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mf" ContentType="image/x-w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3-->
<p:presentation xmlns:r="http://schemas.openxmlformats.org/officeDocument/2006/relationships" xmlns:a="http://schemas.openxmlformats.org/drawingml/2006/main" xmlns:p="http://schemas.openxmlformats.org/presentationml/2006/main" firstSlideNum="0" removePersonalInfoOnSave="1" saveSubsetFonts="1">
  <p:sldMasterIdLst>
    <p:sldMasterId id="2147483648" r:id="rId1"/>
    <p:sldMasterId id="2147483651" r:id="rId2"/>
    <p:sldMasterId id="2147483822" r:id="rId3"/>
  </p:sldMasterIdLst>
  <p:notesMasterIdLst>
    <p:notesMasterId r:id="rId4"/>
  </p:notesMasterIdLst>
  <p:handoutMasterIdLst>
    <p:handoutMasterId r:id="rId5"/>
  </p:handoutMasterIdLst>
  <p:sldIdLst>
    <p:sldId id="300" r:id="rId6"/>
    <p:sldId id="259" r:id="rId7"/>
    <p:sldId id="582" r:id="rId8"/>
    <p:sldId id="580" r:id="rId9"/>
    <p:sldId id="309" r:id="rId10"/>
    <p:sldId id="308" r:id="rId11"/>
    <p:sldId id="310" r:id="rId12"/>
    <p:sldId id="311" r:id="rId13"/>
    <p:sldId id="312" r:id="rId14"/>
    <p:sldId id="313" r:id="rId15"/>
    <p:sldId id="375" r:id="rId16"/>
    <p:sldId id="314" r:id="rId17"/>
    <p:sldId id="315" r:id="rId18"/>
    <p:sldId id="316" r:id="rId19"/>
    <p:sldId id="369" r:id="rId20"/>
    <p:sldId id="318" r:id="rId21"/>
    <p:sldId id="319" r:id="rId22"/>
    <p:sldId id="320" r:id="rId23"/>
    <p:sldId id="321" r:id="rId24"/>
    <p:sldId id="322" r:id="rId25"/>
    <p:sldId id="323" r:id="rId26"/>
    <p:sldId id="382" r:id="rId27"/>
    <p:sldId id="325" r:id="rId28"/>
    <p:sldId id="326" r:id="rId29"/>
    <p:sldId id="327" r:id="rId30"/>
    <p:sldId id="328" r:id="rId31"/>
    <p:sldId id="329" r:id="rId32"/>
    <p:sldId id="330" r:id="rId33"/>
    <p:sldId id="331" r:id="rId34"/>
    <p:sldId id="332" r:id="rId35"/>
    <p:sldId id="336" r:id="rId36"/>
    <p:sldId id="370" r:id="rId37"/>
    <p:sldId id="334"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79" r:id="rId53"/>
    <p:sldId id="378" r:id="rId54"/>
    <p:sldId id="584" r:id="rId55"/>
    <p:sldId id="352" r:id="rId56"/>
    <p:sldId id="374" r:id="rId57"/>
    <p:sldId id="353" r:id="rId58"/>
    <p:sldId id="354" r:id="rId59"/>
    <p:sldId id="583" r:id="rId60"/>
    <p:sldId id="581" r:id="rId61"/>
    <p:sldId id="358" r:id="rId62"/>
    <p:sldId id="422" r:id="rId63"/>
    <p:sldId id="423" r:id="rId64"/>
    <p:sldId id="355" r:id="rId65"/>
    <p:sldId id="586" r:id="rId66"/>
    <p:sldId id="587" r:id="rId67"/>
    <p:sldId id="588" r:id="rId68"/>
    <p:sldId id="589" r:id="rId69"/>
    <p:sldId id="365" r:id="rId70"/>
    <p:sldId id="590" r:id="rId71"/>
    <p:sldId id="364" r:id="rId72"/>
    <p:sldId id="585" r:id="rId73"/>
    <p:sldId id="359" r:id="rId74"/>
    <p:sldId id="360" r:id="rId75"/>
    <p:sldId id="361" r:id="rId76"/>
    <p:sldId id="444" r:id="rId77"/>
    <p:sldId id="418" r:id="rId78"/>
    <p:sldId id="419" r:id="rId79"/>
    <p:sldId id="420" r:id="rId80"/>
    <p:sldId id="421" r:id="rId81"/>
    <p:sldId id="592" r:id="rId82"/>
    <p:sldId id="593" r:id="rId83"/>
    <p:sldId id="445" r:id="rId84"/>
    <p:sldId id="425" r:id="rId85"/>
    <p:sldId id="446" r:id="rId86"/>
    <p:sldId id="424" r:id="rId87"/>
    <p:sldId id="427" r:id="rId88"/>
    <p:sldId id="428" r:id="rId89"/>
    <p:sldId id="429" r:id="rId90"/>
    <p:sldId id="430" r:id="rId91"/>
    <p:sldId id="431" r:id="rId92"/>
    <p:sldId id="432" r:id="rId93"/>
    <p:sldId id="433" r:id="rId94"/>
    <p:sldId id="434" r:id="rId95"/>
    <p:sldId id="435" r:id="rId96"/>
    <p:sldId id="436" r:id="rId97"/>
    <p:sldId id="437" r:id="rId98"/>
    <p:sldId id="438" r:id="rId99"/>
    <p:sldId id="439" r:id="rId100"/>
    <p:sldId id="440" r:id="rId101"/>
    <p:sldId id="441" r:id="rId102"/>
    <p:sldId id="278" r:id="rId103"/>
    <p:sldId id="594" r:id="rId104"/>
    <p:sldId id="291" r:id="rId105"/>
  </p:sldIdLst>
  <p:sldSz cx="12192000" cy="6858000"/>
  <p:notesSz cx="7077075" cy="9363075"/>
  <p:custDataLst>
    <p:tags r:id="rId106"/>
  </p:custDataLst>
  <p:defaultTextStyle>
    <a:defPPr>
      <a:defRPr lang="en-US"/>
    </a:defPPr>
    <a:lvl1pPr algn="l" rtl="0" fontAlgn="base">
      <a:spcBef>
        <a:spcPct val="0"/>
      </a:spcBef>
      <a:spcAft>
        <a:spcPct val="0"/>
      </a:spcAft>
      <a:defRPr sz="2400" kern="1200" baseline="-25000">
        <a:solidFill>
          <a:schemeClr val="tx1"/>
        </a:solidFill>
        <a:latin typeface="Arial"/>
        <a:ea typeface="+mn-ea"/>
        <a:cs typeface="+mn-cs"/>
      </a:defRPr>
    </a:lvl1pPr>
    <a:lvl2pPr marL="457200" algn="l" rtl="0" fontAlgn="base">
      <a:spcBef>
        <a:spcPct val="0"/>
      </a:spcBef>
      <a:spcAft>
        <a:spcPct val="0"/>
      </a:spcAft>
      <a:defRPr sz="2400" kern="1200" baseline="-25000">
        <a:solidFill>
          <a:schemeClr val="tx1"/>
        </a:solidFill>
        <a:latin typeface="Arial"/>
        <a:ea typeface="+mn-ea"/>
        <a:cs typeface="+mn-cs"/>
      </a:defRPr>
    </a:lvl2pPr>
    <a:lvl3pPr marL="914400" algn="l" rtl="0" fontAlgn="base">
      <a:spcBef>
        <a:spcPct val="0"/>
      </a:spcBef>
      <a:spcAft>
        <a:spcPct val="0"/>
      </a:spcAft>
      <a:defRPr sz="2400" kern="1200" baseline="-25000">
        <a:solidFill>
          <a:schemeClr val="tx1"/>
        </a:solidFill>
        <a:latin typeface="Arial"/>
        <a:ea typeface="+mn-ea"/>
        <a:cs typeface="+mn-cs"/>
      </a:defRPr>
    </a:lvl3pPr>
    <a:lvl4pPr marL="1371600" algn="l" rtl="0" fontAlgn="base">
      <a:spcBef>
        <a:spcPct val="0"/>
      </a:spcBef>
      <a:spcAft>
        <a:spcPct val="0"/>
      </a:spcAft>
      <a:defRPr sz="2400" kern="1200" baseline="-25000">
        <a:solidFill>
          <a:schemeClr val="tx1"/>
        </a:solidFill>
        <a:latin typeface="Arial"/>
        <a:ea typeface="+mn-ea"/>
        <a:cs typeface="+mn-cs"/>
      </a:defRPr>
    </a:lvl4pPr>
    <a:lvl5pPr marL="1828800" algn="l" rtl="0" fontAlgn="base">
      <a:spcBef>
        <a:spcPct val="0"/>
      </a:spcBef>
      <a:spcAft>
        <a:spcPct val="0"/>
      </a:spcAft>
      <a:defRPr sz="2400" kern="1200" baseline="-25000">
        <a:solidFill>
          <a:schemeClr val="tx1"/>
        </a:solidFill>
        <a:latin typeface="Arial"/>
        <a:ea typeface="+mn-ea"/>
        <a:cs typeface="+mn-cs"/>
      </a:defRPr>
    </a:lvl5pPr>
    <a:lvl6pPr marL="2286000" algn="l" defTabSz="914400" rtl="0" eaLnBrk="1" latinLnBrk="0" hangingPunct="1">
      <a:defRPr sz="2400" kern="1200" baseline="-25000">
        <a:solidFill>
          <a:schemeClr val="tx1"/>
        </a:solidFill>
        <a:latin typeface="Arial"/>
        <a:ea typeface="+mn-ea"/>
        <a:cs typeface="+mn-cs"/>
      </a:defRPr>
    </a:lvl6pPr>
    <a:lvl7pPr marL="2743200" algn="l" defTabSz="914400" rtl="0" eaLnBrk="1" latinLnBrk="0" hangingPunct="1">
      <a:defRPr sz="2400" kern="1200" baseline="-25000">
        <a:solidFill>
          <a:schemeClr val="tx1"/>
        </a:solidFill>
        <a:latin typeface="Arial"/>
        <a:ea typeface="+mn-ea"/>
        <a:cs typeface="+mn-cs"/>
      </a:defRPr>
    </a:lvl7pPr>
    <a:lvl8pPr marL="3200400" algn="l" defTabSz="914400" rtl="0" eaLnBrk="1" latinLnBrk="0" hangingPunct="1">
      <a:defRPr sz="2400" kern="1200" baseline="-25000">
        <a:solidFill>
          <a:schemeClr val="tx1"/>
        </a:solidFill>
        <a:latin typeface="Arial"/>
        <a:ea typeface="+mn-ea"/>
        <a:cs typeface="+mn-cs"/>
      </a:defRPr>
    </a:lvl8pPr>
    <a:lvl9pPr marL="3657600" algn="l" defTabSz="914400" rtl="0" eaLnBrk="1" latinLnBrk="0" hangingPunct="1">
      <a:defRPr sz="2400" kern="1200" baseline="-250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239" userDrawn="1">
          <p15:clr>
            <a:srgbClr val="A4A3A4"/>
          </p15:clr>
        </p15:guide>
        <p15:guide id="2" orient="horz" pos="3770" userDrawn="1">
          <p15:clr>
            <a:srgbClr val="A4A3A4"/>
          </p15:clr>
        </p15:guide>
        <p15:guide id="3" orient="horz" pos="202" userDrawn="1">
          <p15:clr>
            <a:srgbClr val="A4A3A4"/>
          </p15:clr>
        </p15:guide>
        <p15:guide id="4" orient="horz" pos="2302" userDrawn="1">
          <p15:clr>
            <a:srgbClr val="A4A3A4"/>
          </p15:clr>
        </p15:guide>
        <p15:guide id="5" orient="horz" pos="168" userDrawn="1">
          <p15:clr>
            <a:srgbClr val="A4A3A4"/>
          </p15:clr>
        </p15:guide>
        <p15:guide id="6" pos="7389" userDrawn="1">
          <p15:clr>
            <a:srgbClr val="A4A3A4"/>
          </p15:clr>
        </p15:guide>
        <p15:guide id="7" pos="420" userDrawn="1">
          <p15:clr>
            <a:srgbClr val="A4A3A4"/>
          </p15:clr>
        </p15:guide>
        <p15:guide id="8" pos="2416" userDrawn="1">
          <p15:clr>
            <a:srgbClr val="A4A3A4"/>
          </p15:clr>
        </p15:guide>
        <p15:guide id="9" pos="316" userDrawn="1">
          <p15:clr>
            <a:srgbClr val="A4A3A4"/>
          </p15:clr>
        </p15:guide>
        <p15:guide id="10" pos="2608" userDrawn="1">
          <p15:clr>
            <a:srgbClr val="A4A3A4"/>
          </p15:clr>
        </p15:guide>
        <p15:guide id="11" pos="5264" userDrawn="1">
          <p15:clr>
            <a:srgbClr val="A4A3A4"/>
          </p15:clr>
        </p15:guide>
        <p15:guide id="12" pos="5072"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925E3-3768-4A2D-AC84-6C3EC1A3450D}" v="1" dt="2025-08-28T15:39:45.202"/>
  </p1510:revLst>
</p1510:revInfo>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625" autoAdjust="0"/>
  </p:normalViewPr>
  <p:slideViewPr>
    <p:cSldViewPr snapToGrid="0">
      <p:cViewPr varScale="1">
        <p:scale>
          <a:sx n="36" d="100"/>
          <a:sy n="36" d="100"/>
        </p:scale>
        <p:origin x="1820" y="48"/>
      </p:cViewPr>
      <p:guideLst>
        <p:guide orient="horz" pos="1239"/>
        <p:guide orient="horz" pos="3770"/>
        <p:guide orient="horz" pos="202"/>
        <p:guide orient="horz" pos="2302"/>
        <p:guide orient="horz" pos="168"/>
        <p:guide pos="7389"/>
        <p:guide pos="420"/>
        <p:guide pos="2416"/>
        <p:guide pos="316"/>
        <p:guide pos="2608"/>
        <p:guide pos="5264"/>
        <p:guide pos="507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90" d="100"/>
          <a:sy n="90" d="100"/>
        </p:scale>
        <p:origin x="2886" y="-168"/>
      </p:cViewPr>
      <p:guideLst>
        <p:guide orient="horz" pos="2949"/>
        <p:guide pos="2229"/>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5.xml" /><Relationship Id="rId100" Type="http://schemas.openxmlformats.org/officeDocument/2006/relationships/slide" Target="slides/slide95.xml" /><Relationship Id="rId101" Type="http://schemas.openxmlformats.org/officeDocument/2006/relationships/slide" Target="slides/slide96.xml" /><Relationship Id="rId102" Type="http://schemas.openxmlformats.org/officeDocument/2006/relationships/slide" Target="slides/slide97.xml" /><Relationship Id="rId103" Type="http://schemas.openxmlformats.org/officeDocument/2006/relationships/slide" Target="slides/slide98.xml" /><Relationship Id="rId104" Type="http://schemas.openxmlformats.org/officeDocument/2006/relationships/slide" Target="slides/slide99.xml" /><Relationship Id="rId105" Type="http://schemas.openxmlformats.org/officeDocument/2006/relationships/slide" Target="slides/slide100.xml" /><Relationship Id="rId106" Type="http://schemas.openxmlformats.org/officeDocument/2006/relationships/tags" Target="tags/tag1.xml" /><Relationship Id="rId107" Type="http://schemas.openxmlformats.org/officeDocument/2006/relationships/presProps" Target="presProps.xml" /><Relationship Id="rId108" Type="http://schemas.openxmlformats.org/officeDocument/2006/relationships/viewProps" Target="viewProps.xml" /><Relationship Id="rId109" Type="http://schemas.openxmlformats.org/officeDocument/2006/relationships/theme" Target="theme/theme1.xml" /><Relationship Id="rId11" Type="http://schemas.openxmlformats.org/officeDocument/2006/relationships/slide" Target="slides/slide6.xml" /><Relationship Id="rId110" Type="http://schemas.microsoft.com/office/2015/10/relationships/revisionInfo" Target="revisionInfo.xml" /><Relationship Id="rId111" Type="http://schemas.openxmlformats.org/officeDocument/2006/relationships/tableStyles" Target="tableStyles.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3.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slide" Target="slides/slide32.xml" /><Relationship Id="rId38" Type="http://schemas.openxmlformats.org/officeDocument/2006/relationships/slide" Target="slides/slide33.xml" /><Relationship Id="rId39" Type="http://schemas.openxmlformats.org/officeDocument/2006/relationships/slide" Target="slides/slide34.xml" /><Relationship Id="rId4" Type="http://schemas.openxmlformats.org/officeDocument/2006/relationships/notesMaster" Target="notesMasters/notesMaster1.xml" /><Relationship Id="rId40" Type="http://schemas.openxmlformats.org/officeDocument/2006/relationships/slide" Target="slides/slide35.xml" /><Relationship Id="rId41" Type="http://schemas.openxmlformats.org/officeDocument/2006/relationships/slide" Target="slides/slide36.xml" /><Relationship Id="rId42" Type="http://schemas.openxmlformats.org/officeDocument/2006/relationships/slide" Target="slides/slide37.xml" /><Relationship Id="rId43" Type="http://schemas.openxmlformats.org/officeDocument/2006/relationships/slide" Target="slides/slide38.xml" /><Relationship Id="rId44" Type="http://schemas.openxmlformats.org/officeDocument/2006/relationships/slide" Target="slides/slide39.xml" /><Relationship Id="rId45" Type="http://schemas.openxmlformats.org/officeDocument/2006/relationships/slide" Target="slides/slide40.xml" /><Relationship Id="rId46" Type="http://schemas.openxmlformats.org/officeDocument/2006/relationships/slide" Target="slides/slide41.xml" /><Relationship Id="rId47" Type="http://schemas.openxmlformats.org/officeDocument/2006/relationships/slide" Target="slides/slide42.xml" /><Relationship Id="rId48" Type="http://schemas.openxmlformats.org/officeDocument/2006/relationships/slide" Target="slides/slide43.xml" /><Relationship Id="rId49" Type="http://schemas.openxmlformats.org/officeDocument/2006/relationships/slide" Target="slides/slide44.xml" /><Relationship Id="rId5" Type="http://schemas.openxmlformats.org/officeDocument/2006/relationships/handoutMaster" Target="handoutMasters/handoutMaster1.xml" /><Relationship Id="rId50" Type="http://schemas.openxmlformats.org/officeDocument/2006/relationships/slide" Target="slides/slide45.xml" /><Relationship Id="rId51" Type="http://schemas.openxmlformats.org/officeDocument/2006/relationships/slide" Target="slides/slide46.xml" /><Relationship Id="rId52" Type="http://schemas.openxmlformats.org/officeDocument/2006/relationships/slide" Target="slides/slide47.xml" /><Relationship Id="rId53" Type="http://schemas.openxmlformats.org/officeDocument/2006/relationships/slide" Target="slides/slide48.xml" /><Relationship Id="rId54" Type="http://schemas.openxmlformats.org/officeDocument/2006/relationships/slide" Target="slides/slide49.xml" /><Relationship Id="rId55" Type="http://schemas.openxmlformats.org/officeDocument/2006/relationships/slide" Target="slides/slide50.xml" /><Relationship Id="rId56" Type="http://schemas.openxmlformats.org/officeDocument/2006/relationships/slide" Target="slides/slide51.xml" /><Relationship Id="rId57" Type="http://schemas.openxmlformats.org/officeDocument/2006/relationships/slide" Target="slides/slide52.xml" /><Relationship Id="rId58" Type="http://schemas.openxmlformats.org/officeDocument/2006/relationships/slide" Target="slides/slide53.xml" /><Relationship Id="rId59" Type="http://schemas.openxmlformats.org/officeDocument/2006/relationships/slide" Target="slides/slide54.xml" /><Relationship Id="rId6" Type="http://schemas.openxmlformats.org/officeDocument/2006/relationships/slide" Target="slides/slide1.xml" /><Relationship Id="rId60" Type="http://schemas.openxmlformats.org/officeDocument/2006/relationships/slide" Target="slides/slide55.xml" /><Relationship Id="rId61" Type="http://schemas.openxmlformats.org/officeDocument/2006/relationships/slide" Target="slides/slide56.xml" /><Relationship Id="rId62" Type="http://schemas.openxmlformats.org/officeDocument/2006/relationships/slide" Target="slides/slide57.xml" /><Relationship Id="rId63" Type="http://schemas.openxmlformats.org/officeDocument/2006/relationships/slide" Target="slides/slide58.xml" /><Relationship Id="rId64" Type="http://schemas.openxmlformats.org/officeDocument/2006/relationships/slide" Target="slides/slide59.xml" /><Relationship Id="rId65" Type="http://schemas.openxmlformats.org/officeDocument/2006/relationships/slide" Target="slides/slide60.xml" /><Relationship Id="rId66" Type="http://schemas.openxmlformats.org/officeDocument/2006/relationships/slide" Target="slides/slide61.xml" /><Relationship Id="rId67" Type="http://schemas.openxmlformats.org/officeDocument/2006/relationships/slide" Target="slides/slide62.xml" /><Relationship Id="rId68" Type="http://schemas.openxmlformats.org/officeDocument/2006/relationships/slide" Target="slides/slide63.xml" /><Relationship Id="rId69" Type="http://schemas.openxmlformats.org/officeDocument/2006/relationships/slide" Target="slides/slide64.xml" /><Relationship Id="rId7" Type="http://schemas.openxmlformats.org/officeDocument/2006/relationships/slide" Target="slides/slide2.xml" /><Relationship Id="rId70" Type="http://schemas.openxmlformats.org/officeDocument/2006/relationships/slide" Target="slides/slide65.xml" /><Relationship Id="rId71" Type="http://schemas.openxmlformats.org/officeDocument/2006/relationships/slide" Target="slides/slide66.xml" /><Relationship Id="rId72" Type="http://schemas.openxmlformats.org/officeDocument/2006/relationships/slide" Target="slides/slide67.xml" /><Relationship Id="rId73" Type="http://schemas.openxmlformats.org/officeDocument/2006/relationships/slide" Target="slides/slide68.xml" /><Relationship Id="rId74" Type="http://schemas.openxmlformats.org/officeDocument/2006/relationships/slide" Target="slides/slide69.xml" /><Relationship Id="rId75" Type="http://schemas.openxmlformats.org/officeDocument/2006/relationships/slide" Target="slides/slide70.xml" /><Relationship Id="rId76" Type="http://schemas.openxmlformats.org/officeDocument/2006/relationships/slide" Target="slides/slide71.xml" /><Relationship Id="rId77" Type="http://schemas.openxmlformats.org/officeDocument/2006/relationships/slide" Target="slides/slide72.xml" /><Relationship Id="rId78" Type="http://schemas.openxmlformats.org/officeDocument/2006/relationships/slide" Target="slides/slide73.xml" /><Relationship Id="rId79" Type="http://schemas.openxmlformats.org/officeDocument/2006/relationships/slide" Target="slides/slide74.xml" /><Relationship Id="rId8" Type="http://schemas.openxmlformats.org/officeDocument/2006/relationships/slide" Target="slides/slide3.xml" /><Relationship Id="rId80" Type="http://schemas.openxmlformats.org/officeDocument/2006/relationships/slide" Target="slides/slide75.xml" /><Relationship Id="rId81" Type="http://schemas.openxmlformats.org/officeDocument/2006/relationships/slide" Target="slides/slide76.xml" /><Relationship Id="rId82" Type="http://schemas.openxmlformats.org/officeDocument/2006/relationships/slide" Target="slides/slide77.xml" /><Relationship Id="rId83" Type="http://schemas.openxmlformats.org/officeDocument/2006/relationships/slide" Target="slides/slide78.xml" /><Relationship Id="rId84" Type="http://schemas.openxmlformats.org/officeDocument/2006/relationships/slide" Target="slides/slide79.xml" /><Relationship Id="rId85" Type="http://schemas.openxmlformats.org/officeDocument/2006/relationships/slide" Target="slides/slide80.xml" /><Relationship Id="rId86" Type="http://schemas.openxmlformats.org/officeDocument/2006/relationships/slide" Target="slides/slide81.xml" /><Relationship Id="rId87" Type="http://schemas.openxmlformats.org/officeDocument/2006/relationships/slide" Target="slides/slide82.xml" /><Relationship Id="rId88" Type="http://schemas.openxmlformats.org/officeDocument/2006/relationships/slide" Target="slides/slide83.xml" /><Relationship Id="rId89" Type="http://schemas.openxmlformats.org/officeDocument/2006/relationships/slide" Target="slides/slide84.xml" /><Relationship Id="rId9" Type="http://schemas.openxmlformats.org/officeDocument/2006/relationships/slide" Target="slides/slide4.xml" /><Relationship Id="rId90" Type="http://schemas.openxmlformats.org/officeDocument/2006/relationships/slide" Target="slides/slide85.xml" /><Relationship Id="rId91" Type="http://schemas.openxmlformats.org/officeDocument/2006/relationships/slide" Target="slides/slide86.xml" /><Relationship Id="rId92" Type="http://schemas.openxmlformats.org/officeDocument/2006/relationships/slide" Target="slides/slide87.xml" /><Relationship Id="rId93" Type="http://schemas.openxmlformats.org/officeDocument/2006/relationships/slide" Target="slides/slide88.xml" /><Relationship Id="rId94" Type="http://schemas.openxmlformats.org/officeDocument/2006/relationships/slide" Target="slides/slide89.xml" /><Relationship Id="rId95" Type="http://schemas.openxmlformats.org/officeDocument/2006/relationships/slide" Target="slides/slide90.xml" /><Relationship Id="rId96" Type="http://schemas.openxmlformats.org/officeDocument/2006/relationships/slide" Target="slides/slide91.xml" /><Relationship Id="rId97" Type="http://schemas.openxmlformats.org/officeDocument/2006/relationships/slide" Target="slides/slide92.xml" /><Relationship Id="rId98" Type="http://schemas.openxmlformats.org/officeDocument/2006/relationships/slide" Target="slides/slide93.xml" /><Relationship Id="rId99" Type="http://schemas.openxmlformats.org/officeDocument/2006/relationships/slide" Target="slides/slide94.xml" /></Relationships>
</file>

<file path=ppt/handoutMasters/_rels/handoutMaster1.xml.rels>&#65279;<?xml version="1.0" encoding="utf-8" standalone="yes"?><Relationships xmlns="http://schemas.openxmlformats.org/package/2006/relationships"><Relationship Id="rId1" Type="http://schemas.openxmlformats.org/officeDocument/2006/relationships/image" Target="../media/image12.jpeg" /><Relationship Id="rId2"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5" name="Slide Number Placeholder 4"/>
          <p:cNvSpPr>
            <a:spLocks noGrp="1"/>
          </p:cNvSpPr>
          <p:nvPr>
            <p:ph type="sldNum" sz="quarter" idx="3"/>
          </p:nvPr>
        </p:nvSpPr>
        <p:spPr>
          <a:xfrm>
            <a:off x="4010342" y="8792789"/>
            <a:ext cx="3066733" cy="475342"/>
          </a:xfrm>
          <a:prstGeom prst="rect">
            <a:avLst/>
          </a:prstGeom>
        </p:spPr>
        <p:txBody>
          <a:bodyPr vert="horz" lIns="93935" tIns="46968" rIns="93935" bIns="46968" rtlCol="0" anchor="b"/>
          <a:lstStyle>
            <a:lvl1pPr algn="r">
              <a:defRPr sz="1300">
                <a:latin typeface="Arial" pitchFamily="34" charset="0"/>
              </a:defRPr>
            </a:lvl1pPr>
          </a:lstStyle>
          <a:p>
            <a:pPr>
              <a:defRPr/>
            </a:pPr>
            <a:fld id="{F5E213E7-6A2D-44A5-81E9-A7C452FABE83}" type="slidenum">
              <a:rPr lang="en-US" sz="1100"/>
              <a:pPr>
                <a:defRPr/>
              </a:pPr>
              <a:t>‹#›</a:t>
            </a:fld>
            <a:endParaRPr lang="en-US"/>
          </a:p>
        </p:txBody>
      </p:sp>
      <p:pic>
        <p:nvPicPr>
          <p:cNvPr id="32773" name="Picture 2" descr="M:\AALRR Logos\aalrr2.jp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886786" y="123901"/>
            <a:ext cx="1887220" cy="47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eader Placeholder 2"/>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r>
              <a:rPr lang="en-US"/>
              <a:t>Community College District: The 2020 Title IX Team and Process</a:t>
            </a:r>
          </a:p>
        </p:txBody>
      </p:sp>
    </p:spTree>
    <p:extLst>
      <p:ext uri="{BB962C8B-B14F-4D97-AF65-F5344CB8AC3E}">
        <p14:creationId val="1748062373"/>
      </p:ext>
    </p:extLst>
  </p:cSld>
  <p:clrMap bg1="lt1" tx1="dk1" bg2="lt2" tx2="dk2" accent1="accent1" accent2="accent2" accent3="accent3" accent4="accent4" accent5="accent5" accent6="accent6" hlink="hlink" folHlink="folHlink"/>
  <p:hf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6146" name="Rectangle 2"/>
          <p:cNvSpPr>
            <a:spLocks noGrp="1" noChangeArrowheads="1"/>
          </p:cNvSpPr>
          <p:nvPr>
            <p:ph type="hdr" sz="quarter"/>
          </p:nvPr>
        </p:nvSpPr>
        <p:spPr bwMode="auto">
          <a:xfrm>
            <a:off x="0"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5" tIns="46968" rIns="93935" bIns="46968" numCol="1" anchor="t" anchorCtr="0" compatLnSpc="1">
            <a:prstTxWarp prst="textNoShape">
              <a:avLst/>
            </a:prstTxWarp>
          </a:bodyPr>
          <a:lstStyle>
            <a:lvl1pPr>
              <a:defRPr sz="1300" baseline="0">
                <a:latin typeface="Arial"/>
              </a:defRPr>
            </a:lvl1pPr>
          </a:lstStyle>
          <a:p>
            <a:pPr>
              <a:defRPr/>
            </a:pPr>
            <a:r>
              <a:rPr lang="en-US"/>
              <a:t>Sierra Joint Community College District: The 2020 Title IX Team and Process</a:t>
            </a:r>
          </a:p>
        </p:txBody>
      </p:sp>
      <p:sp>
        <p:nvSpPr>
          <p:cNvPr id="6147" name="Rectangle 3"/>
          <p:cNvSpPr>
            <a:spLocks noGrp="1" noChangeArrowheads="1"/>
          </p:cNvSpPr>
          <p:nvPr>
            <p:ph type="dt" idx="1"/>
          </p:nvPr>
        </p:nvSpPr>
        <p:spPr bwMode="auto">
          <a:xfrm>
            <a:off x="4008704"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5" tIns="46968" rIns="93935" bIns="46968" numCol="1" anchor="t" anchorCtr="0" compatLnSpc="1">
            <a:prstTxWarp prst="textNoShape">
              <a:avLst/>
            </a:prstTxWarp>
          </a:bodyPr>
          <a:lstStyle>
            <a:lvl1pPr algn="r">
              <a:defRPr sz="1300" baseline="0">
                <a:latin typeface="Arial"/>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419100" y="703263"/>
            <a:ext cx="6238875" cy="3509962"/>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7708" y="4447461"/>
            <a:ext cx="5661660" cy="421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5" tIns="46968" rIns="93935" bIns="469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93296"/>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5" tIns="46968" rIns="93935" bIns="46968" numCol="1" anchor="b" anchorCtr="0" compatLnSpc="1">
            <a:prstTxWarp prst="textNoShape">
              <a:avLst/>
            </a:prstTxWarp>
          </a:bodyPr>
          <a:lstStyle>
            <a:lvl1pPr>
              <a:defRPr sz="1300" baseline="0">
                <a:latin typeface="Arial"/>
              </a:defRPr>
            </a:lvl1pPr>
          </a:lstStyle>
          <a:p>
            <a:pPr>
              <a:defRPr/>
            </a:pPr>
            <a:r>
              <a:rPr lang="en-US"/>
              <a:t>Copyright 2020 AALRR</a:t>
            </a:r>
            <a:endParaRPr lang="en-US"/>
          </a:p>
        </p:txBody>
      </p:sp>
      <p:sp>
        <p:nvSpPr>
          <p:cNvPr id="6151" name="Rectangle 7"/>
          <p:cNvSpPr>
            <a:spLocks noGrp="1" noChangeArrowheads="1"/>
          </p:cNvSpPr>
          <p:nvPr>
            <p:ph type="sldNum" sz="quarter" idx="5"/>
          </p:nvPr>
        </p:nvSpPr>
        <p:spPr bwMode="auto">
          <a:xfrm>
            <a:off x="4008704" y="8893296"/>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5" tIns="46968" rIns="93935" bIns="46968" numCol="1" anchor="b" anchorCtr="0" compatLnSpc="1">
            <a:prstTxWarp prst="textNoShape">
              <a:avLst/>
            </a:prstTxWarp>
          </a:bodyPr>
          <a:lstStyle>
            <a:lvl1pPr algn="r">
              <a:defRPr sz="1300" baseline="0">
                <a:latin typeface="Arial"/>
              </a:defRPr>
            </a:lvl1pPr>
          </a:lstStyle>
          <a:p>
            <a:pPr>
              <a:defRPr/>
            </a:pPr>
            <a:fld id="{48FE6153-1B89-487D-BFB2-4F4D4541A6F2}" type="slidenum">
              <a:rPr lang="en-US"/>
              <a:pPr>
                <a:defRPr/>
              </a:pPr>
              <a:t>‹#›</a:t>
            </a:fld>
            <a:endParaRPr lang="en-US"/>
          </a:p>
        </p:txBody>
      </p:sp>
    </p:spTree>
    <p:extLst>
      <p:ext uri="{BB962C8B-B14F-4D97-AF65-F5344CB8AC3E}">
        <p14:creationId val="290781096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a:ea typeface="+mn-ea"/>
        <a:cs typeface="+mn-cs"/>
      </a:defRPr>
    </a:lvl1pPr>
    <a:lvl2pPr marL="457200" algn="l" rtl="0" eaLnBrk="0" fontAlgn="base" hangingPunct="0">
      <a:spcBef>
        <a:spcPct val="30000"/>
      </a:spcBef>
      <a:spcAft>
        <a:spcPct val="0"/>
      </a:spcAft>
      <a:defRPr sz="1200" kern="1200">
        <a:solidFill>
          <a:schemeClr val="tx1"/>
        </a:solidFill>
        <a:latin typeface="Arial"/>
        <a:ea typeface="+mn-ea"/>
        <a:cs typeface="+mn-cs"/>
      </a:defRPr>
    </a:lvl2pPr>
    <a:lvl3pPr marL="914400" algn="l" rtl="0" eaLnBrk="0" fontAlgn="base" hangingPunct="0">
      <a:spcBef>
        <a:spcPct val="30000"/>
      </a:spcBef>
      <a:spcAft>
        <a:spcPct val="0"/>
      </a:spcAft>
      <a:defRPr sz="1200" kern="1200">
        <a:solidFill>
          <a:schemeClr val="tx1"/>
        </a:solidFill>
        <a:latin typeface="Arial"/>
        <a:ea typeface="+mn-ea"/>
        <a:cs typeface="+mn-cs"/>
      </a:defRPr>
    </a:lvl3pPr>
    <a:lvl4pPr marL="1371600" algn="l" rtl="0" eaLnBrk="0" fontAlgn="base" hangingPunct="0">
      <a:spcBef>
        <a:spcPct val="30000"/>
      </a:spcBef>
      <a:spcAft>
        <a:spcPct val="0"/>
      </a:spcAft>
      <a:defRPr sz="1200" kern="1200">
        <a:solidFill>
          <a:schemeClr val="tx1"/>
        </a:solidFill>
        <a:latin typeface="Arial"/>
        <a:ea typeface="+mn-ea"/>
        <a:cs typeface="+mn-cs"/>
      </a:defRPr>
    </a:lvl4pPr>
    <a:lvl5pPr marL="1828800" algn="l" rtl="0" eaLnBrk="0" fontAlgn="base" hangingPunct="0">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00.xml.rels>&#65279;<?xml version="1.0" encoding="utf-8" standalone="yes"?><Relationships xmlns="http://schemas.openxmlformats.org/package/2006/relationships"><Relationship Id="rId1" Type="http://schemas.openxmlformats.org/officeDocument/2006/relationships/slide" Target="../slides/slide10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55.xml.rels>&#65279;<?xml version="1.0" encoding="utf-8" standalone="yes"?><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56.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57.xml.rels>&#65279;<?xml version="1.0" encoding="utf-8" standalone="yes"?><Relationships xmlns="http://schemas.openxmlformats.org/package/2006/relationships"><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_rels/notesSlide58.xml.rels>&#65279;<?xml version="1.0" encoding="utf-8" standalone="yes"?><Relationships xmlns="http://schemas.openxmlformats.org/package/2006/relationships"><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59.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0.xml.rels>&#65279;<?xml version="1.0" encoding="utf-8" standalone="yes"?><Relationships xmlns="http://schemas.openxmlformats.org/package/2006/relationships"><Relationship Id="rId1" Type="http://schemas.openxmlformats.org/officeDocument/2006/relationships/slide" Target="../slides/slide60.xml" /><Relationship Id="rId2" Type="http://schemas.openxmlformats.org/officeDocument/2006/relationships/notesMaster" Target="../notesMasters/notesMaster1.xml" /></Relationships>
</file>

<file path=ppt/notesSlides/_rels/notesSlide61.xml.rels>&#65279;<?xml version="1.0" encoding="utf-8" standalone="yes"?><Relationships xmlns="http://schemas.openxmlformats.org/package/2006/relationships"><Relationship Id="rId1" Type="http://schemas.openxmlformats.org/officeDocument/2006/relationships/slide" Target="../slides/slide61.xml" /><Relationship Id="rId2" Type="http://schemas.openxmlformats.org/officeDocument/2006/relationships/notesMaster" Target="../notesMasters/notesMaster1.xml" /></Relationships>
</file>

<file path=ppt/notesSlides/_rels/notesSlide62.xml.rels>&#65279;<?xml version="1.0" encoding="utf-8" standalone="yes"?><Relationships xmlns="http://schemas.openxmlformats.org/package/2006/relationships"><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63.xml.rels>&#65279;<?xml version="1.0" encoding="utf-8" standalone="yes"?><Relationships xmlns="http://schemas.openxmlformats.org/package/2006/relationships"><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_rels/notesSlide64.xml.rels>&#65279;<?xml version="1.0" encoding="utf-8" standalone="yes"?><Relationships xmlns="http://schemas.openxmlformats.org/package/2006/relationships"><Relationship Id="rId1" Type="http://schemas.openxmlformats.org/officeDocument/2006/relationships/slide" Target="../slides/slide64.xml" /><Relationship Id="rId2" Type="http://schemas.openxmlformats.org/officeDocument/2006/relationships/notesMaster" Target="../notesMasters/notesMaster1.xml" /></Relationships>
</file>

<file path=ppt/notesSlides/_rels/notesSlide65.xml.rels>&#65279;<?xml version="1.0" encoding="utf-8" standalone="yes"?><Relationships xmlns="http://schemas.openxmlformats.org/package/2006/relationships"><Relationship Id="rId1" Type="http://schemas.openxmlformats.org/officeDocument/2006/relationships/slide" Target="../slides/slide65.xml" /><Relationship Id="rId2" Type="http://schemas.openxmlformats.org/officeDocument/2006/relationships/notesMaster" Target="../notesMasters/notesMaster1.xml" /></Relationships>
</file>

<file path=ppt/notesSlides/_rels/notesSlide66.xml.rels>&#65279;<?xml version="1.0" encoding="utf-8" standalone="yes"?><Relationships xmlns="http://schemas.openxmlformats.org/package/2006/relationships"><Relationship Id="rId1" Type="http://schemas.openxmlformats.org/officeDocument/2006/relationships/slide" Target="../slides/slide66.xml" /><Relationship Id="rId2" Type="http://schemas.openxmlformats.org/officeDocument/2006/relationships/notesMaster" Target="../notesMasters/notesMaster1.xml" /></Relationships>
</file>

<file path=ppt/notesSlides/_rels/notesSlide67.xml.rels>&#65279;<?xml version="1.0" encoding="utf-8" standalone="yes"?><Relationships xmlns="http://schemas.openxmlformats.org/package/2006/relationships"><Relationship Id="rId1" Type="http://schemas.openxmlformats.org/officeDocument/2006/relationships/slide" Target="../slides/slide67.xml" /><Relationship Id="rId2" Type="http://schemas.openxmlformats.org/officeDocument/2006/relationships/notesMaster" Target="../notesMasters/notesMaster1.xml" /></Relationships>
</file>

<file path=ppt/notesSlides/_rels/notesSlide68.xml.rels>&#65279;<?xml version="1.0" encoding="utf-8" standalone="yes"?><Relationships xmlns="http://schemas.openxmlformats.org/package/2006/relationships"><Relationship Id="rId1" Type="http://schemas.openxmlformats.org/officeDocument/2006/relationships/slide" Target="../slides/slide68.xml" /><Relationship Id="rId2" Type="http://schemas.openxmlformats.org/officeDocument/2006/relationships/notesMaster" Target="../notesMasters/notesMaster1.xml" /></Relationships>
</file>

<file path=ppt/notesSlides/_rels/notesSlide69.xml.rels>&#65279;<?xml version="1.0" encoding="utf-8" standalone="yes"?><Relationships xmlns="http://schemas.openxmlformats.org/package/2006/relationships"><Relationship Id="rId1" Type="http://schemas.openxmlformats.org/officeDocument/2006/relationships/slide" Target="../slides/slide6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0.xml.rels>&#65279;<?xml version="1.0" encoding="utf-8" standalone="yes"?><Relationships xmlns="http://schemas.openxmlformats.org/package/2006/relationships"><Relationship Id="rId1" Type="http://schemas.openxmlformats.org/officeDocument/2006/relationships/slide" Target="../slides/slide70.xml" /><Relationship Id="rId2" Type="http://schemas.openxmlformats.org/officeDocument/2006/relationships/notesMaster" Target="../notesMasters/notesMaster1.xml" /></Relationships>
</file>

<file path=ppt/notesSlides/_rels/notesSlide71.xml.rels>&#65279;<?xml version="1.0" encoding="utf-8" standalone="yes"?><Relationships xmlns="http://schemas.openxmlformats.org/package/2006/relationships"><Relationship Id="rId1" Type="http://schemas.openxmlformats.org/officeDocument/2006/relationships/slide" Target="../slides/slide71.xml" /><Relationship Id="rId2" Type="http://schemas.openxmlformats.org/officeDocument/2006/relationships/notesMaster" Target="../notesMasters/notesMaster1.xml" /></Relationships>
</file>

<file path=ppt/notesSlides/_rels/notesSlide72.xml.rels>&#65279;<?xml version="1.0" encoding="utf-8" standalone="yes"?><Relationships xmlns="http://schemas.openxmlformats.org/package/2006/relationships"><Relationship Id="rId1" Type="http://schemas.openxmlformats.org/officeDocument/2006/relationships/slide" Target="../slides/slide72.xml" /><Relationship Id="rId2" Type="http://schemas.openxmlformats.org/officeDocument/2006/relationships/notesMaster" Target="../notesMasters/notesMaster1.xml" /></Relationships>
</file>

<file path=ppt/notesSlides/_rels/notesSlide73.xml.rels>&#65279;<?xml version="1.0" encoding="utf-8" standalone="yes"?><Relationships xmlns="http://schemas.openxmlformats.org/package/2006/relationships"><Relationship Id="rId1" Type="http://schemas.openxmlformats.org/officeDocument/2006/relationships/slide" Target="../slides/slide73.xml" /><Relationship Id="rId2" Type="http://schemas.openxmlformats.org/officeDocument/2006/relationships/notesMaster" Target="../notesMasters/notesMaster1.xml" /></Relationships>
</file>

<file path=ppt/notesSlides/_rels/notesSlide74.xml.rels>&#65279;<?xml version="1.0" encoding="utf-8" standalone="yes"?><Relationships xmlns="http://schemas.openxmlformats.org/package/2006/relationships"><Relationship Id="rId1" Type="http://schemas.openxmlformats.org/officeDocument/2006/relationships/slide" Target="../slides/slide74.xml" /><Relationship Id="rId2" Type="http://schemas.openxmlformats.org/officeDocument/2006/relationships/notesMaster" Target="../notesMasters/notesMaster1.xml" /></Relationships>
</file>

<file path=ppt/notesSlides/_rels/notesSlide75.xml.rels>&#65279;<?xml version="1.0" encoding="utf-8" standalone="yes"?><Relationships xmlns="http://schemas.openxmlformats.org/package/2006/relationships"><Relationship Id="rId1" Type="http://schemas.openxmlformats.org/officeDocument/2006/relationships/slide" Target="../slides/slide75.xml" /><Relationship Id="rId2" Type="http://schemas.openxmlformats.org/officeDocument/2006/relationships/notesMaster" Target="../notesMasters/notesMaster1.xml" /></Relationships>
</file>

<file path=ppt/notesSlides/_rels/notesSlide76.xml.rels>&#65279;<?xml version="1.0" encoding="utf-8" standalone="yes"?><Relationships xmlns="http://schemas.openxmlformats.org/package/2006/relationships"><Relationship Id="rId1" Type="http://schemas.openxmlformats.org/officeDocument/2006/relationships/slide" Target="../slides/slide76.xml" /><Relationship Id="rId2" Type="http://schemas.openxmlformats.org/officeDocument/2006/relationships/notesMaster" Target="../notesMasters/notesMaster1.xml" /></Relationships>
</file>

<file path=ppt/notesSlides/_rels/notesSlide77.xml.rels>&#65279;<?xml version="1.0" encoding="utf-8" standalone="yes"?><Relationships xmlns="http://schemas.openxmlformats.org/package/2006/relationships"><Relationship Id="rId1" Type="http://schemas.openxmlformats.org/officeDocument/2006/relationships/slide" Target="../slides/slide77.xml" /><Relationship Id="rId2" Type="http://schemas.openxmlformats.org/officeDocument/2006/relationships/notesMaster" Target="../notesMasters/notesMaster1.xml" /></Relationships>
</file>

<file path=ppt/notesSlides/_rels/notesSlide78.xml.rels>&#65279;<?xml version="1.0" encoding="utf-8" standalone="yes"?><Relationships xmlns="http://schemas.openxmlformats.org/package/2006/relationships"><Relationship Id="rId1" Type="http://schemas.openxmlformats.org/officeDocument/2006/relationships/slide" Target="../slides/slide78.xml" /><Relationship Id="rId2" Type="http://schemas.openxmlformats.org/officeDocument/2006/relationships/notesMaster" Target="../notesMasters/notesMaster1.xml" /></Relationships>
</file>

<file path=ppt/notesSlides/_rels/notesSlide79.xml.rels>&#65279;<?xml version="1.0" encoding="utf-8" standalone="yes"?><Relationships xmlns="http://schemas.openxmlformats.org/package/2006/relationships"><Relationship Id="rId1" Type="http://schemas.openxmlformats.org/officeDocument/2006/relationships/slide" Target="../slides/slide79.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0.xml.rels>&#65279;<?xml version="1.0" encoding="utf-8" standalone="yes"?><Relationships xmlns="http://schemas.openxmlformats.org/package/2006/relationships"><Relationship Id="rId1" Type="http://schemas.openxmlformats.org/officeDocument/2006/relationships/slide" Target="../slides/slide80.xml" /><Relationship Id="rId2" Type="http://schemas.openxmlformats.org/officeDocument/2006/relationships/notesMaster" Target="../notesMasters/notesMaster1.xml" /></Relationships>
</file>

<file path=ppt/notesSlides/_rels/notesSlide81.xml.rels>&#65279;<?xml version="1.0" encoding="utf-8" standalone="yes"?><Relationships xmlns="http://schemas.openxmlformats.org/package/2006/relationships"><Relationship Id="rId1" Type="http://schemas.openxmlformats.org/officeDocument/2006/relationships/slide" Target="../slides/slide81.xml" /><Relationship Id="rId2" Type="http://schemas.openxmlformats.org/officeDocument/2006/relationships/notesMaster" Target="../notesMasters/notesMaster1.xml" /></Relationships>
</file>

<file path=ppt/notesSlides/_rels/notesSlide82.xml.rels>&#65279;<?xml version="1.0" encoding="utf-8" standalone="yes"?><Relationships xmlns="http://schemas.openxmlformats.org/package/2006/relationships"><Relationship Id="rId1" Type="http://schemas.openxmlformats.org/officeDocument/2006/relationships/slide" Target="../slides/slide82.xml" /><Relationship Id="rId2" Type="http://schemas.openxmlformats.org/officeDocument/2006/relationships/notesMaster" Target="../notesMasters/notesMaster1.xml" /></Relationships>
</file>

<file path=ppt/notesSlides/_rels/notesSlide83.xml.rels>&#65279;<?xml version="1.0" encoding="utf-8" standalone="yes"?><Relationships xmlns="http://schemas.openxmlformats.org/package/2006/relationships"><Relationship Id="rId1" Type="http://schemas.openxmlformats.org/officeDocument/2006/relationships/slide" Target="../slides/slide83.xml" /><Relationship Id="rId2" Type="http://schemas.openxmlformats.org/officeDocument/2006/relationships/notesMaster" Target="../notesMasters/notesMaster1.xml" /></Relationships>
</file>

<file path=ppt/notesSlides/_rels/notesSlide84.xml.rels>&#65279;<?xml version="1.0" encoding="utf-8" standalone="yes"?><Relationships xmlns="http://schemas.openxmlformats.org/package/2006/relationships"><Relationship Id="rId1" Type="http://schemas.openxmlformats.org/officeDocument/2006/relationships/slide" Target="../slides/slide84.xml" /><Relationship Id="rId2" Type="http://schemas.openxmlformats.org/officeDocument/2006/relationships/notesMaster" Target="../notesMasters/notesMaster1.xml" /></Relationships>
</file>

<file path=ppt/notesSlides/_rels/notesSlide85.xml.rels>&#65279;<?xml version="1.0" encoding="utf-8" standalone="yes"?><Relationships xmlns="http://schemas.openxmlformats.org/package/2006/relationships"><Relationship Id="rId1" Type="http://schemas.openxmlformats.org/officeDocument/2006/relationships/slide" Target="../slides/slide85.xml" /><Relationship Id="rId2" Type="http://schemas.openxmlformats.org/officeDocument/2006/relationships/notesMaster" Target="../notesMasters/notesMaster1.xml" /></Relationships>
</file>

<file path=ppt/notesSlides/_rels/notesSlide86.xml.rels>&#65279;<?xml version="1.0" encoding="utf-8" standalone="yes"?><Relationships xmlns="http://schemas.openxmlformats.org/package/2006/relationships"><Relationship Id="rId1" Type="http://schemas.openxmlformats.org/officeDocument/2006/relationships/slide" Target="../slides/slide86.xml" /><Relationship Id="rId2" Type="http://schemas.openxmlformats.org/officeDocument/2006/relationships/notesMaster" Target="../notesMasters/notesMaster1.xml" /></Relationships>
</file>

<file path=ppt/notesSlides/_rels/notesSlide87.xml.rels>&#65279;<?xml version="1.0" encoding="utf-8" standalone="yes"?><Relationships xmlns="http://schemas.openxmlformats.org/package/2006/relationships"><Relationship Id="rId1" Type="http://schemas.openxmlformats.org/officeDocument/2006/relationships/slide" Target="../slides/slide87.xml" /><Relationship Id="rId2" Type="http://schemas.openxmlformats.org/officeDocument/2006/relationships/notesMaster" Target="../notesMasters/notesMaster1.xml" /></Relationships>
</file>

<file path=ppt/notesSlides/_rels/notesSlide88.xml.rels>&#65279;<?xml version="1.0" encoding="utf-8" standalone="yes"?><Relationships xmlns="http://schemas.openxmlformats.org/package/2006/relationships"><Relationship Id="rId1" Type="http://schemas.openxmlformats.org/officeDocument/2006/relationships/slide" Target="../slides/slide88.xml" /><Relationship Id="rId2" Type="http://schemas.openxmlformats.org/officeDocument/2006/relationships/notesMaster" Target="../notesMasters/notesMaster1.xml" /></Relationships>
</file>

<file path=ppt/notesSlides/_rels/notesSlide89.xml.rels>&#65279;<?xml version="1.0" encoding="utf-8" standalone="yes"?><Relationships xmlns="http://schemas.openxmlformats.org/package/2006/relationships"><Relationship Id="rId1" Type="http://schemas.openxmlformats.org/officeDocument/2006/relationships/slide" Target="../slides/slide8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0.xml.rels>&#65279;<?xml version="1.0" encoding="utf-8" standalone="yes"?><Relationships xmlns="http://schemas.openxmlformats.org/package/2006/relationships"><Relationship Id="rId1" Type="http://schemas.openxmlformats.org/officeDocument/2006/relationships/slide" Target="../slides/slide90.xml" /><Relationship Id="rId2" Type="http://schemas.openxmlformats.org/officeDocument/2006/relationships/notesMaster" Target="../notesMasters/notesMaster1.xml" /></Relationships>
</file>

<file path=ppt/notesSlides/_rels/notesSlide91.xml.rels>&#65279;<?xml version="1.0" encoding="utf-8" standalone="yes"?><Relationships xmlns="http://schemas.openxmlformats.org/package/2006/relationships"><Relationship Id="rId1" Type="http://schemas.openxmlformats.org/officeDocument/2006/relationships/slide" Target="../slides/slide91.xml" /><Relationship Id="rId2" Type="http://schemas.openxmlformats.org/officeDocument/2006/relationships/notesMaster" Target="../notesMasters/notesMaster1.xml" /></Relationships>
</file>

<file path=ppt/notesSlides/_rels/notesSlide92.xml.rels>&#65279;<?xml version="1.0" encoding="utf-8" standalone="yes"?><Relationships xmlns="http://schemas.openxmlformats.org/package/2006/relationships"><Relationship Id="rId1" Type="http://schemas.openxmlformats.org/officeDocument/2006/relationships/slide" Target="../slides/slide92.xml" /><Relationship Id="rId2" Type="http://schemas.openxmlformats.org/officeDocument/2006/relationships/notesMaster" Target="../notesMasters/notesMaster1.xml" /></Relationships>
</file>

<file path=ppt/notesSlides/_rels/notesSlide93.xml.rels>&#65279;<?xml version="1.0" encoding="utf-8" standalone="yes"?><Relationships xmlns="http://schemas.openxmlformats.org/package/2006/relationships"><Relationship Id="rId1" Type="http://schemas.openxmlformats.org/officeDocument/2006/relationships/slide" Target="../slides/slide93.xml" /><Relationship Id="rId2" Type="http://schemas.openxmlformats.org/officeDocument/2006/relationships/notesMaster" Target="../notesMasters/notesMaster1.xml" /></Relationships>
</file>

<file path=ppt/notesSlides/_rels/notesSlide94.xml.rels>&#65279;<?xml version="1.0" encoding="utf-8" standalone="yes"?><Relationships xmlns="http://schemas.openxmlformats.org/package/2006/relationships"><Relationship Id="rId1" Type="http://schemas.openxmlformats.org/officeDocument/2006/relationships/slide" Target="../slides/slide94.xml" /><Relationship Id="rId2" Type="http://schemas.openxmlformats.org/officeDocument/2006/relationships/notesMaster" Target="../notesMasters/notesMaster1.xml" /></Relationships>
</file>

<file path=ppt/notesSlides/_rels/notesSlide95.xml.rels>&#65279;<?xml version="1.0" encoding="utf-8" standalone="yes"?><Relationships xmlns="http://schemas.openxmlformats.org/package/2006/relationships"><Relationship Id="rId1" Type="http://schemas.openxmlformats.org/officeDocument/2006/relationships/slide" Target="../slides/slide95.xml" /><Relationship Id="rId2" Type="http://schemas.openxmlformats.org/officeDocument/2006/relationships/notesMaster" Target="../notesMasters/notesMaster1.xml" /></Relationships>
</file>

<file path=ppt/notesSlides/_rels/notesSlide96.xml.rels>&#65279;<?xml version="1.0" encoding="utf-8" standalone="yes"?><Relationships xmlns="http://schemas.openxmlformats.org/package/2006/relationships"><Relationship Id="rId1" Type="http://schemas.openxmlformats.org/officeDocument/2006/relationships/slide" Target="../slides/slide96.xml" /><Relationship Id="rId2" Type="http://schemas.openxmlformats.org/officeDocument/2006/relationships/notesMaster" Target="../notesMasters/notesMaster1.xml" /></Relationships>
</file>

<file path=ppt/notesSlides/_rels/notesSlide97.xml.rels>&#65279;<?xml version="1.0" encoding="utf-8" standalone="yes"?><Relationships xmlns="http://schemas.openxmlformats.org/package/2006/relationships"><Relationship Id="rId1" Type="http://schemas.openxmlformats.org/officeDocument/2006/relationships/slide" Target="../slides/slide97.xml" /><Relationship Id="rId2" Type="http://schemas.openxmlformats.org/officeDocument/2006/relationships/notesMaster" Target="../notesMasters/notesMaster1.xml" /></Relationships>
</file>

<file path=ppt/notesSlides/_rels/notesSlide98.xml.rels>&#65279;<?xml version="1.0" encoding="utf-8" standalone="yes"?><Relationships xmlns="http://schemas.openxmlformats.org/package/2006/relationships"><Relationship Id="rId1" Type="http://schemas.openxmlformats.org/officeDocument/2006/relationships/slide" Target="../slides/slide98.xml" /><Relationship Id="rId2" Type="http://schemas.openxmlformats.org/officeDocument/2006/relationships/notesMaster" Target="../notesMasters/notesMaster1.xml" /></Relationships>
</file>

<file path=ppt/notesSlides/_rels/notesSlide99.xml.rels>&#65279;<?xml version="1.0" encoding="utf-8" standalone="yes"?><Relationships xmlns="http://schemas.openxmlformats.org/package/2006/relationships"><Relationship Id="rId1" Type="http://schemas.openxmlformats.org/officeDocument/2006/relationships/slide" Target="../slides/slide9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8850" name="Rectangle 7"/>
          <p:cNvSpPr>
            <a:spLocks noGrp="1" noChangeArrowheads="1"/>
          </p:cNvSpPr>
          <p:nvPr>
            <p:ph type="sldNum" sz="quarter" idx="5"/>
          </p:nvPr>
        </p:nvSpPr>
        <p:spPr>
          <a:noFill/>
        </p:spPr>
        <p:txBody>
          <a:bodyPr/>
          <a:lstStyle>
            <a:lvl1pPr defTabSz="938813" eaLnBrk="0" hangingPunct="0">
              <a:spcBef>
                <a:spcPct val="30000"/>
              </a:spcBef>
              <a:defRPr sz="1300">
                <a:solidFill>
                  <a:schemeClr val="tx1"/>
                </a:solidFill>
                <a:latin typeface="Arial"/>
              </a:defRPr>
            </a:lvl1pPr>
            <a:lvl2pPr marL="754922" indent="-290354" defTabSz="938813" eaLnBrk="0" hangingPunct="0">
              <a:spcBef>
                <a:spcPct val="30000"/>
              </a:spcBef>
              <a:defRPr sz="1300">
                <a:solidFill>
                  <a:schemeClr val="tx1"/>
                </a:solidFill>
                <a:latin typeface="Arial"/>
              </a:defRPr>
            </a:lvl2pPr>
            <a:lvl3pPr marL="1161419" indent="-232284" defTabSz="938813" eaLnBrk="0" hangingPunct="0">
              <a:spcBef>
                <a:spcPct val="30000"/>
              </a:spcBef>
              <a:defRPr sz="1300">
                <a:solidFill>
                  <a:schemeClr val="tx1"/>
                </a:solidFill>
                <a:latin typeface="Arial"/>
              </a:defRPr>
            </a:lvl3pPr>
            <a:lvl4pPr marL="1625986" indent="-232284" defTabSz="938813" eaLnBrk="0" hangingPunct="0">
              <a:spcBef>
                <a:spcPct val="30000"/>
              </a:spcBef>
              <a:defRPr sz="1300">
                <a:solidFill>
                  <a:schemeClr val="tx1"/>
                </a:solidFill>
                <a:latin typeface="Arial"/>
              </a:defRPr>
            </a:lvl4pPr>
            <a:lvl5pPr marL="2090553" indent="-232284" defTabSz="938813" eaLnBrk="0" hangingPunct="0">
              <a:spcBef>
                <a:spcPct val="30000"/>
              </a:spcBef>
              <a:defRPr sz="1300">
                <a:solidFill>
                  <a:schemeClr val="tx1"/>
                </a:solidFill>
                <a:latin typeface="Arial"/>
              </a:defRPr>
            </a:lvl5pPr>
            <a:lvl6pPr marL="2555121" indent="-232284" defTabSz="938813" eaLnBrk="0" fontAlgn="base" hangingPunct="0">
              <a:spcBef>
                <a:spcPct val="30000"/>
              </a:spcBef>
              <a:spcAft>
                <a:spcPct val="0"/>
              </a:spcAft>
              <a:defRPr sz="1300">
                <a:solidFill>
                  <a:schemeClr val="tx1"/>
                </a:solidFill>
                <a:latin typeface="Arial"/>
              </a:defRPr>
            </a:lvl6pPr>
            <a:lvl7pPr marL="3019688" indent="-232284" defTabSz="938813" eaLnBrk="0" fontAlgn="base" hangingPunct="0">
              <a:spcBef>
                <a:spcPct val="30000"/>
              </a:spcBef>
              <a:spcAft>
                <a:spcPct val="0"/>
              </a:spcAft>
              <a:defRPr sz="1300">
                <a:solidFill>
                  <a:schemeClr val="tx1"/>
                </a:solidFill>
                <a:latin typeface="Arial"/>
              </a:defRPr>
            </a:lvl7pPr>
            <a:lvl8pPr marL="3484255" indent="-232284" defTabSz="938813" eaLnBrk="0" fontAlgn="base" hangingPunct="0">
              <a:spcBef>
                <a:spcPct val="30000"/>
              </a:spcBef>
              <a:spcAft>
                <a:spcPct val="0"/>
              </a:spcAft>
              <a:defRPr sz="1300">
                <a:solidFill>
                  <a:schemeClr val="tx1"/>
                </a:solidFill>
                <a:latin typeface="Arial"/>
              </a:defRPr>
            </a:lvl8pPr>
            <a:lvl9pPr marL="3948823" indent="-232284" defTabSz="938813" eaLnBrk="0" fontAlgn="base" hangingPunct="0">
              <a:spcBef>
                <a:spcPct val="30000"/>
              </a:spcBef>
              <a:spcAft>
                <a:spcPct val="0"/>
              </a:spcAft>
              <a:defRPr sz="1300">
                <a:solidFill>
                  <a:schemeClr val="tx1"/>
                </a:solidFill>
                <a:latin typeface="Arial"/>
              </a:defRPr>
            </a:lvl9pPr>
          </a:lstStyle>
          <a:p>
            <a:pPr eaLnBrk="1" hangingPunct="1">
              <a:spcBef>
                <a:spcPct val="0"/>
              </a:spcBef>
            </a:pPr>
            <a:endParaRPr lang="en-US" altLang="en-US">
              <a:solidFill>
                <a:prstClr val="black"/>
              </a:solidFill>
            </a:endParaRPr>
          </a:p>
        </p:txBody>
      </p:sp>
      <p:sp>
        <p:nvSpPr>
          <p:cNvPr id="78851" name="Rectangle 2"/>
          <p:cNvSpPr>
            <a:spLocks noGrp="1" noRot="1" noChangeAspect="1" noChangeArrowheads="1" noTextEdit="1"/>
          </p:cNvSpPr>
          <p:nvPr>
            <p:ph type="sldImg"/>
          </p:nvPr>
        </p:nvSpPr>
        <p:spPr>
          <a:xfrm>
            <a:off x="419100" y="703263"/>
            <a:ext cx="6238875" cy="3509962"/>
          </a:xfrm>
        </p:spPr>
      </p:sp>
      <p:sp>
        <p:nvSpPr>
          <p:cNvPr id="78852" name="Rectangle 3"/>
          <p:cNvSpPr>
            <a:spLocks noGrp="1" noChangeArrowheads="1"/>
          </p:cNvSpPr>
          <p:nvPr>
            <p:ph type="body" idx="1"/>
          </p:nvPr>
        </p:nvSpPr>
        <p:spPr>
          <a:noFill/>
        </p:spPr>
        <p:txBody>
          <a:bodyPr/>
          <a:lstStyle/>
          <a:p>
            <a:pPr eaLnBrk="1" hangingPunct="1"/>
            <a:endParaRPr lang="en-US" altLang="en-US"/>
          </a:p>
        </p:txBody>
      </p:sp>
      <p:sp>
        <p:nvSpPr>
          <p:cNvPr id="2" name="Header Placeholder 1"/>
          <p:cNvSpPr>
            <a:spLocks noGrp="1"/>
          </p:cNvSpPr>
          <p:nvPr>
            <p:ph type="hdr" sz="quarter" idx="10"/>
          </p:nvPr>
        </p:nvSpPr>
        <p:spPr>
          <a:xfrm>
            <a:off x="0" y="0"/>
            <a:ext cx="3242930" cy="468154"/>
          </a:xfrm>
        </p:spPr>
        <p:txBody>
          <a:bodyPr/>
          <a:lstStyle/>
          <a:p>
            <a:pPr>
              <a:defRPr/>
            </a:pPr>
            <a:r>
              <a:rPr lang="en-US"/>
              <a:t>Sierra Joint Community College District: The 2020 Title IX Team and Process</a:t>
            </a:r>
          </a:p>
        </p:txBody>
      </p:sp>
      <p:sp>
        <p:nvSpPr>
          <p:cNvPr id="3" name="Footer Placeholder 2"/>
          <p:cNvSpPr>
            <a:spLocks noGrp="1"/>
          </p:cNvSpPr>
          <p:nvPr>
            <p:ph type="ftr" sz="quarter" idx="11"/>
          </p:nvPr>
        </p:nvSpPr>
        <p:spPr/>
        <p:txBody>
          <a:bodyPr/>
          <a:lstStyle/>
          <a:p>
            <a:pPr>
              <a:defRPr/>
            </a:pPr>
            <a:r>
              <a:rPr lang="en-US"/>
              <a:t>Copyright 2020 AALRR</a:t>
            </a:r>
            <a:endParaRPr lang="en-US"/>
          </a:p>
        </p:txBody>
      </p:sp>
    </p:spTree>
    <p:extLst>
      <p:ext uri="{BB962C8B-B14F-4D97-AF65-F5344CB8AC3E}">
        <p14:creationId val="301081974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pPr defTabSz="921759" eaLnBrk="1" hangingPunct="1">
              <a:defRPr/>
            </a:pPr>
            <a:endParaRPr lang="en-US"/>
          </a:p>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2413296582"/>
      </p:ext>
    </p:extLst>
  </p:cSld>
  <p:clrMapOvr>
    <a:masterClrMapping/>
  </p:clrMapOvr>
</p:notes>
</file>

<file path=ppt/notesSlides/notesSlide10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pPr>
              <a:defRPr/>
            </a:pPr>
            <a:r>
              <a:rPr lang="en-US"/>
              <a:t>Copyright 2020 AALRR</a:t>
            </a: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val="350657978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pPr defTabSz="921759" eaLnBrk="1" hangingPunct="1">
              <a:defRPr/>
            </a:pPr>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10</a:t>
            </a:fld>
            <a:endParaRPr lang="en-US"/>
          </a:p>
        </p:txBody>
      </p:sp>
    </p:spTree>
    <p:extLst>
      <p:ext uri="{BB962C8B-B14F-4D97-AF65-F5344CB8AC3E}">
        <p14:creationId val="241329658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11</a:t>
            </a:fld>
            <a:endParaRPr lang="en-US"/>
          </a:p>
        </p:txBody>
      </p:sp>
    </p:spTree>
    <p:extLst>
      <p:ext uri="{BB962C8B-B14F-4D97-AF65-F5344CB8AC3E}">
        <p14:creationId val="241329658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12</a:t>
            </a:fld>
            <a:endParaRPr lang="en-US"/>
          </a:p>
        </p:txBody>
      </p:sp>
    </p:spTree>
    <p:extLst>
      <p:ext uri="{BB962C8B-B14F-4D97-AF65-F5344CB8AC3E}">
        <p14:creationId val="241329658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baseline="0"/>
          </a:p>
        </p:txBody>
      </p:sp>
      <p:sp>
        <p:nvSpPr>
          <p:cNvPr id="4" name="Header Placeholder 3"/>
          <p:cNvSpPr>
            <a:spLocks noGrp="1"/>
          </p:cNvSpPr>
          <p:nvPr>
            <p:ph type="hdr" sz="quarter" idx="10"/>
          </p:nvPr>
        </p:nvSpPr>
        <p:spPr>
          <a:xfrm>
            <a:off x="0" y="0"/>
            <a:ext cx="3349256" cy="468154"/>
          </a:xfrm>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13</a:t>
            </a:fld>
            <a:endParaRPr lang="en-US"/>
          </a:p>
        </p:txBody>
      </p:sp>
    </p:spTree>
    <p:extLst>
      <p:ext uri="{BB962C8B-B14F-4D97-AF65-F5344CB8AC3E}">
        <p14:creationId val="241329658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solidFill>
                  <a:prstClr val="black"/>
                </a:solidFill>
              </a:rPr>
              <a:t>Copyright 2020 AALRR</a:t>
            </a:r>
            <a:endParaRPr lang="en-US">
              <a:solidFill>
                <a:prstClr val="black"/>
              </a:solidFill>
            </a:endParaRPr>
          </a:p>
        </p:txBody>
      </p:sp>
      <p:sp>
        <p:nvSpPr>
          <p:cNvPr id="6" name="Slide Number Placeholder 5"/>
          <p:cNvSpPr>
            <a:spLocks noGrp="1"/>
          </p:cNvSpPr>
          <p:nvPr>
            <p:ph type="sldNum" sz="quarter" idx="12"/>
          </p:nvPr>
        </p:nvSpPr>
        <p:spPr/>
        <p:txBody>
          <a:bodyPr/>
          <a:lstStyle/>
          <a:p>
            <a:fld id="{12F61A9E-1E2F-430D-86C0-6A347540CEBA}" type="slidenum">
              <a:rPr lang="en-US" smtClean="0">
                <a:solidFill>
                  <a:prstClr val="black"/>
                </a:solidFill>
              </a:rPr>
              <a:t>14</a:t>
            </a:fld>
            <a:endParaRPr lang="en-US">
              <a:solidFill>
                <a:prstClr val="black"/>
              </a:solidFill>
            </a:endParaRPr>
          </a:p>
        </p:txBody>
      </p:sp>
    </p:spTree>
    <p:extLst>
      <p:ext uri="{BB962C8B-B14F-4D97-AF65-F5344CB8AC3E}">
        <p14:creationId val="241329658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solidFill>
                  <a:prstClr val="black"/>
                </a:solidFill>
              </a:rPr>
              <a:t>Copyright 2020 AALRR</a:t>
            </a:r>
            <a:endParaRPr lang="en-US">
              <a:solidFill>
                <a:prstClr val="black"/>
              </a:solidFill>
            </a:endParaRPr>
          </a:p>
        </p:txBody>
      </p:sp>
      <p:sp>
        <p:nvSpPr>
          <p:cNvPr id="6" name="Slide Number Placeholder 5"/>
          <p:cNvSpPr>
            <a:spLocks noGrp="1"/>
          </p:cNvSpPr>
          <p:nvPr>
            <p:ph type="sldNum" sz="quarter" idx="12"/>
          </p:nvPr>
        </p:nvSpPr>
        <p:spPr/>
        <p:txBody>
          <a:bodyPr/>
          <a:lstStyle/>
          <a:p>
            <a:fld id="{12F61A9E-1E2F-430D-86C0-6A347540CEBA}" type="slidenum">
              <a:rPr lang="en-US" smtClean="0">
                <a:solidFill>
                  <a:prstClr val="black"/>
                </a:solidFill>
              </a:rPr>
              <a:t>15</a:t>
            </a:fld>
            <a:endParaRPr lang="en-US">
              <a:solidFill>
                <a:prstClr val="black"/>
              </a:solidFill>
            </a:endParaRPr>
          </a:p>
        </p:txBody>
      </p:sp>
    </p:spTree>
    <p:extLst>
      <p:ext uri="{BB962C8B-B14F-4D97-AF65-F5344CB8AC3E}">
        <p14:creationId val="241329658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solidFill>
                  <a:prstClr val="black"/>
                </a:solidFill>
              </a:rPr>
              <a:t>Copyright 2020 AALRR</a:t>
            </a:r>
            <a:endParaRPr lang="en-US">
              <a:solidFill>
                <a:prstClr val="black"/>
              </a:solidFill>
            </a:endParaRPr>
          </a:p>
        </p:txBody>
      </p:sp>
      <p:sp>
        <p:nvSpPr>
          <p:cNvPr id="6" name="Slide Number Placeholder 5"/>
          <p:cNvSpPr>
            <a:spLocks noGrp="1"/>
          </p:cNvSpPr>
          <p:nvPr>
            <p:ph type="sldNum" sz="quarter" idx="12"/>
          </p:nvPr>
        </p:nvSpPr>
        <p:spPr/>
        <p:txBody>
          <a:bodyPr/>
          <a:lstStyle/>
          <a:p>
            <a:fld id="{12F61A9E-1E2F-430D-86C0-6A347540CEBA}" type="slidenum">
              <a:rPr lang="en-US" smtClean="0">
                <a:solidFill>
                  <a:prstClr val="black"/>
                </a:solidFill>
              </a:rPr>
              <a:t>16</a:t>
            </a:fld>
            <a:endParaRPr lang="en-US">
              <a:solidFill>
                <a:prstClr val="black"/>
              </a:solidFill>
            </a:endParaRPr>
          </a:p>
        </p:txBody>
      </p:sp>
    </p:spTree>
    <p:extLst>
      <p:ext uri="{BB962C8B-B14F-4D97-AF65-F5344CB8AC3E}">
        <p14:creationId val="241329658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solidFill>
                  <a:prstClr val="black"/>
                </a:solidFill>
              </a:rPr>
              <a:t>Copyright 2020 AALRR</a:t>
            </a:r>
            <a:endParaRPr lang="en-US">
              <a:solidFill>
                <a:prstClr val="black"/>
              </a:solidFill>
            </a:endParaRPr>
          </a:p>
        </p:txBody>
      </p:sp>
      <p:sp>
        <p:nvSpPr>
          <p:cNvPr id="6" name="Slide Number Placeholder 5"/>
          <p:cNvSpPr>
            <a:spLocks noGrp="1"/>
          </p:cNvSpPr>
          <p:nvPr>
            <p:ph type="sldNum" sz="quarter" idx="12"/>
          </p:nvPr>
        </p:nvSpPr>
        <p:spPr/>
        <p:txBody>
          <a:bodyPr/>
          <a:lstStyle/>
          <a:p>
            <a:fld id="{12F61A9E-1E2F-430D-86C0-6A347540CEBA}" type="slidenum">
              <a:rPr lang="en-US" smtClean="0">
                <a:solidFill>
                  <a:prstClr val="black"/>
                </a:solidFill>
              </a:rPr>
              <a:t>17</a:t>
            </a:fld>
            <a:endParaRPr lang="en-US">
              <a:solidFill>
                <a:prstClr val="black"/>
              </a:solidFill>
            </a:endParaRPr>
          </a:p>
        </p:txBody>
      </p:sp>
    </p:spTree>
    <p:extLst>
      <p:ext uri="{BB962C8B-B14F-4D97-AF65-F5344CB8AC3E}">
        <p14:creationId val="241329658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291585953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3179135" cy="468154"/>
          </a:xfrm>
        </p:spPr>
        <p:txBody>
          <a:bodyPr/>
          <a:lstStyle/>
          <a:p>
            <a:pPr>
              <a:defRPr/>
            </a:pPr>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pPr>
              <a:defRPr/>
            </a:pPr>
            <a:r>
              <a:rPr lang="en-US"/>
              <a:t>Copyright 2020 AALRR</a:t>
            </a:r>
            <a:endParaRPr lang="en-US"/>
          </a:p>
        </p:txBody>
      </p:sp>
      <p:sp>
        <p:nvSpPr>
          <p:cNvPr id="6" name="Slide Number Placeholder 5"/>
          <p:cNvSpPr>
            <a:spLocks noGrp="1"/>
          </p:cNvSpPr>
          <p:nvPr>
            <p:ph type="sldNum" sz="quarter" idx="12"/>
          </p:nvPr>
        </p:nvSpPr>
        <p:spPr/>
        <p:txBody>
          <a:bodyPr/>
          <a:lstStyle/>
          <a:p>
            <a:pPr>
              <a:defRPr/>
            </a:pPr>
            <a:fld id="{48FE6153-1B89-487D-BFB2-4F4D4541A6F2}" type="slidenum">
              <a:rPr lang="en-US" smtClean="0"/>
              <a:pPr>
                <a:defRPr/>
              </a:pPr>
              <a:t>1</a:t>
            </a:fld>
            <a:endParaRPr lang="en-US"/>
          </a:p>
        </p:txBody>
      </p:sp>
    </p:spTree>
    <p:extLst>
      <p:ext uri="{BB962C8B-B14F-4D97-AF65-F5344CB8AC3E}">
        <p14:creationId val="60741177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19</a:t>
            </a:fld>
            <a:endParaRPr lang="en-US"/>
          </a:p>
        </p:txBody>
      </p:sp>
    </p:spTree>
    <p:extLst>
      <p:ext uri="{BB962C8B-B14F-4D97-AF65-F5344CB8AC3E}">
        <p14:creationId val="125142151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418834762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Lemoore Union High School District:  2020 Title IX Team and Process</a:t>
            </a:r>
          </a:p>
        </p:txBody>
      </p:sp>
      <p:sp>
        <p:nvSpPr>
          <p:cNvPr id="5" name="Footer Placeholder 4"/>
          <p:cNvSpPr>
            <a:spLocks noGrp="1"/>
          </p:cNvSpPr>
          <p:nvPr>
            <p:ph type="ftr" sz="quarter" idx="11"/>
          </p:nvPr>
        </p:nvSpPr>
        <p:spPr/>
        <p:txBody>
          <a:bodyPr/>
          <a:lstStyle/>
          <a:p>
            <a:r>
              <a:rPr lang="en-US"/>
              <a:t>©2020 Atkinson, Andelson, Loya, Ruud &amp; Romo</a:t>
            </a:r>
          </a:p>
        </p:txBody>
      </p:sp>
      <p:sp>
        <p:nvSpPr>
          <p:cNvPr id="6" name="Slide Number Placeholder 5"/>
          <p:cNvSpPr>
            <a:spLocks noGrp="1"/>
          </p:cNvSpPr>
          <p:nvPr>
            <p:ph type="sldNum" sz="quarter" idx="12"/>
          </p:nvPr>
        </p:nvSpPr>
        <p:spPr/>
        <p:txBody>
          <a:bodyPr/>
          <a:lstStyle/>
          <a:p>
            <a:fld id="{12F61A9E-1E2F-430D-86C0-6A347540CEBA}" type="slidenum">
              <a:rPr lang="en-US" smtClean="0"/>
              <a:t>21</a:t>
            </a:fld>
            <a:endParaRPr lang="en-US"/>
          </a:p>
        </p:txBody>
      </p:sp>
    </p:spTree>
    <p:extLst>
      <p:ext uri="{BB962C8B-B14F-4D97-AF65-F5344CB8AC3E}">
        <p14:creationId val="280822170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22</a:t>
            </a:fld>
            <a:endParaRPr lang="en-US"/>
          </a:p>
        </p:txBody>
      </p:sp>
    </p:spTree>
    <p:extLst>
      <p:ext uri="{BB962C8B-B14F-4D97-AF65-F5344CB8AC3E}">
        <p14:creationId val="125142151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23</a:t>
            </a:fld>
            <a:endParaRPr lang="en-US"/>
          </a:p>
        </p:txBody>
      </p:sp>
    </p:spTree>
    <p:extLst>
      <p:ext uri="{BB962C8B-B14F-4D97-AF65-F5344CB8AC3E}">
        <p14:creationId val="125142151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24</a:t>
            </a:fld>
            <a:endParaRPr lang="en-US"/>
          </a:p>
        </p:txBody>
      </p:sp>
    </p:spTree>
    <p:extLst>
      <p:ext uri="{BB962C8B-B14F-4D97-AF65-F5344CB8AC3E}">
        <p14:creationId val="125142151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125142151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2301292400"/>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27</a:t>
            </a:fld>
            <a:endParaRPr lang="en-US"/>
          </a:p>
        </p:txBody>
      </p:sp>
    </p:spTree>
    <p:extLst>
      <p:ext uri="{BB962C8B-B14F-4D97-AF65-F5344CB8AC3E}">
        <p14:creationId val="68459294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28</a:t>
            </a:fld>
            <a:endParaRPr lang="en-US"/>
          </a:p>
        </p:txBody>
      </p:sp>
    </p:spTree>
    <p:extLst>
      <p:ext uri="{BB962C8B-B14F-4D97-AF65-F5344CB8AC3E}">
        <p14:creationId val="68459294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300" b="0" i="0" u="none" strike="noStrike" kern="1200" cap="none" spc="0" normalizeH="0" baseline="0" noProof="0">
                <a:ln>
                  <a:noFill/>
                </a:ln>
                <a:solidFill>
                  <a:srgbClr val="000000"/>
                </a:solidFill>
                <a:effectLst/>
                <a:uLnTx/>
                <a:uFillTx/>
                <a:latin typeface="Arial"/>
                <a:ea typeface="+mn-ea"/>
                <a:cs typeface="+mn-cs"/>
              </a:rPr>
              <a:t>Newport Mesa - Title IX</a:t>
            </a:r>
          </a:p>
        </p:txBody>
      </p:sp>
      <p:sp>
        <p:nvSpPr>
          <p:cNvPr id="5" name="Footer Placeholder 4"/>
          <p:cNvSpPr>
            <a:spLocks noGrp="1"/>
          </p:cNvSpPr>
          <p:nvPr>
            <p:ph type="ftr" sz="quarter" idx="11"/>
          </p:nvPr>
        </p:nvSpPr>
        <p:spPr>
          <a:xfrm>
            <a:off x="-1" y="8829967"/>
            <a:ext cx="3535078" cy="46482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300" b="0" i="0" u="none" strike="noStrike" kern="1200" cap="none" spc="0" normalizeH="0" baseline="0" noProof="0">
                <a:ln>
                  <a:noFill/>
                </a:ln>
                <a:solidFill>
                  <a:srgbClr val="000000"/>
                </a:solidFill>
                <a:effectLst/>
                <a:uLnTx/>
                <a:uFillTx/>
                <a:latin typeface="Arial"/>
                <a:ea typeface="+mn-ea"/>
                <a:cs typeface="+mn-cs"/>
              </a:rPr>
              <a:t>©2022 Atkinson, Andelson, Loya, Ruud &amp; Romo</a:t>
            </a:r>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2F61A9E-1E2F-430D-86C0-6A347540CEBA}" type="slidenum">
              <a:rPr kumimoji="0" lang="en-US" sz="13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defRPr/>
              </a:pPr>
              <a:t>2</a:t>
            </a:fld>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val="2301292400"/>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29</a:t>
            </a:fld>
            <a:endParaRPr lang="en-US"/>
          </a:p>
        </p:txBody>
      </p:sp>
    </p:spTree>
    <p:extLst>
      <p:ext uri="{BB962C8B-B14F-4D97-AF65-F5344CB8AC3E}">
        <p14:creationId val="387357428"/>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30</a:t>
            </a:fld>
            <a:endParaRPr lang="en-US"/>
          </a:p>
        </p:txBody>
      </p:sp>
    </p:spTree>
    <p:extLst>
      <p:ext uri="{BB962C8B-B14F-4D97-AF65-F5344CB8AC3E}">
        <p14:creationId val="3223380786"/>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sz="1800"/>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31</a:t>
            </a:fld>
            <a:endParaRPr lang="en-US"/>
          </a:p>
        </p:txBody>
      </p:sp>
    </p:spTree>
    <p:extLst>
      <p:ext uri="{BB962C8B-B14F-4D97-AF65-F5344CB8AC3E}">
        <p14:creationId val="80289763"/>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pPr marL="342900" indent="-342900">
              <a:buAutoNum type="alphaLcParenBoth"/>
            </a:pPr>
            <a:endParaRPr lang="en-US" sz="2800"/>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32</a:t>
            </a:fld>
            <a:endParaRPr lang="en-US"/>
          </a:p>
        </p:txBody>
      </p:sp>
    </p:spTree>
    <p:extLst>
      <p:ext uri="{BB962C8B-B14F-4D97-AF65-F5344CB8AC3E}">
        <p14:creationId val="748982447"/>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2724417973"/>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34</a:t>
            </a:fld>
            <a:endParaRPr lang="en-US"/>
          </a:p>
        </p:txBody>
      </p:sp>
    </p:spTree>
    <p:extLst>
      <p:ext uri="{BB962C8B-B14F-4D97-AF65-F5344CB8AC3E}">
        <p14:creationId val="80289763"/>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35</a:t>
            </a:fld>
            <a:endParaRPr lang="en-US"/>
          </a:p>
        </p:txBody>
      </p:sp>
    </p:spTree>
    <p:extLst>
      <p:ext uri="{BB962C8B-B14F-4D97-AF65-F5344CB8AC3E}">
        <p14:creationId val="684592948"/>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36</a:t>
            </a:fld>
            <a:endParaRPr lang="en-US"/>
          </a:p>
        </p:txBody>
      </p:sp>
    </p:spTree>
    <p:extLst>
      <p:ext uri="{BB962C8B-B14F-4D97-AF65-F5344CB8AC3E}">
        <p14:creationId val="684592948"/>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96122531"/>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68459294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pPr>
              <a:defRPr/>
            </a:pPr>
            <a:r>
              <a:rPr lang="en-US"/>
              <a:t>Sierra Joint Community College District: The 2020 Title IX Team and Process</a:t>
            </a:r>
          </a:p>
        </p:txBody>
      </p:sp>
      <p:sp>
        <p:nvSpPr>
          <p:cNvPr id="5" name="Footer Placeholder 4"/>
          <p:cNvSpPr>
            <a:spLocks noGrp="1"/>
          </p:cNvSpPr>
          <p:nvPr>
            <p:ph type="ftr" sz="quarter" idx="4"/>
          </p:nvPr>
        </p:nvSpPr>
        <p:spPr/>
        <p:txBody>
          <a:bodyPr/>
          <a:lstStyle/>
          <a:p>
            <a:pPr>
              <a:defRPr/>
            </a:pPr>
            <a:r>
              <a:rPr lang="en-US"/>
              <a:t>Copyright 2020 AALRR</a:t>
            </a:r>
            <a:endParaRPr lang="en-US"/>
          </a:p>
        </p:txBody>
      </p:sp>
      <p:sp>
        <p:nvSpPr>
          <p:cNvPr id="6" name="Slide Number Placeholder 5"/>
          <p:cNvSpPr>
            <a:spLocks noGrp="1"/>
          </p:cNvSpPr>
          <p:nvPr>
            <p:ph type="sldNum" sz="quarter" idx="5"/>
          </p:nvPr>
        </p:nvSpPr>
        <p:spPr/>
        <p:txBody>
          <a:bodyPr/>
          <a:lstStyle/>
          <a:p>
            <a:pPr>
              <a:defRPr/>
            </a:pPr>
            <a:fld id="{48FE6153-1B89-487D-BFB2-4F4D4541A6F2}" type="slidenum">
              <a:rPr lang="en-US" smtClean="0"/>
              <a:pPr>
                <a:defRPr/>
              </a:pPr>
              <a:t>3</a:t>
            </a:fld>
            <a:endParaRPr lang="en-US"/>
          </a:p>
        </p:txBody>
      </p:sp>
    </p:spTree>
    <p:extLst>
      <p:ext uri="{BB962C8B-B14F-4D97-AF65-F5344CB8AC3E}">
        <p14:creationId val="768442049"/>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39</a:t>
            </a:fld>
            <a:endParaRPr lang="en-US"/>
          </a:p>
        </p:txBody>
      </p:sp>
    </p:spTree>
    <p:extLst>
      <p:ext uri="{BB962C8B-B14F-4D97-AF65-F5344CB8AC3E}">
        <p14:creationId val="684592948"/>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40</a:t>
            </a:fld>
            <a:endParaRPr lang="en-US"/>
          </a:p>
        </p:txBody>
      </p:sp>
    </p:spTree>
    <p:extLst>
      <p:ext uri="{BB962C8B-B14F-4D97-AF65-F5344CB8AC3E}">
        <p14:creationId val="684592948"/>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41</a:t>
            </a:fld>
            <a:endParaRPr lang="en-US"/>
          </a:p>
        </p:txBody>
      </p:sp>
    </p:spTree>
    <p:extLst>
      <p:ext uri="{BB962C8B-B14F-4D97-AF65-F5344CB8AC3E}">
        <p14:creationId val="684592948"/>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pPr marL="0" lvl="1" defTabSz="939273">
              <a:defRPr/>
            </a:pPr>
            <a:endParaRPr lang="en-US"/>
          </a:p>
        </p:txBody>
      </p:sp>
      <p:sp>
        <p:nvSpPr>
          <p:cNvPr id="4" name="Header Placeholder 3"/>
          <p:cNvSpPr>
            <a:spLocks noGrp="1"/>
          </p:cNvSpPr>
          <p:nvPr>
            <p:ph type="hdr" sz="quarter" idx="10"/>
          </p:nvPr>
        </p:nvSpPr>
        <p:spPr/>
        <p:txBody>
          <a:bodyPr/>
          <a:lstStyle/>
          <a:p>
            <a:r>
              <a:rPr lang="en-US">
                <a:solidFill>
                  <a:prstClr val="black"/>
                </a:solidFill>
              </a:rPr>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solidFill>
                  <a:prstClr val="black"/>
                </a:solidFill>
              </a:rPr>
              <a:t>Copyright 2020 AALRR</a:t>
            </a:r>
            <a:endParaRPr lang="en-US">
              <a:solidFill>
                <a:prstClr val="black"/>
              </a:solidFill>
            </a:endParaRPr>
          </a:p>
        </p:txBody>
      </p:sp>
      <p:sp>
        <p:nvSpPr>
          <p:cNvPr id="6" name="Slide Number Placeholder 5"/>
          <p:cNvSpPr>
            <a:spLocks noGrp="1"/>
          </p:cNvSpPr>
          <p:nvPr>
            <p:ph type="sldNum" sz="quarter" idx="12"/>
          </p:nvPr>
        </p:nvSpPr>
        <p:spPr/>
        <p:txBody>
          <a:bodyPr/>
          <a:lstStyle/>
          <a:p>
            <a:endParaRPr lang="en-US">
              <a:solidFill>
                <a:prstClr val="black"/>
              </a:solidFill>
            </a:endParaRPr>
          </a:p>
        </p:txBody>
      </p:sp>
    </p:spTree>
    <p:extLst>
      <p:ext uri="{BB962C8B-B14F-4D97-AF65-F5344CB8AC3E}">
        <p14:creationId val="39115657"/>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pPr marL="0" lvl="1" defTabSz="939273">
              <a:defRPr/>
            </a:pPr>
            <a:endParaRPr lang="en-US"/>
          </a:p>
        </p:txBody>
      </p:sp>
      <p:sp>
        <p:nvSpPr>
          <p:cNvPr id="4" name="Header Placeholder 3"/>
          <p:cNvSpPr>
            <a:spLocks noGrp="1"/>
          </p:cNvSpPr>
          <p:nvPr>
            <p:ph type="hdr" sz="quarter" idx="10"/>
          </p:nvPr>
        </p:nvSpPr>
        <p:spPr/>
        <p:txBody>
          <a:bodyPr/>
          <a:lstStyle/>
          <a:p>
            <a:r>
              <a:rPr lang="en-US">
                <a:solidFill>
                  <a:prstClr val="black"/>
                </a:solidFill>
              </a:rPr>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solidFill>
                  <a:prstClr val="black"/>
                </a:solidFill>
              </a:rPr>
              <a:t>Copyright 2020 AALRR</a:t>
            </a:r>
            <a:endParaRPr lang="en-US">
              <a:solidFill>
                <a:prstClr val="black"/>
              </a:solidFill>
            </a:endParaRPr>
          </a:p>
        </p:txBody>
      </p:sp>
      <p:sp>
        <p:nvSpPr>
          <p:cNvPr id="6" name="Slide Number Placeholder 5"/>
          <p:cNvSpPr>
            <a:spLocks noGrp="1"/>
          </p:cNvSpPr>
          <p:nvPr>
            <p:ph type="sldNum" sz="quarter" idx="12"/>
          </p:nvPr>
        </p:nvSpPr>
        <p:spPr/>
        <p:txBody>
          <a:bodyPr/>
          <a:lstStyle/>
          <a:p>
            <a:fld id="{12F61A9E-1E2F-430D-86C0-6A347540CEBA}" type="slidenum">
              <a:rPr lang="en-US" smtClean="0">
                <a:solidFill>
                  <a:prstClr val="black"/>
                </a:solidFill>
              </a:rPr>
              <a:t>43</a:t>
            </a:fld>
            <a:endParaRPr lang="en-US">
              <a:solidFill>
                <a:prstClr val="black"/>
              </a:solidFill>
            </a:endParaRPr>
          </a:p>
        </p:txBody>
      </p:sp>
    </p:spTree>
    <p:extLst>
      <p:ext uri="{BB962C8B-B14F-4D97-AF65-F5344CB8AC3E}">
        <p14:creationId val="39115657"/>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pPr marL="0" lvl="1" defTabSz="939273">
              <a:defRPr/>
            </a:pPr>
            <a:endParaRPr lang="en-US"/>
          </a:p>
        </p:txBody>
      </p:sp>
      <p:sp>
        <p:nvSpPr>
          <p:cNvPr id="4" name="Header Placeholder 3"/>
          <p:cNvSpPr>
            <a:spLocks noGrp="1"/>
          </p:cNvSpPr>
          <p:nvPr>
            <p:ph type="hdr" sz="quarter" idx="10"/>
          </p:nvPr>
        </p:nvSpPr>
        <p:spPr/>
        <p:txBody>
          <a:bodyPr/>
          <a:lstStyle/>
          <a:p>
            <a:r>
              <a:rPr lang="en-US">
                <a:solidFill>
                  <a:prstClr val="black"/>
                </a:solidFill>
              </a:rPr>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solidFill>
                  <a:prstClr val="black"/>
                </a:solidFill>
              </a:rPr>
              <a:t>Copyright 2020 AALRR</a:t>
            </a:r>
            <a:endParaRPr lang="en-US">
              <a:solidFill>
                <a:prstClr val="black"/>
              </a:solidFill>
            </a:endParaRPr>
          </a:p>
        </p:txBody>
      </p:sp>
      <p:sp>
        <p:nvSpPr>
          <p:cNvPr id="6" name="Slide Number Placeholder 5"/>
          <p:cNvSpPr>
            <a:spLocks noGrp="1"/>
          </p:cNvSpPr>
          <p:nvPr>
            <p:ph type="sldNum" sz="quarter" idx="12"/>
          </p:nvPr>
        </p:nvSpPr>
        <p:spPr/>
        <p:txBody>
          <a:bodyPr/>
          <a:lstStyle/>
          <a:p>
            <a:endParaRPr lang="en-US">
              <a:solidFill>
                <a:prstClr val="black"/>
              </a:solidFill>
            </a:endParaRPr>
          </a:p>
        </p:txBody>
      </p:sp>
    </p:spTree>
    <p:extLst>
      <p:ext uri="{BB962C8B-B14F-4D97-AF65-F5344CB8AC3E}">
        <p14:creationId val="3228247254"/>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pPr marL="0" lvl="1" defTabSz="939273">
              <a:defRPr/>
            </a:pPr>
            <a:endParaRPr lang="en-US"/>
          </a:p>
        </p:txBody>
      </p:sp>
      <p:sp>
        <p:nvSpPr>
          <p:cNvPr id="4" name="Header Placeholder 3"/>
          <p:cNvSpPr>
            <a:spLocks noGrp="1"/>
          </p:cNvSpPr>
          <p:nvPr>
            <p:ph type="hdr" sz="quarter" idx="10"/>
          </p:nvPr>
        </p:nvSpPr>
        <p:spPr/>
        <p:txBody>
          <a:bodyPr/>
          <a:lstStyle/>
          <a:p>
            <a:r>
              <a:rPr lang="en-US">
                <a:solidFill>
                  <a:prstClr val="black"/>
                </a:solidFill>
              </a:rPr>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solidFill>
                  <a:prstClr val="black"/>
                </a:solidFill>
              </a:rPr>
              <a:t>Copyright 2020 AALRR</a:t>
            </a:r>
            <a:endParaRPr lang="en-US">
              <a:solidFill>
                <a:prstClr val="black"/>
              </a:solidFill>
            </a:endParaRPr>
          </a:p>
        </p:txBody>
      </p:sp>
      <p:sp>
        <p:nvSpPr>
          <p:cNvPr id="6" name="Slide Number Placeholder 5"/>
          <p:cNvSpPr>
            <a:spLocks noGrp="1"/>
          </p:cNvSpPr>
          <p:nvPr>
            <p:ph type="sldNum" sz="quarter" idx="12"/>
          </p:nvPr>
        </p:nvSpPr>
        <p:spPr/>
        <p:txBody>
          <a:bodyPr/>
          <a:lstStyle/>
          <a:p>
            <a:fld id="{12F61A9E-1E2F-430D-86C0-6A347540CEBA}" type="slidenum">
              <a:rPr lang="en-US" smtClean="0">
                <a:solidFill>
                  <a:prstClr val="black"/>
                </a:solidFill>
              </a:rPr>
              <a:t>45</a:t>
            </a:fld>
            <a:endParaRPr lang="en-US">
              <a:solidFill>
                <a:prstClr val="black"/>
              </a:solidFill>
            </a:endParaRPr>
          </a:p>
        </p:txBody>
      </p:sp>
    </p:spTree>
    <p:extLst>
      <p:ext uri="{BB962C8B-B14F-4D97-AF65-F5344CB8AC3E}">
        <p14:creationId val="39115657"/>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pPr marL="0" lvl="1" defTabSz="939273">
              <a:defRPr/>
            </a:pPr>
            <a:endParaRPr lang="en-US"/>
          </a:p>
        </p:txBody>
      </p:sp>
      <p:sp>
        <p:nvSpPr>
          <p:cNvPr id="4" name="Header Placeholder 3"/>
          <p:cNvSpPr>
            <a:spLocks noGrp="1"/>
          </p:cNvSpPr>
          <p:nvPr>
            <p:ph type="hdr" sz="quarter" idx="10"/>
          </p:nvPr>
        </p:nvSpPr>
        <p:spPr/>
        <p:txBody>
          <a:bodyPr/>
          <a:lstStyle/>
          <a:p>
            <a:r>
              <a:rPr lang="en-US">
                <a:solidFill>
                  <a:prstClr val="black"/>
                </a:solidFill>
              </a:rPr>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solidFill>
                  <a:prstClr val="black"/>
                </a:solidFill>
              </a:rPr>
              <a:t>Copyright 2020 AALRR</a:t>
            </a:r>
            <a:endParaRPr lang="en-US">
              <a:solidFill>
                <a:prstClr val="black"/>
              </a:solidFill>
            </a:endParaRPr>
          </a:p>
        </p:txBody>
      </p:sp>
      <p:sp>
        <p:nvSpPr>
          <p:cNvPr id="6" name="Slide Number Placeholder 5"/>
          <p:cNvSpPr>
            <a:spLocks noGrp="1"/>
          </p:cNvSpPr>
          <p:nvPr>
            <p:ph type="sldNum" sz="quarter" idx="12"/>
          </p:nvPr>
        </p:nvSpPr>
        <p:spPr/>
        <p:txBody>
          <a:bodyPr/>
          <a:lstStyle/>
          <a:p>
            <a:fld id="{12F61A9E-1E2F-430D-86C0-6A347540CEBA}" type="slidenum">
              <a:rPr lang="en-US" smtClean="0">
                <a:solidFill>
                  <a:prstClr val="black"/>
                </a:solidFill>
              </a:rPr>
              <a:t>46</a:t>
            </a:fld>
            <a:endParaRPr lang="en-US">
              <a:solidFill>
                <a:prstClr val="black"/>
              </a:solidFill>
            </a:endParaRPr>
          </a:p>
        </p:txBody>
      </p:sp>
    </p:spTree>
    <p:extLst>
      <p:ext uri="{BB962C8B-B14F-4D97-AF65-F5344CB8AC3E}">
        <p14:creationId val="39115657"/>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pPr marL="0" lvl="1" defTabSz="939273">
              <a:defRPr/>
            </a:pPr>
            <a:endParaRPr lang="en-US"/>
          </a:p>
        </p:txBody>
      </p:sp>
      <p:sp>
        <p:nvSpPr>
          <p:cNvPr id="4" name="Header Placeholder 3"/>
          <p:cNvSpPr>
            <a:spLocks noGrp="1"/>
          </p:cNvSpPr>
          <p:nvPr>
            <p:ph type="hdr" sz="quarter" idx="10"/>
          </p:nvPr>
        </p:nvSpPr>
        <p:spPr/>
        <p:txBody>
          <a:bodyPr/>
          <a:lstStyle/>
          <a:p>
            <a:r>
              <a:rPr lang="en-US">
                <a:solidFill>
                  <a:prstClr val="black"/>
                </a:solidFill>
              </a:rPr>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solidFill>
                  <a:prstClr val="black"/>
                </a:solidFill>
              </a:rPr>
              <a:t>Copyright 2020 AALRR</a:t>
            </a:r>
            <a:endParaRPr lang="en-US">
              <a:solidFill>
                <a:prstClr val="black"/>
              </a:solidFill>
            </a:endParaRPr>
          </a:p>
        </p:txBody>
      </p:sp>
      <p:sp>
        <p:nvSpPr>
          <p:cNvPr id="6" name="Slide Number Placeholder 5"/>
          <p:cNvSpPr>
            <a:spLocks noGrp="1"/>
          </p:cNvSpPr>
          <p:nvPr>
            <p:ph type="sldNum" sz="quarter" idx="12"/>
          </p:nvPr>
        </p:nvSpPr>
        <p:spPr/>
        <p:txBody>
          <a:bodyPr/>
          <a:lstStyle/>
          <a:p>
            <a:fld id="{12F61A9E-1E2F-430D-86C0-6A347540CEBA}" type="slidenum">
              <a:rPr lang="en-US" smtClean="0">
                <a:solidFill>
                  <a:prstClr val="black"/>
                </a:solidFill>
              </a:rPr>
              <a:t>47</a:t>
            </a:fld>
            <a:endParaRPr lang="en-US">
              <a:solidFill>
                <a:prstClr val="black"/>
              </a:solidFill>
            </a:endParaRPr>
          </a:p>
        </p:txBody>
      </p:sp>
    </p:spTree>
    <p:extLst>
      <p:ext uri="{BB962C8B-B14F-4D97-AF65-F5344CB8AC3E}">
        <p14:creationId val="39115657"/>
      </p:ext>
    </p:extLst>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defRPr/>
            </a:pPr>
            <a:endParaRPr lang="en-US">
              <a:solidFill>
                <a:srgbClr val="FF0000"/>
              </a:solidFill>
            </a:endParaRPr>
          </a:p>
        </p:txBody>
      </p:sp>
      <p:sp>
        <p:nvSpPr>
          <p:cNvPr id="4" name="Header Placeholder 3"/>
          <p:cNvSpPr>
            <a:spLocks noGrp="1"/>
          </p:cNvSpPr>
          <p:nvPr>
            <p:ph type="hdr" sz="quarter" idx="10"/>
          </p:nvPr>
        </p:nvSpPr>
        <p:spPr/>
        <p:txBody>
          <a:bodyPr/>
          <a:lstStyle/>
          <a:p>
            <a:pPr>
              <a:defRPr/>
            </a:pPr>
            <a:r>
              <a:rPr lang="en-US"/>
              <a:t>Sierra Joint Community College District: The 2020 Title IX Team and Process</a:t>
            </a:r>
          </a:p>
        </p:txBody>
      </p:sp>
      <p:sp>
        <p:nvSpPr>
          <p:cNvPr id="5" name="Footer Placeholder 4"/>
          <p:cNvSpPr>
            <a:spLocks noGrp="1"/>
          </p:cNvSpPr>
          <p:nvPr>
            <p:ph type="ftr" sz="quarter" idx="11"/>
          </p:nvPr>
        </p:nvSpPr>
        <p:spPr>
          <a:xfrm>
            <a:off x="-1" y="8893296"/>
            <a:ext cx="3568700" cy="468154"/>
          </a:xfrm>
        </p:spPr>
        <p:txBody>
          <a:bodyPr/>
          <a:lstStyle/>
          <a:p>
            <a:pPr>
              <a:defRPr/>
            </a:pPr>
            <a:r>
              <a:rPr lang="en-US"/>
              <a:t>Copyright 2020 AALRR</a:t>
            </a:r>
            <a:endParaRPr lang="en-US"/>
          </a:p>
        </p:txBody>
      </p:sp>
      <p:sp>
        <p:nvSpPr>
          <p:cNvPr id="6" name="Slide Number Placeholder 5"/>
          <p:cNvSpPr>
            <a:spLocks noGrp="1"/>
          </p:cNvSpPr>
          <p:nvPr>
            <p:ph type="sldNum" sz="quarter" idx="12"/>
          </p:nvPr>
        </p:nvSpPr>
        <p:spPr/>
        <p:txBody>
          <a:bodyPr/>
          <a:lstStyle/>
          <a:p>
            <a:pPr>
              <a:defRPr/>
            </a:pPr>
            <a:fld id="{48FE6153-1B89-487D-BFB2-4F4D4541A6F2}" type="slidenum">
              <a:rPr lang="en-US" smtClean="0"/>
              <a:pPr>
                <a:defRPr/>
              </a:pPr>
              <a:t>48</a:t>
            </a:fld>
            <a:endParaRPr lang="en-US"/>
          </a:p>
        </p:txBody>
      </p:sp>
    </p:spTree>
    <p:extLst>
      <p:ext uri="{BB962C8B-B14F-4D97-AF65-F5344CB8AC3E}">
        <p14:creationId val="118167808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a:xfrm>
            <a:off x="1" y="8893296"/>
            <a:ext cx="3682700" cy="468154"/>
          </a:xfrm>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4</a:t>
            </a:fld>
            <a:endParaRPr lang="en-US"/>
          </a:p>
        </p:txBody>
      </p:sp>
    </p:spTree>
    <p:extLst>
      <p:ext uri="{BB962C8B-B14F-4D97-AF65-F5344CB8AC3E}">
        <p14:creationId val="3780921098"/>
      </p:ext>
    </p:extLst>
  </p:cSld>
  <p:clrMapOvr>
    <a:masterClrMapping/>
  </p:clrMapOvr>
</p:notes>
</file>

<file path=ppt/notesSlides/notesSlide5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endParaRPr lang="en-US">
              <a:solidFill>
                <a:srgbClr val="C00000"/>
              </a:solidFill>
            </a:endParaRPr>
          </a:p>
        </p:txBody>
      </p:sp>
      <p:sp>
        <p:nvSpPr>
          <p:cNvPr id="4" name="Header Placeholder 3"/>
          <p:cNvSpPr>
            <a:spLocks noGrp="1"/>
          </p:cNvSpPr>
          <p:nvPr>
            <p:ph type="hdr" sz="quarter" idx="10"/>
          </p:nvPr>
        </p:nvSpPr>
        <p:spPr/>
        <p:txBody>
          <a:bodyPr/>
          <a:lstStyle/>
          <a:p>
            <a:pPr>
              <a:defRPr/>
            </a:pPr>
            <a:r>
              <a:rPr lang="en-US"/>
              <a:t>Yolo County Office of Education: The New Title IX Team and Process</a:t>
            </a:r>
          </a:p>
        </p:txBody>
      </p:sp>
      <p:sp>
        <p:nvSpPr>
          <p:cNvPr id="5" name="Footer Placeholder 4"/>
          <p:cNvSpPr>
            <a:spLocks noGrp="1"/>
          </p:cNvSpPr>
          <p:nvPr>
            <p:ph type="ftr" sz="quarter" idx="11"/>
          </p:nvPr>
        </p:nvSpPr>
        <p:spPr>
          <a:xfrm>
            <a:off x="-1" y="8829966"/>
            <a:ext cx="3535078" cy="464820"/>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FE6153-1B89-487D-BFB2-4F4D4541A6F2}" type="slidenum">
              <a:rPr lang="en-US" smtClean="0"/>
              <a:pPr>
                <a:defRPr/>
              </a:pPr>
              <a:t>49</a:t>
            </a:fld>
            <a:endParaRPr lang="en-US"/>
          </a:p>
        </p:txBody>
      </p:sp>
    </p:spTree>
    <p:extLst>
      <p:ext uri="{BB962C8B-B14F-4D97-AF65-F5344CB8AC3E}">
        <p14:creationId val="1181678085"/>
      </p:ext>
    </p:extLst>
  </p:cSld>
  <p:clrMapOvr>
    <a:masterClrMapping/>
  </p:clrMapOvr>
</p:notes>
</file>

<file path=ppt/notesSlides/notesSlide5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3569163438"/>
      </p:ext>
    </p:extLst>
  </p:cSld>
  <p:clrMapOvr>
    <a:masterClrMapping/>
  </p:clrMapOvr>
</p:notes>
</file>

<file path=ppt/notesSlides/notesSlide5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pPr>
              <a:defRPr/>
            </a:pPr>
            <a:r>
              <a:rPr lang="en-US"/>
              <a:t>Copyright 2020 AALRR</a:t>
            </a:r>
            <a:endParaRPr lang="en-US"/>
          </a:p>
        </p:txBody>
      </p:sp>
      <p:sp>
        <p:nvSpPr>
          <p:cNvPr id="6" name="Slide Number Placeholder 5"/>
          <p:cNvSpPr>
            <a:spLocks noGrp="1"/>
          </p:cNvSpPr>
          <p:nvPr>
            <p:ph type="sldNum" sz="quarter" idx="12"/>
          </p:nvPr>
        </p:nvSpPr>
        <p:spPr/>
        <p:txBody>
          <a:bodyPr/>
          <a:lstStyle/>
          <a:p>
            <a:pPr>
              <a:defRPr/>
            </a:pPr>
            <a:fld id="{48FE6153-1B89-487D-BFB2-4F4D4541A6F2}" type="slidenum">
              <a:rPr lang="en-US" smtClean="0"/>
              <a:pPr>
                <a:defRPr/>
              </a:pPr>
              <a:t>51</a:t>
            </a:fld>
            <a:endParaRPr lang="en-US"/>
          </a:p>
        </p:txBody>
      </p:sp>
    </p:spTree>
    <p:extLst>
      <p:ext uri="{BB962C8B-B14F-4D97-AF65-F5344CB8AC3E}">
        <p14:creationId val="1876317865"/>
      </p:ext>
    </p:extLst>
  </p:cSld>
  <p:clrMapOvr>
    <a:masterClrMapping/>
  </p:clrMapOvr>
</p:notes>
</file>

<file path=ppt/notesSlides/notesSlide5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52</a:t>
            </a:fld>
            <a:endParaRPr lang="en-US"/>
          </a:p>
        </p:txBody>
      </p:sp>
    </p:spTree>
    <p:extLst>
      <p:ext uri="{BB962C8B-B14F-4D97-AF65-F5344CB8AC3E}">
        <p14:creationId val="3995274941"/>
      </p:ext>
    </p:extLst>
  </p:cSld>
  <p:clrMapOvr>
    <a:masterClrMapping/>
  </p:clrMapOvr>
</p:notes>
</file>

<file path=ppt/notesSlides/notesSlide5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53</a:t>
            </a:fld>
            <a:endParaRPr lang="en-US"/>
          </a:p>
        </p:txBody>
      </p:sp>
    </p:spTree>
    <p:extLst>
      <p:ext uri="{BB962C8B-B14F-4D97-AF65-F5344CB8AC3E}">
        <p14:creationId val="684592948"/>
      </p:ext>
    </p:extLst>
  </p:cSld>
  <p:clrMapOvr>
    <a:masterClrMapping/>
  </p:clrMapOvr>
</p:notes>
</file>

<file path=ppt/notesSlides/notesSlide5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Lemoore Union High School District:  2020 Title IX Team and Process</a:t>
            </a:r>
          </a:p>
        </p:txBody>
      </p:sp>
      <p:sp>
        <p:nvSpPr>
          <p:cNvPr id="5" name="Footer Placeholder 4"/>
          <p:cNvSpPr>
            <a:spLocks noGrp="1"/>
          </p:cNvSpPr>
          <p:nvPr>
            <p:ph type="ftr" sz="quarter" idx="11"/>
          </p:nvPr>
        </p:nvSpPr>
        <p:spPr>
          <a:xfrm>
            <a:off x="-1" y="9119474"/>
            <a:ext cx="3688777" cy="480060"/>
          </a:xfrm>
        </p:spPr>
        <p:txBody>
          <a:bodyPr/>
          <a:lstStyle/>
          <a:p>
            <a:r>
              <a:rPr lang="en-US"/>
              <a:t>©2020 Atkinson, Andelson, Loya, Ruud &amp; Romo</a:t>
            </a:r>
          </a:p>
        </p:txBody>
      </p:sp>
      <p:sp>
        <p:nvSpPr>
          <p:cNvPr id="6" name="Slide Number Placeholder 5"/>
          <p:cNvSpPr>
            <a:spLocks noGrp="1"/>
          </p:cNvSpPr>
          <p:nvPr>
            <p:ph type="sldNum" sz="quarter" idx="12"/>
          </p:nvPr>
        </p:nvSpPr>
        <p:spPr/>
        <p:txBody>
          <a:bodyPr/>
          <a:lstStyle/>
          <a:p>
            <a:fld id="{12F61A9E-1E2F-430D-86C0-6A347540CEBA}" type="slidenum">
              <a:rPr lang="en-US" smtClean="0"/>
              <a:t>54</a:t>
            </a:fld>
            <a:endParaRPr lang="en-US"/>
          </a:p>
        </p:txBody>
      </p:sp>
    </p:spTree>
    <p:extLst>
      <p:ext uri="{BB962C8B-B14F-4D97-AF65-F5344CB8AC3E}">
        <p14:creationId val="684592948"/>
      </p:ext>
    </p:extLst>
  </p:cSld>
  <p:clrMapOvr>
    <a:masterClrMapping/>
  </p:clrMapOvr>
</p:notes>
</file>

<file path=ppt/notesSlides/notesSlide5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a:xfrm>
            <a:off x="-1" y="9119474"/>
            <a:ext cx="3688777" cy="480060"/>
          </a:xfrm>
        </p:spPr>
        <p:txBody>
          <a:bodyPr/>
          <a:lstStyle/>
          <a:p>
            <a:r>
              <a:rPr lang="en-US"/>
              <a:t>©2020 Atkinson, Andelson, Loya, Ruud &amp; Romo</a:t>
            </a:r>
          </a:p>
        </p:txBody>
      </p:sp>
      <p:sp>
        <p:nvSpPr>
          <p:cNvPr id="6" name="Slide Number Placeholder 5"/>
          <p:cNvSpPr>
            <a:spLocks noGrp="1"/>
          </p:cNvSpPr>
          <p:nvPr>
            <p:ph type="sldNum" sz="quarter" idx="12"/>
          </p:nvPr>
        </p:nvSpPr>
        <p:spPr/>
        <p:txBody>
          <a:bodyPr/>
          <a:lstStyle/>
          <a:p>
            <a:fld id="{12F61A9E-1E2F-430D-86C0-6A347540CEBA}" type="slidenum">
              <a:rPr lang="en-US" smtClean="0"/>
              <a:t>55</a:t>
            </a:fld>
            <a:endParaRPr lang="en-US"/>
          </a:p>
        </p:txBody>
      </p:sp>
    </p:spTree>
    <p:extLst>
      <p:ext uri="{BB962C8B-B14F-4D97-AF65-F5344CB8AC3E}">
        <p14:creationId val="684592948"/>
      </p:ext>
    </p:extLst>
  </p:cSld>
  <p:clrMapOvr>
    <a:masterClrMapping/>
  </p:clrMapOvr>
</p:notes>
</file>

<file path=ppt/notesSlides/notesSlide5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3671400084"/>
      </p:ext>
    </p:extLst>
  </p:cSld>
  <p:clrMapOvr>
    <a:masterClrMapping/>
  </p:clrMapOvr>
</p:notes>
</file>

<file path=ppt/notesSlides/notesSlide5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endParaRPr lang="en-US"/>
          </a:p>
        </p:txBody>
      </p:sp>
    </p:spTree>
    <p:extLst>
      <p:ext uri="{BB962C8B-B14F-4D97-AF65-F5344CB8AC3E}">
        <p14:creationId val="956925963"/>
      </p:ext>
    </p:extLst>
  </p:cSld>
  <p:clrMapOvr>
    <a:masterClrMapping/>
  </p:clrMapOvr>
</p:notes>
</file>

<file path=ppt/notesSlides/notesSlide5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8FE6153-1B89-487D-BFB2-4F4D4541A6F2}" type="slidenum">
              <a:rPr lang="en-US" smtClean="0"/>
              <a:pPr>
                <a:defRPr/>
              </a:pPr>
              <a:t>58</a:t>
            </a:fld>
            <a:endParaRPr lang="en-US"/>
          </a:p>
        </p:txBody>
      </p:sp>
    </p:spTree>
    <p:extLst>
      <p:ext uri="{BB962C8B-B14F-4D97-AF65-F5344CB8AC3E}">
        <p14:creationId val="395735133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541315353"/>
      </p:ext>
    </p:extLst>
  </p:cSld>
  <p:clrMapOvr>
    <a:masterClrMapping/>
  </p:clrMapOvr>
</p:notes>
</file>

<file path=ppt/notesSlides/notesSlide6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defTabSz="931434">
              <a:defRPr/>
            </a:pPr>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a:xfrm>
            <a:off x="-1" y="8829966"/>
            <a:ext cx="3535078" cy="464820"/>
          </a:xfrm>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59</a:t>
            </a:fld>
            <a:endParaRPr lang="en-US"/>
          </a:p>
        </p:txBody>
      </p:sp>
    </p:spTree>
    <p:extLst>
      <p:ext uri="{BB962C8B-B14F-4D97-AF65-F5344CB8AC3E}">
        <p14:creationId val="4253502339"/>
      </p:ext>
    </p:extLst>
  </p:cSld>
  <p:clrMapOvr>
    <a:masterClrMapping/>
  </p:clrMapOvr>
</p:notes>
</file>

<file path=ppt/notesSlides/notesSlide6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a:xfrm>
            <a:off x="-1" y="8829966"/>
            <a:ext cx="3535078" cy="464820"/>
          </a:xfrm>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541315353"/>
      </p:ext>
    </p:extLst>
  </p:cSld>
  <p:clrMapOvr>
    <a:masterClrMapping/>
  </p:clrMapOvr>
</p:notes>
</file>

<file path=ppt/notesSlides/notesSlide6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defTabSz="931434">
              <a:defRPr/>
            </a:pPr>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a:xfrm>
            <a:off x="-1" y="8829966"/>
            <a:ext cx="3535078" cy="464820"/>
          </a:xfrm>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61</a:t>
            </a:fld>
            <a:endParaRPr lang="en-US"/>
          </a:p>
        </p:txBody>
      </p:sp>
    </p:spTree>
    <p:extLst>
      <p:ext uri="{BB962C8B-B14F-4D97-AF65-F5344CB8AC3E}">
        <p14:creationId val="4253502339"/>
      </p:ext>
    </p:extLst>
  </p:cSld>
  <p:clrMapOvr>
    <a:masterClrMapping/>
  </p:clrMapOvr>
</p:notes>
</file>

<file path=ppt/notesSlides/notesSlide6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lvl="1"/>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a:xfrm>
            <a:off x="-1" y="8829966"/>
            <a:ext cx="3535078" cy="464820"/>
          </a:xfrm>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62</a:t>
            </a:fld>
            <a:endParaRPr lang="en-US"/>
          </a:p>
        </p:txBody>
      </p:sp>
    </p:spTree>
    <p:extLst>
      <p:ext uri="{BB962C8B-B14F-4D97-AF65-F5344CB8AC3E}">
        <p14:creationId val="4253502339"/>
      </p:ext>
    </p:extLst>
  </p:cSld>
  <p:clrMapOvr>
    <a:masterClrMapping/>
  </p:clrMapOvr>
</p:notes>
</file>

<file path=ppt/notesSlides/notesSlide6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a:xfrm>
            <a:off x="-1" y="8829966"/>
            <a:ext cx="3535078" cy="464820"/>
          </a:xfrm>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63</a:t>
            </a:fld>
            <a:endParaRPr lang="en-US"/>
          </a:p>
        </p:txBody>
      </p:sp>
    </p:spTree>
    <p:extLst>
      <p:ext uri="{BB962C8B-B14F-4D97-AF65-F5344CB8AC3E}">
        <p14:creationId val="4253502339"/>
      </p:ext>
    </p:extLst>
  </p:cSld>
  <p:clrMapOvr>
    <a:masterClrMapping/>
  </p:clrMapOvr>
</p:notes>
</file>

<file path=ppt/notesSlides/notesSlide6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lvl="1"/>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a:xfrm>
            <a:off x="-1" y="8829966"/>
            <a:ext cx="3535078" cy="464820"/>
          </a:xfrm>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64</a:t>
            </a:fld>
            <a:endParaRPr lang="en-US"/>
          </a:p>
        </p:txBody>
      </p:sp>
    </p:spTree>
    <p:extLst>
      <p:ext uri="{BB962C8B-B14F-4D97-AF65-F5344CB8AC3E}">
        <p14:creationId val="4253502339"/>
      </p:ext>
    </p:extLst>
  </p:cSld>
  <p:clrMapOvr>
    <a:masterClrMapping/>
  </p:clrMapOvr>
</p:notes>
</file>

<file path=ppt/notesSlides/notesSlide6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a:xfrm>
            <a:off x="-1" y="8829966"/>
            <a:ext cx="3535078" cy="464820"/>
          </a:xfrm>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4253502339"/>
      </p:ext>
    </p:extLst>
  </p:cSld>
  <p:clrMapOvr>
    <a:masterClrMapping/>
  </p:clrMapOvr>
</p:notes>
</file>

<file path=ppt/notesSlides/notesSlide6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a:xfrm>
            <a:off x="-1" y="8829966"/>
            <a:ext cx="3535078" cy="464820"/>
          </a:xfrm>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4253502339"/>
      </p:ext>
    </p:extLst>
  </p:cSld>
  <p:clrMapOvr>
    <a:masterClrMapping/>
  </p:clrMapOvr>
</p:notes>
</file>

<file path=ppt/notesSlides/notesSlide6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a:extLst>
            <a:ext uri="{FF2B5EF4-FFF2-40B4-BE49-F238E27FC236}">
              <a16:creationId xmlns:a16="http://schemas.microsoft.com/office/drawing/2014/main" id="{494A6278-7737-03DE-FE2A-7F40484A776A}"/>
            </a:ext>
          </a:extLst>
        </p:cNvPr>
        <p:cNvGrpSpPr/>
        <p:nvPr/>
      </p:nvGrpSpPr>
      <p:grpSpPr>
        <a:xfrm>
          <a:off x="0" y="0"/>
          <a:ext cx="0" cy="0"/>
        </a:xfrm>
      </p:grpSpPr>
      <p:sp>
        <p:nvSpPr>
          <p:cNvPr id="2" name="Slide Image Placeholder 1">
            <a:extLst>
              <a:ext uri="{FF2B5EF4-FFF2-40B4-BE49-F238E27FC236}">
                <a16:creationId xmlns:a16="http://schemas.microsoft.com/office/drawing/2014/main" id="{021FAAB6-E996-5F7C-A7F2-0A7DC294C65E}"/>
              </a:ext>
            </a:extLst>
          </p:cNvPr>
          <p:cNvSpPr>
            <a:spLocks noGrp="1" noRot="1" noChangeAspect="1"/>
          </p:cNvSpPr>
          <p:nvPr>
            <p:ph type="sldImg"/>
          </p:nvPr>
        </p:nvSpPr>
        <p:spPr>
          <a:xfrm>
            <a:off x="419100" y="703263"/>
            <a:ext cx="6238875" cy="3509962"/>
          </a:xfrm>
        </p:spPr>
      </p:sp>
      <p:sp>
        <p:nvSpPr>
          <p:cNvPr id="3" name="Notes Placeholder 2">
            <a:extLst>
              <a:ext uri="{FF2B5EF4-FFF2-40B4-BE49-F238E27FC236}">
                <a16:creationId xmlns:a16="http://schemas.microsoft.com/office/drawing/2014/main" id="{BB918F6F-B6EB-84EA-698F-C8C8643C85D7}"/>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D272671C-D9E2-4BB2-8C5A-91A1D070920F}"/>
              </a:ext>
            </a:extLst>
          </p:cNvPr>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a:extLst>
              <a:ext uri="{FF2B5EF4-FFF2-40B4-BE49-F238E27FC236}">
                <a16:creationId xmlns:a16="http://schemas.microsoft.com/office/drawing/2014/main" id="{CD7F77DD-DB7A-6C6F-77CA-49BF4076A7C6}"/>
              </a:ext>
            </a:extLst>
          </p:cNvPr>
          <p:cNvSpPr>
            <a:spLocks noGrp="1"/>
          </p:cNvSpPr>
          <p:nvPr>
            <p:ph type="ftr" sz="quarter" idx="11"/>
          </p:nvPr>
        </p:nvSpPr>
        <p:spPr/>
        <p:txBody>
          <a:bodyPr/>
          <a:lstStyle/>
          <a:p>
            <a:r>
              <a:rPr lang="en-US"/>
              <a:t>Copyright 2020 AALRR</a:t>
            </a:r>
            <a:endParaRPr lang="en-US"/>
          </a:p>
        </p:txBody>
      </p:sp>
      <p:sp>
        <p:nvSpPr>
          <p:cNvPr id="6" name="Slide Number Placeholder 5">
            <a:extLst>
              <a:ext uri="{FF2B5EF4-FFF2-40B4-BE49-F238E27FC236}">
                <a16:creationId xmlns:a16="http://schemas.microsoft.com/office/drawing/2014/main" id="{0B998C3E-9923-AD23-BEA7-E9A6FA460177}"/>
              </a:ext>
            </a:extLst>
          </p:cNvPr>
          <p:cNvSpPr>
            <a:spLocks noGrp="1"/>
          </p:cNvSpPr>
          <p:nvPr>
            <p:ph type="sldNum" sz="quarter" idx="12"/>
          </p:nvPr>
        </p:nvSpPr>
        <p:spPr/>
        <p:txBody>
          <a:bodyPr/>
          <a:lstStyle/>
          <a:p>
            <a:endParaRPr lang="en-US"/>
          </a:p>
        </p:txBody>
      </p:sp>
    </p:spTree>
    <p:extLst>
      <p:ext uri="{BB962C8B-B14F-4D97-AF65-F5344CB8AC3E}">
        <p14:creationId val="3365202937"/>
      </p:ext>
    </p:extLst>
  </p:cSld>
  <p:clrMapOvr>
    <a:masterClrMapping/>
  </p:clrMapOvr>
</p:notes>
</file>

<file path=ppt/notesSlides/notesSlide6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136507817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pPr defTabSz="939273">
              <a:defRPr/>
            </a:pPr>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6</a:t>
            </a:fld>
            <a:endParaRPr lang="en-US"/>
          </a:p>
        </p:txBody>
      </p:sp>
    </p:spTree>
    <p:extLst>
      <p:ext uri="{BB962C8B-B14F-4D97-AF65-F5344CB8AC3E}">
        <p14:creationId val="4253502339"/>
      </p:ext>
    </p:extLst>
  </p:cSld>
  <p:clrMapOvr>
    <a:masterClrMapping/>
  </p:clrMapOvr>
</p:notes>
</file>

<file path=ppt/notesSlides/notesSlide7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69</a:t>
            </a:fld>
            <a:endParaRPr lang="en-US"/>
          </a:p>
        </p:txBody>
      </p:sp>
    </p:spTree>
    <p:extLst>
      <p:ext uri="{BB962C8B-B14F-4D97-AF65-F5344CB8AC3E}">
        <p14:creationId val="1365078173"/>
      </p:ext>
    </p:extLst>
  </p:cSld>
  <p:clrMapOvr>
    <a:masterClrMapping/>
  </p:clrMapOvr>
</p:notes>
</file>

<file path=ppt/notesSlides/notesSlide7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val="4016379103"/>
      </p:ext>
    </p:extLst>
  </p:cSld>
  <p:clrMapOvr>
    <a:masterClrMapping/>
  </p:clrMapOvr>
</p:notes>
</file>

<file path=ppt/notesSlides/notesSlide7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3583347186"/>
      </p:ext>
    </p:extLst>
  </p:cSld>
  <p:clrMapOvr>
    <a:masterClrMapping/>
  </p:clrMapOvr>
</p:notes>
</file>

<file path=ppt/notesSlides/notesSlide7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1872499959"/>
      </p:ext>
    </p:extLst>
  </p:cSld>
  <p:clrMapOvr>
    <a:masterClrMapping/>
  </p:clrMapOvr>
</p:notes>
</file>

<file path=ppt/notesSlides/notesSlide7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795763020"/>
      </p:ext>
    </p:extLst>
  </p:cSld>
  <p:clrMapOvr>
    <a:masterClrMapping/>
  </p:clrMapOvr>
</p:notes>
</file>

<file path=ppt/notesSlides/notesSlide7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3768223221"/>
      </p:ext>
    </p:extLst>
  </p:cSld>
  <p:clrMapOvr>
    <a:masterClrMapping/>
  </p:clrMapOvr>
</p:notes>
</file>

<file path=ppt/notesSlides/notesSlide7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3240932398"/>
      </p:ext>
    </p:extLst>
  </p:cSld>
  <p:clrMapOvr>
    <a:masterClrMapping/>
  </p:clrMapOvr>
</p:notes>
</file>

<file path=ppt/notesSlides/notesSlide7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3809068376"/>
      </p:ext>
    </p:extLst>
  </p:cSld>
  <p:clrMapOvr>
    <a:masterClrMapping/>
  </p:clrMapOvr>
</p:notes>
</file>

<file path=ppt/notesSlides/notesSlide7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r>
              <a:rPr lang="en-US"/>
              <a:t>©2019 Atkinson, Andelson, Loya, Ruud &amp; Romo</a:t>
            </a:r>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185447390"/>
      </p:ext>
    </p:extLst>
  </p:cSld>
  <p:clrMapOvr>
    <a:masterClrMapping/>
  </p:clrMapOvr>
</p:notes>
</file>

<file path=ppt/notesSlides/notesSlide7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5681874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b="1"/>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7</a:t>
            </a:fld>
            <a:endParaRPr lang="en-US"/>
          </a:p>
        </p:txBody>
      </p:sp>
    </p:spTree>
    <p:extLst>
      <p:ext uri="{BB962C8B-B14F-4D97-AF65-F5344CB8AC3E}">
        <p14:creationId val="1251421517"/>
      </p:ext>
    </p:extLst>
  </p:cSld>
  <p:clrMapOvr>
    <a:masterClrMapping/>
  </p:clrMapOvr>
</p:notes>
</file>

<file path=ppt/notesSlides/notesSlide8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4275825654"/>
      </p:ext>
    </p:extLst>
  </p:cSld>
  <p:clrMapOvr>
    <a:masterClrMapping/>
  </p:clrMapOvr>
</p:notes>
</file>

<file path=ppt/notesSlides/notesSlide8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216476325"/>
      </p:ext>
    </p:extLst>
  </p:cSld>
  <p:clrMapOvr>
    <a:masterClrMapping/>
  </p:clrMapOvr>
</p:notes>
</file>

<file path=ppt/notesSlides/notesSlide8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2306719456"/>
      </p:ext>
    </p:extLst>
  </p:cSld>
  <p:clrMapOvr>
    <a:masterClrMapping/>
  </p:clrMapOvr>
</p:notes>
</file>

<file path=ppt/notesSlides/notesSlide8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874137707"/>
      </p:ext>
    </p:extLst>
  </p:cSld>
  <p:clrMapOvr>
    <a:masterClrMapping/>
  </p:clrMapOvr>
</p:notes>
</file>

<file path=ppt/notesSlides/notesSlide8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455551393"/>
      </p:ext>
    </p:extLst>
  </p:cSld>
  <p:clrMapOvr>
    <a:masterClrMapping/>
  </p:clrMapOvr>
</p:notes>
</file>

<file path=ppt/notesSlides/notesSlide8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567139107"/>
      </p:ext>
    </p:extLst>
  </p:cSld>
  <p:clrMapOvr>
    <a:masterClrMapping/>
  </p:clrMapOvr>
</p:notes>
</file>

<file path=ppt/notesSlides/notesSlide8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3893713555"/>
      </p:ext>
    </p:extLst>
  </p:cSld>
  <p:clrMapOvr>
    <a:masterClrMapping/>
  </p:clrMapOvr>
</p:notes>
</file>

<file path=ppt/notesSlides/notesSlide8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945332384"/>
      </p:ext>
    </p:extLst>
  </p:cSld>
  <p:clrMapOvr>
    <a:masterClrMapping/>
  </p:clrMapOvr>
</p:notes>
</file>

<file path=ppt/notesSlides/notesSlide8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4200636811"/>
      </p:ext>
    </p:extLst>
  </p:cSld>
  <p:clrMapOvr>
    <a:masterClrMapping/>
  </p:clrMapOvr>
</p:notes>
</file>

<file path=ppt/notesSlides/notesSlide8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218114895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r>
              <a:rPr lang="en-US"/>
              <a:t>Copyright 2020 AALRR</a:t>
            </a:r>
            <a:endParaRPr lang="en-US"/>
          </a:p>
        </p:txBody>
      </p:sp>
      <p:sp>
        <p:nvSpPr>
          <p:cNvPr id="6" name="Slide Number Placeholder 5"/>
          <p:cNvSpPr>
            <a:spLocks noGrp="1"/>
          </p:cNvSpPr>
          <p:nvPr>
            <p:ph type="sldNum" sz="quarter" idx="12"/>
          </p:nvPr>
        </p:nvSpPr>
        <p:spPr/>
        <p:txBody>
          <a:bodyPr/>
          <a:lstStyle/>
          <a:p>
            <a:fld id="{12F61A9E-1E2F-430D-86C0-6A347540CEBA}" type="slidenum">
              <a:rPr lang="en-US" smtClean="0"/>
              <a:t>8</a:t>
            </a:fld>
            <a:endParaRPr lang="en-US"/>
          </a:p>
        </p:txBody>
      </p:sp>
    </p:spTree>
    <p:extLst>
      <p:ext uri="{BB962C8B-B14F-4D97-AF65-F5344CB8AC3E}">
        <p14:creationId val="2413296582"/>
      </p:ext>
    </p:extLst>
  </p:cSld>
  <p:clrMapOvr>
    <a:masterClrMapping/>
  </p:clrMapOvr>
</p:notes>
</file>

<file path=ppt/notesSlides/notesSlide9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800306611"/>
      </p:ext>
    </p:extLst>
  </p:cSld>
  <p:clrMapOvr>
    <a:masterClrMapping/>
  </p:clrMapOvr>
</p:notes>
</file>

<file path=ppt/notesSlides/notesSlide9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2631634865"/>
      </p:ext>
    </p:extLst>
  </p:cSld>
  <p:clrMapOvr>
    <a:masterClrMapping/>
  </p:clrMapOvr>
</p:notes>
</file>

<file path=ppt/notesSlides/notesSlide9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693869506"/>
      </p:ext>
    </p:extLst>
  </p:cSld>
  <p:clrMapOvr>
    <a:masterClrMapping/>
  </p:clrMapOvr>
</p:notes>
</file>

<file path=ppt/notesSlides/notesSlide9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3645741934"/>
      </p:ext>
    </p:extLst>
  </p:cSld>
  <p:clrMapOvr>
    <a:masterClrMapping/>
  </p:clrMapOvr>
</p:notes>
</file>

<file path=ppt/notesSlides/notesSlide9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3894341541"/>
      </p:ext>
    </p:extLst>
  </p:cSld>
  <p:clrMapOvr>
    <a:masterClrMapping/>
  </p:clrMapOvr>
</p:notes>
</file>

<file path=ppt/notesSlides/notesSlide9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4280029419"/>
      </p:ext>
    </p:extLst>
  </p:cSld>
  <p:clrMapOvr>
    <a:masterClrMapping/>
  </p:clrMapOvr>
</p:notes>
</file>

<file path=ppt/notesSlides/notesSlide9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400546323"/>
      </p:ext>
    </p:extLst>
  </p:cSld>
  <p:clrMapOvr>
    <a:masterClrMapping/>
  </p:clrMapOvr>
</p:notes>
</file>

<file path=ppt/notesSlides/notesSlide9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6"/>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endParaRPr lang="en-US"/>
          </a:p>
        </p:txBody>
      </p:sp>
    </p:spTree>
    <p:extLst>
      <p:ext uri="{BB962C8B-B14F-4D97-AF65-F5344CB8AC3E}">
        <p14:creationId val="2050377767"/>
      </p:ext>
    </p:extLst>
  </p:cSld>
  <p:clrMapOvr>
    <a:masterClrMapping/>
  </p:clrMapOvr>
</p:notes>
</file>

<file path=ppt/notesSlides/notesSlide9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Sierra Joint Community College District: The 2020 Title IX Team and Process</a:t>
            </a:r>
          </a:p>
        </p:txBody>
      </p:sp>
      <p:sp>
        <p:nvSpPr>
          <p:cNvPr id="5" name="Footer Placeholder 4"/>
          <p:cNvSpPr>
            <a:spLocks noGrp="1"/>
          </p:cNvSpPr>
          <p:nvPr>
            <p:ph type="ftr" sz="quarter" idx="11"/>
          </p:nvPr>
        </p:nvSpPr>
        <p:spPr/>
        <p:txBody>
          <a:bodyPr/>
          <a:lstStyle/>
          <a:p>
            <a:pPr>
              <a:defRPr/>
            </a:pPr>
            <a:r>
              <a:rPr lang="en-US"/>
              <a:t>Copyright 2020 AALRR</a:t>
            </a:r>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val="4197079909"/>
      </p:ext>
    </p:extLst>
  </p:cSld>
  <p:clrMapOvr>
    <a:masterClrMapping/>
  </p:clrMapOvr>
</p:notes>
</file>

<file path=ppt/notesSlides/notesSlide9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a:extLst>
            <a:ext uri="{FF2B5EF4-FFF2-40B4-BE49-F238E27FC236}">
              <a16:creationId xmlns:a16="http://schemas.microsoft.com/office/drawing/2014/main" id="{056C366E-4581-79BB-769F-EAF3845EEAE9}"/>
            </a:ext>
          </a:extLst>
        </p:cNvPr>
        <p:cNvGrpSpPr/>
        <p:nvPr/>
      </p:nvGrpSpPr>
      <p:grpSpPr>
        <a:xfrm>
          <a:off x="0" y="0"/>
          <a:ext cx="0" cy="0"/>
        </a:xfrm>
      </p:grpSpPr>
      <p:sp>
        <p:nvSpPr>
          <p:cNvPr id="2" name="Slide Image Placeholder 1">
            <a:extLst>
              <a:ext uri="{FF2B5EF4-FFF2-40B4-BE49-F238E27FC236}">
                <a16:creationId xmlns:a16="http://schemas.microsoft.com/office/drawing/2014/main" id="{75AA9DC0-2AF7-C933-2637-D6D23EA77E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5A2B4F-DCC9-DD08-8100-943E9A43D31A}"/>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18D473D9-AF2A-B333-EB40-EC778EA4864A}"/>
              </a:ext>
            </a:extLst>
          </p:cNvPr>
          <p:cNvSpPr>
            <a:spLocks noGrp="1"/>
          </p:cNvSpPr>
          <p:nvPr>
            <p:ph type="hdr" sz="quarter" idx="10"/>
          </p:nvPr>
        </p:nvSpPr>
        <p:spPr/>
        <p:txBody>
          <a:bodyPr/>
          <a:lstStyle/>
          <a:p>
            <a:pPr>
              <a:defRPr/>
            </a:pPr>
            <a:r>
              <a:rPr lang="en-US"/>
              <a:t>Sierra Joint Community College District: The 2020 Title IX Team and Process</a:t>
            </a:r>
          </a:p>
        </p:txBody>
      </p:sp>
      <p:sp>
        <p:nvSpPr>
          <p:cNvPr id="5" name="Footer Placeholder 4">
            <a:extLst>
              <a:ext uri="{FF2B5EF4-FFF2-40B4-BE49-F238E27FC236}">
                <a16:creationId xmlns:a16="http://schemas.microsoft.com/office/drawing/2014/main" id="{3A4A9889-2A4E-32B7-2C30-BA12379499C8}"/>
              </a:ext>
            </a:extLst>
          </p:cNvPr>
          <p:cNvSpPr>
            <a:spLocks noGrp="1"/>
          </p:cNvSpPr>
          <p:nvPr>
            <p:ph type="ftr" sz="quarter" idx="11"/>
          </p:nvPr>
        </p:nvSpPr>
        <p:spPr/>
        <p:txBody>
          <a:bodyPr/>
          <a:lstStyle/>
          <a:p>
            <a:pPr>
              <a:defRPr/>
            </a:pPr>
            <a:r>
              <a:rPr lang="en-US"/>
              <a:t>Copyright 2020 AALRR</a:t>
            </a:r>
            <a:endParaRPr lang="en-US"/>
          </a:p>
        </p:txBody>
      </p:sp>
      <p:sp>
        <p:nvSpPr>
          <p:cNvPr id="6" name="Slide Number Placeholder 5">
            <a:extLst>
              <a:ext uri="{FF2B5EF4-FFF2-40B4-BE49-F238E27FC236}">
                <a16:creationId xmlns:a16="http://schemas.microsoft.com/office/drawing/2014/main" id="{50ACA5DA-2392-B8D1-9F26-8A37822F9290}"/>
              </a:ext>
            </a:extLst>
          </p:cNvPr>
          <p:cNvSpPr>
            <a:spLocks noGrp="1"/>
          </p:cNvSpPr>
          <p:nvPr>
            <p:ph type="sldNum" sz="quarter" idx="12"/>
          </p:nvPr>
        </p:nvSpPr>
        <p:spPr/>
        <p:txBody>
          <a:bodyPr/>
          <a:lstStyle/>
          <a:p>
            <a:pPr>
              <a:defRPr/>
            </a:pPr>
            <a:endParaRPr lang="en-US"/>
          </a:p>
        </p:txBody>
      </p:sp>
    </p:spTree>
    <p:extLst>
      <p:ext uri="{BB962C8B-B14F-4D97-AF65-F5344CB8AC3E}">
        <p14:creationId val="394568189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1.jpeg" /><Relationship Id="rId2" Type="http://schemas.openxmlformats.org/officeDocument/2006/relationships/image" Target="../media/image8.wmf" /><Relationship Id="rId3" Type="http://schemas.openxmlformats.org/officeDocument/2006/relationships/slideMaster" Target="../slideMasters/slideMaster3.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2.png" /><Relationship Id="rId3"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image" Target="../media/image2.png" /><Relationship Id="rId3"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image" Target="../media/image2.png" /><Relationship Id="rId3"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2.png" /><Relationship Id="rId3"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8.wmf" /><Relationship Id="rId2" Type="http://schemas.openxmlformats.org/officeDocument/2006/relationships/image" Target="../media/image9.png" /><Relationship Id="rId3"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6_Title Slide">
    <p:spTree>
      <p:nvGrpSpPr>
        <p:cNvPr id="1" name=""/>
        <p:cNvGrpSpPr/>
        <p:nvPr/>
      </p:nvGrpSpPr>
      <p:grpSpPr>
        <a:xfrm>
          <a:off x="0" y="0"/>
          <a:ext cx="0" cy="0"/>
        </a:xfrm>
      </p:grpSpPr>
      <p:pic>
        <p:nvPicPr>
          <p:cNvPr id="3" name="Picture 2" descr="A large room&#10;&#10;Description automatically generated">
            <a:extLst>
              <a:ext uri="{FF2B5EF4-FFF2-40B4-BE49-F238E27FC236}">
                <a16:creationId xmlns:a16="http://schemas.microsoft.com/office/drawing/2014/main" id="{A3AC177A-C72B-4A8E-BA9B-72BC337037FF}"/>
              </a:ext>
            </a:extLst>
          </p:cNvPr>
          <p:cNvPicPr>
            <a:picLocks noChangeAspect="1"/>
          </p:cNvPicPr>
          <p:nvPr userDrawn="1"/>
        </p:nvPicPr>
        <p:blipFill>
          <a:blip r:embed="rId1">
            <a:extLst>
              <a:ext uri="{28A0092B-C50C-407E-A947-70E740481C1C}">
                <a14:useLocalDpi xmlns:a14="http://schemas.microsoft.com/office/drawing/2010/main" val="0"/>
              </a:ext>
            </a:extLst>
          </a:blip>
          <a:srcRect r="20993"/>
          <a:stretch>
            <a:fillRect/>
          </a:stretch>
        </p:blipFill>
        <p:spPr>
          <a:xfrm>
            <a:off x="4064493" y="3522"/>
            <a:ext cx="8127507" cy="6858000"/>
          </a:xfrm>
          <a:prstGeom prst="rect">
            <a:avLst/>
          </a:prstGeom>
        </p:spPr>
      </p:pic>
      <p:sp>
        <p:nvSpPr>
          <p:cNvPr id="46" name="Flowchart: Manual Input 3">
            <a:extLst>
              <a:ext uri="{FF2B5EF4-FFF2-40B4-BE49-F238E27FC236}">
                <a16:creationId xmlns:a16="http://schemas.microsoft.com/office/drawing/2014/main" id="{451CF236-3E8D-4B37-8B21-B872214FE068}"/>
              </a:ext>
            </a:extLst>
          </p:cNvPr>
          <p:cNvSpPr/>
          <p:nvPr userDrawn="1"/>
        </p:nvSpPr>
        <p:spPr>
          <a:xfrm rot="5400000">
            <a:off x="393265" y="-424397"/>
            <a:ext cx="6901529" cy="7688064"/>
          </a:xfrm>
          <a:custGeom>
            <a:gdLst>
              <a:gd name="connsiteX0" fmla="*/ 21 w 10019"/>
              <a:gd name="connsiteY0" fmla="*/ 0 h 10000"/>
              <a:gd name="connsiteX1" fmla="*/ 10012 w 10019"/>
              <a:gd name="connsiteY1" fmla="*/ 1564 h 10000"/>
              <a:gd name="connsiteX2" fmla="*/ 9987 w 10019"/>
              <a:gd name="connsiteY2" fmla="*/ 10000 h 10000"/>
              <a:gd name="connsiteX3" fmla="*/ 3 w 10019"/>
              <a:gd name="connsiteY3" fmla="*/ 10000 h 10000"/>
              <a:gd name="connsiteX4" fmla="*/ 21 w 10019"/>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19" h="10000">
                <a:moveTo>
                  <a:pt x="21" y="0"/>
                </a:moveTo>
                <a:lnTo>
                  <a:pt x="10012" y="1564"/>
                </a:lnTo>
                <a:cubicBezTo>
                  <a:pt x="10019" y="4094"/>
                  <a:pt x="10032" y="7471"/>
                  <a:pt x="9987" y="10000"/>
                </a:cubicBezTo>
                <a:lnTo>
                  <a:pt x="3" y="10000"/>
                </a:lnTo>
                <a:cubicBezTo>
                  <a:pt x="-8" y="5493"/>
                  <a:pt x="6" y="3433"/>
                  <a:pt x="21"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sz="1800" baseline="0">
              <a:solidFill>
                <a:prstClr val="white"/>
              </a:solidFill>
            </a:endParaRPr>
          </a:p>
        </p:txBody>
      </p:sp>
      <p:cxnSp>
        <p:nvCxnSpPr>
          <p:cNvPr id="47" name="Straight Connector 4">
            <a:extLst>
              <a:ext uri="{FF2B5EF4-FFF2-40B4-BE49-F238E27FC236}">
                <a16:creationId xmlns:a16="http://schemas.microsoft.com/office/drawing/2014/main" id="{1B3C5D3D-E9F9-46BE-9830-342F28A4D1FF}"/>
              </a:ext>
            </a:extLst>
          </p:cNvPr>
          <p:cNvCxnSpPr>
            <a:cxnSpLocks noChangeShapeType="1"/>
          </p:cNvCxnSpPr>
          <p:nvPr userDrawn="1"/>
        </p:nvCxnSpPr>
        <p:spPr bwMode="auto">
          <a:xfrm flipV="1">
            <a:off x="6365183" y="-30440"/>
            <a:ext cx="1257300" cy="7053263"/>
          </a:xfrm>
          <a:prstGeom prst="line">
            <a:avLst/>
          </a:prstGeom>
          <a:noFill/>
          <a:ln w="190500" algn="ctr">
            <a:solidFill>
              <a:srgbClr val="7BC14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 Box 40"/>
          <p:cNvSpPr txBox="1">
            <a:spLocks noChangeArrowheads="1"/>
          </p:cNvSpPr>
          <p:nvPr userDrawn="1"/>
        </p:nvSpPr>
        <p:spPr bwMode="white">
          <a:xfrm>
            <a:off x="352358" y="6565225"/>
            <a:ext cx="54277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fontAlgn="auto">
              <a:spcBef>
                <a:spcPct val="50000"/>
              </a:spcBef>
              <a:spcAft>
                <a:spcPct val="0"/>
              </a:spcAft>
            </a:pPr>
            <a:r>
              <a:rPr lang="en-US" sz="1000" baseline="0">
                <a:solidFill>
                  <a:srgbClr val="002060"/>
                </a:solidFill>
                <a:latin typeface="Arial"/>
              </a:rPr>
              <a:t>Cerritos • Fresno • Irvine • Marin • Pasadena • Pleasanton • Riverside • Sacramento • San Diego</a:t>
            </a:r>
          </a:p>
        </p:txBody>
      </p:sp>
      <p:pic>
        <p:nvPicPr>
          <p:cNvPr id="48" name="Picture 10">
            <a:extLst>
              <a:ext uri="{FF2B5EF4-FFF2-40B4-BE49-F238E27FC236}">
                <a16:creationId xmlns:a16="http://schemas.microsoft.com/office/drawing/2014/main" id="{F7A45CDC-5BCC-4C3D-ADD5-60B5FD5B9B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3244" y="224898"/>
            <a:ext cx="42719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val="84070683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6752" y="1966913"/>
            <a:ext cx="5429249" cy="4017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1" y="1966913"/>
            <a:ext cx="5431367" cy="4017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lvl1pPr>
          </a:lstStyle>
          <a:p>
            <a:pPr>
              <a:defRPr/>
            </a:pPr>
            <a:fld id="{FAA31C72-DCF6-4655-9EAC-05D4928C4321}" type="slidenum">
              <a:rPr lang="en-US"/>
              <a:pPr>
                <a:defRPr/>
              </a:pPr>
              <a:t>‹#›</a:t>
            </a:fld>
            <a:endParaRPr lang="en-US"/>
          </a:p>
        </p:txBody>
      </p:sp>
    </p:spTree>
    <p:extLst>
      <p:ext uri="{BB962C8B-B14F-4D97-AF65-F5344CB8AC3E}">
        <p14:creationId val="185030322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609600" y="427038"/>
            <a:ext cx="10972800" cy="55399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pPr>
              <a:defRPr/>
            </a:pPr>
            <a:fld id="{3A6E943E-AB10-48CD-A0C3-1B68440E260A}" type="slidenum">
              <a:rPr lang="en-US"/>
              <a:pPr>
                <a:defRPr/>
              </a:pPr>
              <a:t>‹#›</a:t>
            </a:fld>
            <a:endParaRPr lang="en-US"/>
          </a:p>
        </p:txBody>
      </p:sp>
    </p:spTree>
    <p:extLst>
      <p:ext uri="{BB962C8B-B14F-4D97-AF65-F5344CB8AC3E}">
        <p14:creationId val="1871572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p:txBody>
          <a:bodyPr/>
          <a:lstStyle>
            <a:lvl1pPr>
              <a:defRPr/>
            </a:lvl1pPr>
          </a:lstStyle>
          <a:p>
            <a:pPr>
              <a:defRPr/>
            </a:pPr>
            <a:fld id="{452DB608-CE2C-402D-8D1E-700BB1EEA1B7}" type="slidenum">
              <a:rPr lang="en-US"/>
              <a:pPr>
                <a:defRPr/>
              </a:pPr>
              <a:t>‹#›</a:t>
            </a:fld>
            <a:endParaRPr lang="en-US"/>
          </a:p>
        </p:txBody>
      </p:sp>
    </p:spTree>
    <p:extLst>
      <p:ext uri="{BB962C8B-B14F-4D97-AF65-F5344CB8AC3E}">
        <p14:creationId val="107936152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Rectangle 6"/>
          <p:cNvSpPr>
            <a:spLocks noGrp="1" noChangeArrowheads="1"/>
          </p:cNvSpPr>
          <p:nvPr>
            <p:ph type="sldNum" sz="quarter" idx="10"/>
          </p:nvPr>
        </p:nvSpPr>
        <p:spPr/>
        <p:txBody>
          <a:bodyPr/>
          <a:lstStyle>
            <a:lvl1pPr>
              <a:defRPr/>
            </a:lvl1pPr>
          </a:lstStyle>
          <a:p>
            <a:pPr>
              <a:defRPr/>
            </a:pPr>
            <a:fld id="{3B607D64-ED84-411B-8426-F72FDE7BB8A5}" type="slidenum">
              <a:rPr lang="en-US"/>
              <a:pPr>
                <a:defRPr/>
              </a:pPr>
              <a:t>‹#›</a:t>
            </a:fld>
            <a:endParaRPr lang="en-US"/>
          </a:p>
        </p:txBody>
      </p:sp>
    </p:spTree>
    <p:extLst>
      <p:ext uri="{BB962C8B-B14F-4D97-AF65-F5344CB8AC3E}">
        <p14:creationId val="90879268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717" y="5059561"/>
            <a:ext cx="7315200" cy="30777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E3CBEB7D-35C7-4B44-B77E-E16154A71ECD}" type="slidenum">
              <a:rPr lang="en-US"/>
              <a:pPr>
                <a:defRPr/>
              </a:pPr>
              <a:t>‹#›</a:t>
            </a:fld>
            <a:endParaRPr lang="en-US"/>
          </a:p>
        </p:txBody>
      </p:sp>
    </p:spTree>
    <p:extLst>
      <p:ext uri="{BB962C8B-B14F-4D97-AF65-F5344CB8AC3E}">
        <p14:creationId val="46537675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p:txBody>
          <a:bodyPr/>
          <a:lstStyle>
            <a:lvl1pPr>
              <a:defRPr/>
            </a:lvl1pPr>
          </a:lstStyle>
          <a:p>
            <a:pPr>
              <a:defRPr/>
            </a:pPr>
            <a:fld id="{46FEAF80-A74D-4364-BA34-B50B5E06FB00}" type="slidenum">
              <a:rPr lang="en-US"/>
              <a:pPr>
                <a:defRPr/>
              </a:pPr>
              <a:t>‹#›</a:t>
            </a:fld>
            <a:endParaRPr lang="en-US"/>
          </a:p>
        </p:txBody>
      </p:sp>
    </p:spTree>
    <p:extLst>
      <p:ext uri="{BB962C8B-B14F-4D97-AF65-F5344CB8AC3E}">
        <p14:creationId val="46178487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sz="quarter" idx="10"/>
          </p:nvPr>
        </p:nvSpPr>
        <p:spPr/>
        <p:txBody>
          <a:bodyPr/>
          <a:lstStyle>
            <a:lvl1pPr>
              <a:defRPr/>
            </a:lvl1pPr>
          </a:lstStyle>
          <a:p>
            <a:pPr>
              <a:defRPr/>
            </a:pPr>
            <a:fld id="{D0D50A31-C351-4870-A85D-B84D99A60E4C}" type="slidenum">
              <a:rPr lang="en-US"/>
              <a:pPr>
                <a:defRPr/>
              </a:pPr>
              <a:t>‹#›</a:t>
            </a:fld>
            <a:endParaRPr lang="en-US"/>
          </a:p>
        </p:txBody>
      </p:sp>
    </p:spTree>
    <p:extLst>
      <p:ext uri="{BB962C8B-B14F-4D97-AF65-F5344CB8AC3E}">
        <p14:creationId val="108050843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Title Slide">
    <p:spTree>
      <p:nvGrpSpPr>
        <p:cNvPr id="1" name=""/>
        <p:cNvGrpSpPr/>
        <p:nvPr/>
      </p:nvGrpSpPr>
      <p:grpSpPr>
        <a:xfrm>
          <a:off x="0" y="0"/>
          <a:ext cx="0" cy="0"/>
        </a:xfrm>
      </p:grpSpPr>
      <p:pic>
        <p:nvPicPr>
          <p:cNvPr id="3125" name="Picture 53" descr="banner_final"/>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0" y="2752725"/>
            <a:ext cx="12192000" cy="1371600"/>
          </a:xfrm>
          <a:prstGeom prst="rect">
            <a:avLst/>
          </a:prstGeom>
          <a:noFill/>
          <a:extLst>
            <a:ext uri="{909E8E84-426E-40DD-AFC4-6F175D3DCCD1}">
              <a14:hiddenFill xmlns:a14="http://schemas.microsoft.com/office/drawing/2010/main">
                <a:solidFill>
                  <a:srgbClr val="FFFFFF"/>
                </a:solidFill>
              </a14:hiddenFill>
            </a:ext>
          </a:extLst>
        </p:spPr>
      </p:pic>
      <p:sp>
        <p:nvSpPr>
          <p:cNvPr id="3121" name="Line 49"/>
          <p:cNvSpPr>
            <a:spLocks noChangeShapeType="1"/>
          </p:cNvSpPr>
          <p:nvPr/>
        </p:nvSpPr>
        <p:spPr bwMode="gray">
          <a:xfrm flipH="1">
            <a:off x="2032000" y="2747963"/>
            <a:ext cx="0" cy="1371600"/>
          </a:xfrm>
          <a:prstGeom prst="line">
            <a:avLst/>
          </a:prstGeom>
          <a:noFill/>
          <a:ln w="12700">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2" name="Line 50"/>
          <p:cNvSpPr>
            <a:spLocks noChangeShapeType="1"/>
          </p:cNvSpPr>
          <p:nvPr/>
        </p:nvSpPr>
        <p:spPr bwMode="gray">
          <a:xfrm flipH="1">
            <a:off x="4057651" y="2747963"/>
            <a:ext cx="0" cy="1371600"/>
          </a:xfrm>
          <a:prstGeom prst="line">
            <a:avLst/>
          </a:prstGeom>
          <a:noFill/>
          <a:ln w="12700">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3" name="Line 51"/>
          <p:cNvSpPr>
            <a:spLocks noChangeShapeType="1"/>
          </p:cNvSpPr>
          <p:nvPr/>
        </p:nvSpPr>
        <p:spPr bwMode="gray">
          <a:xfrm flipH="1">
            <a:off x="6089651" y="2747963"/>
            <a:ext cx="0" cy="1371600"/>
          </a:xfrm>
          <a:prstGeom prst="line">
            <a:avLst/>
          </a:prstGeom>
          <a:noFill/>
          <a:ln w="12700">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 name="Line 52"/>
          <p:cNvSpPr>
            <a:spLocks noChangeShapeType="1"/>
          </p:cNvSpPr>
          <p:nvPr/>
        </p:nvSpPr>
        <p:spPr bwMode="gray">
          <a:xfrm flipH="1">
            <a:off x="8121651" y="2747963"/>
            <a:ext cx="0" cy="1371600"/>
          </a:xfrm>
          <a:prstGeom prst="line">
            <a:avLst/>
          </a:prstGeom>
          <a:noFill/>
          <a:ln w="12700">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 name="Rectangle 2"/>
          <p:cNvSpPr>
            <a:spLocks noGrp="1" noChangeArrowheads="1"/>
          </p:cNvSpPr>
          <p:nvPr>
            <p:ph type="ctrTitle"/>
          </p:nvPr>
        </p:nvSpPr>
        <p:spPr>
          <a:xfrm>
            <a:off x="2736851" y="1100145"/>
            <a:ext cx="8993716" cy="549275"/>
          </a:xfrm>
          <a:prstGeom prst="rect">
            <a:avLst/>
          </a:prstGeo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2736851" y="1639889"/>
            <a:ext cx="8993716" cy="369332"/>
          </a:xfrm>
          <a:prstGeom prst="rect">
            <a:avLst/>
          </a:prstGeom>
        </p:spPr>
        <p:txBody>
          <a:bodyPr>
            <a:spAutoFit/>
          </a:bodyPr>
          <a:lstStyle>
            <a:lvl1pPr marL="0" indent="0">
              <a:buFontTx/>
              <a:buNone/>
              <a:defRPr>
                <a:solidFill>
                  <a:schemeClr val="tx2"/>
                </a:solidFill>
              </a:defRPr>
            </a:lvl1pPr>
          </a:lstStyle>
          <a:p>
            <a:pPr lvl="0"/>
            <a:r>
              <a:rPr lang="en-US" noProof="0"/>
              <a:t>Click to edit Master subtitle style</a:t>
            </a:r>
          </a:p>
        </p:txBody>
      </p:sp>
      <p:sp>
        <p:nvSpPr>
          <p:cNvPr id="3104" name="Line 32"/>
          <p:cNvSpPr>
            <a:spLocks noChangeShapeType="1"/>
          </p:cNvSpPr>
          <p:nvPr/>
        </p:nvSpPr>
        <p:spPr bwMode="gray">
          <a:xfrm rot="-5400000">
            <a:off x="1885425" y="2127251"/>
            <a:ext cx="1241425"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05" name="Group 33"/>
          <p:cNvGrpSpPr/>
          <p:nvPr/>
        </p:nvGrpSpPr>
        <p:grpSpPr>
          <a:xfrm rot="-5400000">
            <a:off x="2386017" y="1210208"/>
            <a:ext cx="257175" cy="338667"/>
            <a:chOff x="1103" y="2523"/>
            <a:chExt cx="162" cy="160"/>
          </a:xfrm>
        </p:grpSpPr>
        <p:sp>
          <p:nvSpPr>
            <p:cNvPr id="3106" name="AutoShape 34"/>
            <p:cNvSpPr>
              <a:spLocks noChangeArrowheads="1"/>
            </p:cNvSpPr>
            <p:nvPr userDrawn="1"/>
          </p:nvSpPr>
          <p:spPr bwMode="gray">
            <a:xfrm>
              <a:off x="1103" y="2523"/>
              <a:ext cx="162" cy="160"/>
            </a:xfrm>
            <a:custGeom>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7" name="AutoShape 35"/>
            <p:cNvSpPr>
              <a:spLocks noChangeArrowheads="1"/>
            </p:cNvSpPr>
            <p:nvPr userDrawn="1"/>
          </p:nvSpPr>
          <p:spPr bwMode="gray">
            <a:xfrm>
              <a:off x="1112" y="2532"/>
              <a:ext cx="144" cy="142"/>
            </a:xfrm>
            <a:custGeom>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8" name="Oval 36"/>
            <p:cNvSpPr>
              <a:spLocks noChangeArrowheads="1"/>
            </p:cNvSpPr>
            <p:nvPr userDrawn="1"/>
          </p:nvSpPr>
          <p:spPr bwMode="gray">
            <a:xfrm>
              <a:off x="1125" y="2543"/>
              <a:ext cx="120" cy="120"/>
            </a:xfrm>
            <a:prstGeom prst="ellipse">
              <a:avLst/>
            </a:prstGeom>
            <a:solidFill>
              <a:schemeClr val="bg1"/>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09" name="Line 37"/>
          <p:cNvSpPr>
            <a:spLocks noChangeShapeType="1"/>
          </p:cNvSpPr>
          <p:nvPr/>
        </p:nvSpPr>
        <p:spPr bwMode="gray">
          <a:xfrm rot="-5400000">
            <a:off x="1876689" y="629444"/>
            <a:ext cx="1258888"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1" name="Line 39"/>
          <p:cNvSpPr>
            <a:spLocks noChangeShapeType="1"/>
          </p:cNvSpPr>
          <p:nvPr/>
        </p:nvSpPr>
        <p:spPr bwMode="gray">
          <a:xfrm rot="-10800000">
            <a:off x="0" y="1379538"/>
            <a:ext cx="2347384"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1" name="Line 9"/>
          <p:cNvSpPr>
            <a:spLocks noChangeShapeType="1"/>
          </p:cNvSpPr>
          <p:nvPr/>
        </p:nvSpPr>
        <p:spPr bwMode="gray">
          <a:xfrm>
            <a:off x="0" y="4125913"/>
            <a:ext cx="2336800"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13"/>
          <p:cNvSpPr>
            <a:spLocks noChangeShapeType="1"/>
          </p:cNvSpPr>
          <p:nvPr/>
        </p:nvSpPr>
        <p:spPr bwMode="gray">
          <a:xfrm>
            <a:off x="2664889" y="4125913"/>
            <a:ext cx="3287183"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14"/>
          <p:cNvSpPr>
            <a:spLocks noChangeShapeType="1"/>
          </p:cNvSpPr>
          <p:nvPr/>
        </p:nvSpPr>
        <p:spPr bwMode="gray">
          <a:xfrm>
            <a:off x="0" y="2754313"/>
            <a:ext cx="12192000"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25"/>
          <p:cNvSpPr>
            <a:spLocks noChangeShapeType="1"/>
          </p:cNvSpPr>
          <p:nvPr/>
        </p:nvSpPr>
        <p:spPr bwMode="gray">
          <a:xfrm>
            <a:off x="6163738" y="4125913"/>
            <a:ext cx="3399367"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 name="Line 30"/>
          <p:cNvSpPr>
            <a:spLocks noChangeShapeType="1"/>
          </p:cNvSpPr>
          <p:nvPr/>
        </p:nvSpPr>
        <p:spPr bwMode="gray">
          <a:xfrm>
            <a:off x="9874252" y="4125913"/>
            <a:ext cx="2317749"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Rectangle 18"/>
          <p:cNvSpPr>
            <a:spLocks noChangeArrowheads="1"/>
          </p:cNvSpPr>
          <p:nvPr/>
        </p:nvSpPr>
        <p:spPr bwMode="gray">
          <a:xfrm>
            <a:off x="0" y="6629400"/>
            <a:ext cx="12192000" cy="228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Rectangle 19"/>
          <p:cNvSpPr>
            <a:spLocks noChangeArrowheads="1"/>
          </p:cNvSpPr>
          <p:nvPr/>
        </p:nvSpPr>
        <p:spPr bwMode="gray">
          <a:xfrm>
            <a:off x="0" y="6604000"/>
            <a:ext cx="12192000" cy="57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Rectangle 17"/>
          <p:cNvSpPr>
            <a:spLocks noChangeArrowheads="1"/>
          </p:cNvSpPr>
          <p:nvPr/>
        </p:nvSpPr>
        <p:spPr bwMode="gray">
          <a:xfrm>
            <a:off x="0" y="1"/>
            <a:ext cx="121920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p:cNvSpPr>
            <a:spLocks noChangeArrowheads="1"/>
          </p:cNvSpPr>
          <p:nvPr/>
        </p:nvSpPr>
        <p:spPr bwMode="gray">
          <a:xfrm>
            <a:off x="0" y="6467482"/>
            <a:ext cx="12192000" cy="142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118" name="Picture 46" descr="AALRR log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07922" y="4384675"/>
            <a:ext cx="3422649" cy="1466850"/>
          </a:xfrm>
          <a:prstGeom prst="rect">
            <a:avLst/>
          </a:prstGeom>
          <a:noFill/>
          <a:extLst>
            <a:ext uri="{909E8E84-426E-40DD-AFC4-6F175D3DCCD1}">
              <a14:hiddenFill xmlns:a14="http://schemas.microsoft.com/office/drawing/2010/main">
                <a:solidFill>
                  <a:srgbClr val="FFFFFF"/>
                </a:solidFill>
              </a14:hiddenFill>
            </a:ext>
          </a:extLst>
        </p:spPr>
      </p:pic>
      <p:grpSp>
        <p:nvGrpSpPr>
          <p:cNvPr id="3126" name="Group 54"/>
          <p:cNvGrpSpPr/>
          <p:nvPr/>
        </p:nvGrpSpPr>
        <p:grpSpPr>
          <a:xfrm>
            <a:off x="2328335" y="4006850"/>
            <a:ext cx="342900" cy="254000"/>
            <a:chOff x="434" y="3439"/>
            <a:chExt cx="162" cy="160"/>
          </a:xfrm>
        </p:grpSpPr>
        <p:sp>
          <p:nvSpPr>
            <p:cNvPr id="3127" name="AutoShape 55"/>
            <p:cNvSpPr>
              <a:spLocks noChangeArrowheads="1"/>
            </p:cNvSpPr>
            <p:nvPr userDrawn="1"/>
          </p:nvSpPr>
          <p:spPr bwMode="gray">
            <a:xfrm>
              <a:off x="434" y="3439"/>
              <a:ext cx="162" cy="160"/>
            </a:xfrm>
            <a:custGeom>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8" name="Oval 56"/>
            <p:cNvSpPr>
              <a:spLocks noChangeArrowheads="1"/>
            </p:cNvSpPr>
            <p:nvPr userDrawn="1"/>
          </p:nvSpPr>
          <p:spPr bwMode="gray">
            <a:xfrm>
              <a:off x="443" y="3446"/>
              <a:ext cx="146" cy="146"/>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 name="Oval 57"/>
            <p:cNvSpPr>
              <a:spLocks noChangeArrowheads="1"/>
            </p:cNvSpPr>
            <p:nvPr userDrawn="1"/>
          </p:nvSpPr>
          <p:spPr bwMode="gray">
            <a:xfrm>
              <a:off x="456" y="3459"/>
              <a:ext cx="120" cy="120"/>
            </a:xfrm>
            <a:prstGeom prst="ellipse">
              <a:avLst/>
            </a:prstGeom>
            <a:solidFill>
              <a:schemeClr val="bg1"/>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87" name="Line 15"/>
          <p:cNvSpPr>
            <a:spLocks noChangeShapeType="1"/>
          </p:cNvSpPr>
          <p:nvPr/>
        </p:nvSpPr>
        <p:spPr bwMode="gray">
          <a:xfrm rot="-5400000">
            <a:off x="1155175" y="5507038"/>
            <a:ext cx="2701925"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30" name="Group 58"/>
          <p:cNvGrpSpPr/>
          <p:nvPr/>
        </p:nvGrpSpPr>
        <p:grpSpPr>
          <a:xfrm>
            <a:off x="5916087" y="4006850"/>
            <a:ext cx="342900" cy="254000"/>
            <a:chOff x="434" y="3439"/>
            <a:chExt cx="162" cy="160"/>
          </a:xfrm>
        </p:grpSpPr>
        <p:sp>
          <p:nvSpPr>
            <p:cNvPr id="3131" name="AutoShape 59"/>
            <p:cNvSpPr>
              <a:spLocks noChangeArrowheads="1"/>
            </p:cNvSpPr>
            <p:nvPr userDrawn="1"/>
          </p:nvSpPr>
          <p:spPr bwMode="gray">
            <a:xfrm>
              <a:off x="434" y="3439"/>
              <a:ext cx="162" cy="160"/>
            </a:xfrm>
            <a:custGeom>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2" name="Oval 60"/>
            <p:cNvSpPr>
              <a:spLocks noChangeArrowheads="1"/>
            </p:cNvSpPr>
            <p:nvPr userDrawn="1"/>
          </p:nvSpPr>
          <p:spPr bwMode="gray">
            <a:xfrm>
              <a:off x="443" y="3446"/>
              <a:ext cx="146" cy="146"/>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 name="Oval 61"/>
            <p:cNvSpPr>
              <a:spLocks noChangeArrowheads="1"/>
            </p:cNvSpPr>
            <p:nvPr userDrawn="1"/>
          </p:nvSpPr>
          <p:spPr bwMode="gray">
            <a:xfrm>
              <a:off x="456" y="3459"/>
              <a:ext cx="120" cy="120"/>
            </a:xfrm>
            <a:prstGeom prst="ellipse">
              <a:avLst/>
            </a:prstGeom>
            <a:solidFill>
              <a:schemeClr val="bg1"/>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34" name="Group 62"/>
          <p:cNvGrpSpPr/>
          <p:nvPr/>
        </p:nvGrpSpPr>
        <p:grpSpPr>
          <a:xfrm>
            <a:off x="9544051" y="4006850"/>
            <a:ext cx="342900" cy="254000"/>
            <a:chOff x="434" y="3439"/>
            <a:chExt cx="162" cy="160"/>
          </a:xfrm>
        </p:grpSpPr>
        <p:sp>
          <p:nvSpPr>
            <p:cNvPr id="3135" name="AutoShape 63"/>
            <p:cNvSpPr>
              <a:spLocks noChangeArrowheads="1"/>
            </p:cNvSpPr>
            <p:nvPr userDrawn="1"/>
          </p:nvSpPr>
          <p:spPr bwMode="gray">
            <a:xfrm>
              <a:off x="434" y="3439"/>
              <a:ext cx="162" cy="160"/>
            </a:xfrm>
            <a:custGeom>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6" name="Oval 64"/>
            <p:cNvSpPr>
              <a:spLocks noChangeArrowheads="1"/>
            </p:cNvSpPr>
            <p:nvPr userDrawn="1"/>
          </p:nvSpPr>
          <p:spPr bwMode="gray">
            <a:xfrm>
              <a:off x="443" y="3446"/>
              <a:ext cx="146" cy="146"/>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7" name="Oval 65"/>
            <p:cNvSpPr>
              <a:spLocks noChangeArrowheads="1"/>
            </p:cNvSpPr>
            <p:nvPr userDrawn="1"/>
          </p:nvSpPr>
          <p:spPr bwMode="gray">
            <a:xfrm>
              <a:off x="456" y="3459"/>
              <a:ext cx="120" cy="120"/>
            </a:xfrm>
            <a:prstGeom prst="ellipse">
              <a:avLst/>
            </a:prstGeom>
            <a:solidFill>
              <a:schemeClr val="bg1"/>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 name="Text Box 40"/>
          <p:cNvSpPr txBox="1">
            <a:spLocks noChangeArrowheads="1"/>
          </p:cNvSpPr>
          <p:nvPr/>
        </p:nvSpPr>
        <p:spPr bwMode="white">
          <a:xfrm>
            <a:off x="5713508" y="6720827"/>
            <a:ext cx="60170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algn="r" fontAlgn="auto">
              <a:spcBef>
                <a:spcPct val="50000"/>
              </a:spcBef>
              <a:spcAft>
                <a:spcPct val="0"/>
              </a:spcAft>
            </a:pPr>
            <a:r>
              <a:rPr lang="en-US" sz="800" baseline="0">
                <a:solidFill>
                  <a:srgbClr val="FFFFFF"/>
                </a:solidFill>
                <a:latin typeface="Arial"/>
              </a:rPr>
              <a:t>Cerritos • Fresno • Irvine • Marin • Pasadena • Pleasanton • Riverside • Sacramento • San Diego</a:t>
            </a:r>
          </a:p>
        </p:txBody>
      </p:sp>
    </p:spTree>
    <p:extLst>
      <p:ext uri="{BB962C8B-B14F-4D97-AF65-F5344CB8AC3E}">
        <p14:creationId val="198572512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a:xfrm>
            <a:off x="666751" y="320676"/>
            <a:ext cx="11063816" cy="5492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66751" y="1966913"/>
            <a:ext cx="11063816" cy="4017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11501738" y="6430219"/>
            <a:ext cx="157094" cy="153888"/>
          </a:xfrm>
          <a:prstGeom prst="rect">
            <a:avLst/>
          </a:prstGeom>
        </p:spPr>
        <p:txBody>
          <a:bodyPr/>
          <a:lstStyle>
            <a:lvl1pPr>
              <a:defRPr/>
            </a:lvl1pPr>
          </a:lstStyle>
          <a:p>
            <a:pPr>
              <a:defRPr/>
            </a:pPr>
            <a:fld id="{46FEAF80-A74D-4364-BA34-B50B5E06FB00}" type="slidenum">
              <a:rPr lang="en-US" smtClean="0"/>
              <a:pPr>
                <a:defRPr/>
              </a:pPr>
              <a:t>‹#›</a:t>
            </a:fld>
            <a:endParaRPr lang="en-US"/>
          </a:p>
        </p:txBody>
      </p:sp>
    </p:spTree>
    <p:extLst>
      <p:ext uri="{BB962C8B-B14F-4D97-AF65-F5344CB8AC3E}">
        <p14:creationId val="84114182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3084" y="4406904"/>
            <a:ext cx="10363200" cy="615553"/>
          </a:xfrm>
          <a:prstGeom prst="rect">
            <a:avLst/>
          </a:prstGeo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a:xfrm>
            <a:off x="11501738" y="6430219"/>
            <a:ext cx="157094" cy="153888"/>
          </a:xfrm>
          <a:prstGeom prst="rect">
            <a:avLst/>
          </a:prstGeom>
        </p:spPr>
        <p:txBody>
          <a:bodyPr/>
          <a:lstStyle>
            <a:lvl1pPr>
              <a:defRPr/>
            </a:lvl1pPr>
          </a:lstStyle>
          <a:p>
            <a:pPr>
              <a:defRPr/>
            </a:pPr>
            <a:fld id="{3773A0ED-6857-4121-8F43-6B39AB89CB36}" type="slidenum">
              <a:rPr lang="en-US" smtClean="0"/>
              <a:pPr>
                <a:defRPr/>
              </a:pPr>
              <a:t>‹#›</a:t>
            </a:fld>
            <a:endParaRPr lang="en-US"/>
          </a:p>
        </p:txBody>
      </p:sp>
    </p:spTree>
    <p:extLst>
      <p:ext uri="{BB962C8B-B14F-4D97-AF65-F5344CB8AC3E}">
        <p14:creationId val="150427048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7_Title Slide">
    <p:spTree>
      <p:nvGrpSpPr>
        <p:cNvPr id="1" name=""/>
        <p:cNvGrpSpPr/>
        <p:nvPr/>
      </p:nvGrpSpPr>
      <p:grpSpPr>
        <a:xfrm>
          <a:off x="0" y="0"/>
          <a:ext cx="0" cy="0"/>
        </a:xfrm>
      </p:grpSpPr>
      <p:pic>
        <p:nvPicPr>
          <p:cNvPr id="4" name="Picture 3" descr="A view of a city&#10;&#10;Description automatically generated">
            <a:extLst>
              <a:ext uri="{FF2B5EF4-FFF2-40B4-BE49-F238E27FC236}">
                <a16:creationId xmlns:a16="http://schemas.microsoft.com/office/drawing/2014/main" id="{77EE8857-29B9-4CB0-8CFF-F10D014F943C}"/>
              </a:ext>
            </a:extLst>
          </p:cNvPr>
          <p:cNvPicPr>
            <a:picLocks noChangeAspect="1"/>
          </p:cNvPicPr>
          <p:nvPr userDrawn="1"/>
        </p:nvPicPr>
        <p:blipFill>
          <a:blip r:embed="rId1">
            <a:extLst>
              <a:ext uri="{28A0092B-C50C-407E-A947-70E740481C1C}">
                <a14:useLocalDpi xmlns:a14="http://schemas.microsoft.com/office/drawing/2010/main" val="0"/>
              </a:ext>
            </a:extLst>
          </a:blip>
          <a:srcRect r="13490"/>
          <a:stretch>
            <a:fillRect/>
          </a:stretch>
        </p:blipFill>
        <p:spPr>
          <a:xfrm>
            <a:off x="3258105" y="-7040"/>
            <a:ext cx="8933895" cy="6884001"/>
          </a:xfrm>
          <a:prstGeom prst="rect">
            <a:avLst/>
          </a:prstGeom>
        </p:spPr>
      </p:pic>
      <p:sp>
        <p:nvSpPr>
          <p:cNvPr id="46" name="Flowchart: Manual Input 3">
            <a:extLst>
              <a:ext uri="{FF2B5EF4-FFF2-40B4-BE49-F238E27FC236}">
                <a16:creationId xmlns:a16="http://schemas.microsoft.com/office/drawing/2014/main" id="{451CF236-3E8D-4B37-8B21-B872214FE068}"/>
              </a:ext>
            </a:extLst>
          </p:cNvPr>
          <p:cNvSpPr/>
          <p:nvPr userDrawn="1"/>
        </p:nvSpPr>
        <p:spPr>
          <a:xfrm rot="5400000">
            <a:off x="183915" y="-214436"/>
            <a:ext cx="6946338" cy="7314173"/>
          </a:xfrm>
          <a:custGeom>
            <a:gdLst>
              <a:gd name="connsiteX0" fmla="*/ 7 w 9993"/>
              <a:gd name="connsiteY0" fmla="*/ 0 h 10000"/>
              <a:gd name="connsiteX1" fmla="*/ 9980 w 9993"/>
              <a:gd name="connsiteY1" fmla="*/ 1703 h 10000"/>
              <a:gd name="connsiteX2" fmla="*/ 9968 w 9993"/>
              <a:gd name="connsiteY2" fmla="*/ 10000 h 10000"/>
              <a:gd name="connsiteX3" fmla="*/ 15 w 9993"/>
              <a:gd name="connsiteY3" fmla="*/ 10000 h 10000"/>
              <a:gd name="connsiteX4" fmla="*/ 7 w 9993"/>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93" h="10000">
                <a:moveTo>
                  <a:pt x="7" y="0"/>
                </a:moveTo>
                <a:lnTo>
                  <a:pt x="9980" y="1703"/>
                </a:lnTo>
                <a:cubicBezTo>
                  <a:pt x="9987" y="4378"/>
                  <a:pt x="10013" y="7326"/>
                  <a:pt x="9968" y="10000"/>
                </a:cubicBezTo>
                <a:lnTo>
                  <a:pt x="15" y="10000"/>
                </a:lnTo>
                <a:cubicBezTo>
                  <a:pt x="4" y="5234"/>
                  <a:pt x="-8" y="3630"/>
                  <a:pt x="7"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sz="1800" baseline="0">
              <a:solidFill>
                <a:prstClr val="white"/>
              </a:solidFill>
            </a:endParaRPr>
          </a:p>
        </p:txBody>
      </p:sp>
      <p:cxnSp>
        <p:nvCxnSpPr>
          <p:cNvPr id="47" name="Straight Connector 4">
            <a:extLst>
              <a:ext uri="{FF2B5EF4-FFF2-40B4-BE49-F238E27FC236}">
                <a16:creationId xmlns:a16="http://schemas.microsoft.com/office/drawing/2014/main" id="{1B3C5D3D-E9F9-46BE-9830-342F28A4D1FF}"/>
              </a:ext>
            </a:extLst>
          </p:cNvPr>
          <p:cNvCxnSpPr>
            <a:cxnSpLocks noChangeShapeType="1"/>
          </p:cNvCxnSpPr>
          <p:nvPr userDrawn="1"/>
        </p:nvCxnSpPr>
        <p:spPr bwMode="auto">
          <a:xfrm flipV="1">
            <a:off x="6056871" y="-39396"/>
            <a:ext cx="1257300" cy="7053263"/>
          </a:xfrm>
          <a:prstGeom prst="line">
            <a:avLst/>
          </a:prstGeom>
          <a:noFill/>
          <a:ln w="190500" algn="ctr">
            <a:solidFill>
              <a:srgbClr val="7BC14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8" name="Picture 10">
            <a:extLst>
              <a:ext uri="{FF2B5EF4-FFF2-40B4-BE49-F238E27FC236}">
                <a16:creationId xmlns:a16="http://schemas.microsoft.com/office/drawing/2014/main" id="{F7A45CDC-5BCC-4C3D-ADD5-60B5FD5B9B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3244" y="224898"/>
            <a:ext cx="42719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11">
            <a:extLst>
              <a:ext uri="{FF2B5EF4-FFF2-40B4-BE49-F238E27FC236}">
                <a16:creationId xmlns:a16="http://schemas.microsoft.com/office/drawing/2014/main" id="{8FDC435D-E9B7-4A78-AB66-D88F9782E347}"/>
              </a:ext>
            </a:extLst>
          </p:cNvPr>
          <p:cNvSpPr txBox="1">
            <a:spLocks noChangeArrowheads="1"/>
          </p:cNvSpPr>
          <p:nvPr userDrawn="1"/>
        </p:nvSpPr>
        <p:spPr bwMode="auto">
          <a:xfrm>
            <a:off x="228600" y="1524000"/>
            <a:ext cx="4800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baseline="0">
                <a:solidFill>
                  <a:srgbClr val="000000"/>
                </a:solidFill>
                <a:latin typeface="Arial" pitchFamily="34" charset="0"/>
                <a:cs typeface="Arial" pitchFamily="34" charset="0"/>
              </a:rPr>
              <a:t>Employment Law</a:t>
            </a:r>
          </a:p>
          <a:p>
            <a:pPr eaLnBrk="1" hangingPunct="1">
              <a:spcBef>
                <a:spcPct val="0"/>
              </a:spcBef>
              <a:buFontTx/>
              <a:buNone/>
            </a:pPr>
            <a:endParaRPr lang="en-US" altLang="en-US" sz="2800" b="1" i="1" baseline="0">
              <a:solidFill>
                <a:srgbClr val="000000"/>
              </a:solidFill>
              <a:latin typeface="Arial" pitchFamily="34" charset="0"/>
              <a:cs typeface="Arial" pitchFamily="34" charset="0"/>
            </a:endParaRPr>
          </a:p>
          <a:p>
            <a:pPr eaLnBrk="1" hangingPunct="1">
              <a:spcBef>
                <a:spcPct val="0"/>
              </a:spcBef>
              <a:buFontTx/>
              <a:buNone/>
            </a:pPr>
            <a:r>
              <a:rPr lang="en-US" altLang="en-US" sz="2800" baseline="0">
                <a:solidFill>
                  <a:srgbClr val="000000"/>
                </a:solidFill>
                <a:latin typeface="Arial" pitchFamily="34" charset="0"/>
                <a:cs typeface="Arial" pitchFamily="34" charset="0"/>
              </a:rPr>
              <a:t>Title here</a:t>
            </a:r>
          </a:p>
          <a:p>
            <a:pPr eaLnBrk="1" hangingPunct="1">
              <a:spcBef>
                <a:spcPct val="0"/>
              </a:spcBef>
              <a:buFontTx/>
              <a:buNone/>
            </a:pPr>
            <a:endParaRPr lang="en-US" altLang="en-US" sz="2800" baseline="0">
              <a:solidFill>
                <a:srgbClr val="000000"/>
              </a:solidFill>
              <a:latin typeface="Arial" pitchFamily="34" charset="0"/>
              <a:cs typeface="Arial" pitchFamily="34" charset="0"/>
            </a:endParaRPr>
          </a:p>
          <a:p>
            <a:pPr eaLnBrk="1" hangingPunct="1">
              <a:spcBef>
                <a:spcPct val="0"/>
              </a:spcBef>
              <a:buFontTx/>
              <a:buNone/>
            </a:pPr>
            <a:endParaRPr lang="en-US" altLang="en-US" sz="2800" baseline="0">
              <a:solidFill>
                <a:srgbClr val="000000"/>
              </a:solidFill>
              <a:latin typeface="Arial" pitchFamily="34" charset="0"/>
              <a:cs typeface="Arial" pitchFamily="34" charset="0"/>
            </a:endParaRPr>
          </a:p>
        </p:txBody>
      </p:sp>
      <p:cxnSp>
        <p:nvCxnSpPr>
          <p:cNvPr id="50" name="Straight Connector 12">
            <a:extLst>
              <a:ext uri="{FF2B5EF4-FFF2-40B4-BE49-F238E27FC236}">
                <a16:creationId xmlns:a16="http://schemas.microsoft.com/office/drawing/2014/main" id="{E17DE2D3-DBB9-4F6E-BA6B-E2DDD3A509D5}"/>
              </a:ext>
            </a:extLst>
          </p:cNvPr>
          <p:cNvCxnSpPr>
            <a:cxnSpLocks noChangeShapeType="1"/>
          </p:cNvCxnSpPr>
          <p:nvPr userDrawn="1"/>
        </p:nvCxnSpPr>
        <p:spPr bwMode="auto">
          <a:xfrm flipH="1">
            <a:off x="247650" y="4514143"/>
            <a:ext cx="3657600" cy="0"/>
          </a:xfrm>
          <a:prstGeom prst="line">
            <a:avLst/>
          </a:prstGeom>
          <a:noFill/>
          <a:ln w="76200" algn="ctr">
            <a:solidFill>
              <a:srgbClr val="7BC14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1">
            <a:extLst>
              <a:ext uri="{FF2B5EF4-FFF2-40B4-BE49-F238E27FC236}">
                <a16:creationId xmlns:a16="http://schemas.microsoft.com/office/drawing/2014/main" id="{DA9EA8A6-90A7-40DA-9A9F-AB3C8C086C7A}"/>
              </a:ext>
            </a:extLst>
          </p:cNvPr>
          <p:cNvSpPr txBox="1">
            <a:spLocks noChangeArrowheads="1"/>
          </p:cNvSpPr>
          <p:nvPr userDrawn="1"/>
        </p:nvSpPr>
        <p:spPr bwMode="auto">
          <a:xfrm>
            <a:off x="217488" y="4792935"/>
            <a:ext cx="44354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aseline="0">
                <a:solidFill>
                  <a:srgbClr val="000000"/>
                </a:solidFill>
                <a:latin typeface="Quicksand"/>
              </a:rPr>
              <a:t>PRESENTED BY: </a:t>
            </a:r>
            <a:br>
              <a:rPr lang="en-US" altLang="en-US" sz="1800" baseline="0">
                <a:solidFill>
                  <a:srgbClr val="000000"/>
                </a:solidFill>
                <a:latin typeface="Quicksand"/>
              </a:rPr>
            </a:br>
            <a:r>
              <a:rPr lang="en-US" altLang="en-US" sz="1800" baseline="0">
                <a:solidFill>
                  <a:srgbClr val="000000"/>
                </a:solidFill>
                <a:latin typeface="Quicksand"/>
              </a:rPr>
              <a:t>Name</a:t>
            </a:r>
            <a:r>
              <a:rPr lang="en-US" altLang="en-US" sz="1800" baseline="0">
                <a:solidFill>
                  <a:srgbClr val="000000"/>
                </a:solidFill>
                <a:latin typeface="Nanum Gothic"/>
                <a:ea typeface="Nanum Gothic"/>
                <a:cs typeface="Nanum Gothic"/>
              </a:rPr>
              <a:t>, Partner</a:t>
            </a:r>
          </a:p>
          <a:p>
            <a:pPr eaLnBrk="1" hangingPunct="1">
              <a:spcBef>
                <a:spcPct val="0"/>
              </a:spcBef>
              <a:buFontTx/>
              <a:buNone/>
            </a:pPr>
            <a:r>
              <a:rPr lang="en-US" altLang="en-US" sz="1800" baseline="0">
                <a:solidFill>
                  <a:srgbClr val="000000"/>
                </a:solidFill>
                <a:latin typeface="Nanum Gothic"/>
                <a:ea typeface="Nanum Gothic"/>
                <a:cs typeface="Nanum Gothic"/>
              </a:rPr>
              <a:t>Name, Partner </a:t>
            </a:r>
          </a:p>
        </p:txBody>
      </p:sp>
      <p:sp>
        <p:nvSpPr>
          <p:cNvPr id="10" name="Text Box 40"/>
          <p:cNvSpPr txBox="1">
            <a:spLocks noChangeArrowheads="1"/>
          </p:cNvSpPr>
          <p:nvPr userDrawn="1"/>
        </p:nvSpPr>
        <p:spPr bwMode="white">
          <a:xfrm>
            <a:off x="247650" y="6565225"/>
            <a:ext cx="54277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fontAlgn="auto">
              <a:spcBef>
                <a:spcPct val="50000"/>
              </a:spcBef>
              <a:spcAft>
                <a:spcPct val="0"/>
              </a:spcAft>
            </a:pPr>
            <a:r>
              <a:rPr lang="en-US" sz="1000" baseline="0">
                <a:solidFill>
                  <a:srgbClr val="002060"/>
                </a:solidFill>
                <a:latin typeface="Arial"/>
              </a:rPr>
              <a:t>Cerritos • Fresno • Irvine • Marin • Pasadena • Pleasanton • Riverside • Sacramento • San Diego</a:t>
            </a:r>
          </a:p>
        </p:txBody>
      </p:sp>
    </p:spTree>
    <p:extLst>
      <p:ext uri="{BB962C8B-B14F-4D97-AF65-F5344CB8AC3E}">
        <p14:creationId val="111330354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a:xfrm>
            <a:off x="666751" y="320676"/>
            <a:ext cx="11063816" cy="5492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66755" y="1966913"/>
            <a:ext cx="5429249" cy="40179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5" y="1966913"/>
            <a:ext cx="5431367" cy="40179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11501738" y="6430219"/>
            <a:ext cx="157094" cy="153888"/>
          </a:xfrm>
          <a:prstGeom prst="rect">
            <a:avLst/>
          </a:prstGeom>
        </p:spPr>
        <p:txBody>
          <a:bodyPr/>
          <a:lstStyle>
            <a:lvl1pPr>
              <a:defRPr/>
            </a:lvl1pPr>
          </a:lstStyle>
          <a:p>
            <a:pPr>
              <a:defRPr/>
            </a:pPr>
            <a:fld id="{FAA31C72-DCF6-4655-9EAC-05D4928C4321}" type="slidenum">
              <a:rPr lang="en-US" smtClean="0"/>
              <a:pPr>
                <a:defRPr/>
              </a:pPr>
              <a:t>‹#›</a:t>
            </a:fld>
            <a:endParaRPr lang="en-US"/>
          </a:p>
        </p:txBody>
      </p:sp>
    </p:spTree>
    <p:extLst>
      <p:ext uri="{BB962C8B-B14F-4D97-AF65-F5344CB8AC3E}">
        <p14:creationId val="300216740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609600" y="274638"/>
            <a:ext cx="10972800" cy="55399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11501738" y="6430219"/>
            <a:ext cx="157094" cy="153888"/>
          </a:xfrm>
          <a:prstGeom prst="rect">
            <a:avLst/>
          </a:prstGeom>
        </p:spPr>
        <p:txBody>
          <a:bodyPr/>
          <a:lstStyle>
            <a:lvl1pPr>
              <a:defRPr/>
            </a:lvl1pPr>
          </a:lstStyle>
          <a:p>
            <a:pPr>
              <a:defRPr/>
            </a:pPr>
            <a:fld id="{3A6E943E-AB10-48CD-A0C3-1B68440E260A}" type="slidenum">
              <a:rPr lang="en-US" smtClean="0"/>
              <a:pPr>
                <a:defRPr/>
              </a:pPr>
              <a:t>‹#›</a:t>
            </a:fld>
            <a:endParaRPr lang="en-US"/>
          </a:p>
        </p:txBody>
      </p:sp>
    </p:spTree>
    <p:extLst>
      <p:ext uri="{BB962C8B-B14F-4D97-AF65-F5344CB8AC3E}">
        <p14:creationId val="153702011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a:xfrm>
            <a:off x="666751" y="320676"/>
            <a:ext cx="11063816" cy="549275"/>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11501738" y="6430219"/>
            <a:ext cx="157094" cy="153888"/>
          </a:xfrm>
          <a:prstGeom prst="rect">
            <a:avLst/>
          </a:prstGeom>
        </p:spPr>
        <p:txBody>
          <a:bodyPr/>
          <a:lstStyle>
            <a:lvl1pPr>
              <a:defRPr/>
            </a:lvl1pPr>
          </a:lstStyle>
          <a:p>
            <a:pPr>
              <a:defRPr/>
            </a:pPr>
            <a:fld id="{D0D50A31-C351-4870-A85D-B84D99A60E4C}" type="slidenum">
              <a:rPr lang="en-US" smtClean="0"/>
              <a:pPr>
                <a:defRPr/>
              </a:pPr>
              <a:t>‹#›</a:t>
            </a:fld>
            <a:endParaRPr lang="en-US"/>
          </a:p>
        </p:txBody>
      </p:sp>
    </p:spTree>
    <p:extLst>
      <p:ext uri="{BB962C8B-B14F-4D97-AF65-F5344CB8AC3E}">
        <p14:creationId val="122349840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Slide Number Placeholder 1"/>
          <p:cNvSpPr>
            <a:spLocks noGrp="1"/>
          </p:cNvSpPr>
          <p:nvPr>
            <p:ph type="sldNum" sz="quarter" idx="10"/>
          </p:nvPr>
        </p:nvSpPr>
        <p:spPr>
          <a:xfrm>
            <a:off x="11501738" y="6430219"/>
            <a:ext cx="157094" cy="153888"/>
          </a:xfrm>
          <a:prstGeom prst="rect">
            <a:avLst/>
          </a:prstGeom>
        </p:spPr>
        <p:txBody>
          <a:bodyPr/>
          <a:lstStyle>
            <a:lvl1pPr>
              <a:defRPr/>
            </a:lvl1pPr>
          </a:lstStyle>
          <a:p>
            <a:pPr>
              <a:defRPr/>
            </a:pPr>
            <a:fld id="{3B607D64-ED84-411B-8426-F72FDE7BB8A5}" type="slidenum">
              <a:rPr lang="en-US" smtClean="0"/>
              <a:pPr>
                <a:defRPr/>
              </a:pPr>
              <a:t>‹#›</a:t>
            </a:fld>
            <a:endParaRPr lang="en-US"/>
          </a:p>
        </p:txBody>
      </p:sp>
    </p:spTree>
    <p:extLst>
      <p:ext uri="{BB962C8B-B14F-4D97-AF65-F5344CB8AC3E}">
        <p14:creationId val="56941040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603" y="1127329"/>
            <a:ext cx="4011084" cy="30777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11501738" y="6430219"/>
            <a:ext cx="157094" cy="153888"/>
          </a:xfrm>
          <a:prstGeom prst="rect">
            <a:avLst/>
          </a:prstGeom>
        </p:spPr>
        <p:txBody>
          <a:bodyPr/>
          <a:lstStyle>
            <a:lvl1pPr>
              <a:defRPr/>
            </a:lvl1pPr>
          </a:lstStyle>
          <a:p>
            <a:pPr>
              <a:defRPr/>
            </a:pPr>
            <a:fld id="{14379145-30A0-4344-9208-2553F483FBEF}" type="slidenum">
              <a:rPr lang="en-US" smtClean="0"/>
              <a:pPr>
                <a:defRPr/>
              </a:pPr>
              <a:t>‹#›</a:t>
            </a:fld>
            <a:endParaRPr lang="en-US"/>
          </a:p>
        </p:txBody>
      </p:sp>
    </p:spTree>
    <p:extLst>
      <p:ext uri="{BB962C8B-B14F-4D97-AF65-F5344CB8AC3E}">
        <p14:creationId val="133655826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717" y="5059567"/>
            <a:ext cx="7315200" cy="307777"/>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11501738" y="6430219"/>
            <a:ext cx="157094" cy="153888"/>
          </a:xfrm>
          <a:prstGeom prst="rect">
            <a:avLst/>
          </a:prstGeom>
        </p:spPr>
        <p:txBody>
          <a:bodyPr/>
          <a:lstStyle>
            <a:lvl1pPr>
              <a:defRPr/>
            </a:lvl1pPr>
          </a:lstStyle>
          <a:p>
            <a:pPr>
              <a:defRPr/>
            </a:pPr>
            <a:fld id="{E3CBEB7D-35C7-4B44-B77E-E16154A71ECD}" type="slidenum">
              <a:rPr lang="en-US" smtClean="0"/>
              <a:pPr>
                <a:defRPr/>
              </a:pPr>
              <a:t>‹#›</a:t>
            </a:fld>
            <a:endParaRPr lang="en-US"/>
          </a:p>
        </p:txBody>
      </p:sp>
    </p:spTree>
    <p:extLst>
      <p:ext uri="{BB962C8B-B14F-4D97-AF65-F5344CB8AC3E}">
        <p14:creationId val="38640296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a:xfrm>
            <a:off x="666751" y="320676"/>
            <a:ext cx="11063816" cy="5492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66751" y="1966913"/>
            <a:ext cx="11063816" cy="40179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11501738" y="6430219"/>
            <a:ext cx="157094" cy="153888"/>
          </a:xfrm>
          <a:prstGeom prst="rect">
            <a:avLst/>
          </a:prstGeom>
        </p:spPr>
        <p:txBody>
          <a:bodyPr/>
          <a:lstStyle>
            <a:lvl1pPr>
              <a:defRPr/>
            </a:lvl1pPr>
          </a:lstStyle>
          <a:p>
            <a:pPr>
              <a:defRPr/>
            </a:pPr>
            <a:fld id="{14379145-30A0-4344-9208-2553F483FBEF}" type="slidenum">
              <a:rPr lang="en-US" smtClean="0"/>
              <a:pPr>
                <a:defRPr/>
              </a:pPr>
              <a:t>‹#›</a:t>
            </a:fld>
            <a:endParaRPr lang="en-US"/>
          </a:p>
        </p:txBody>
      </p:sp>
    </p:spTree>
    <p:extLst>
      <p:ext uri="{BB962C8B-B14F-4D97-AF65-F5344CB8AC3E}">
        <p14:creationId val="3523015503"/>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10622572" y="320675"/>
            <a:ext cx="1107996" cy="56642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66755" y="320675"/>
            <a:ext cx="8096249" cy="5664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11501738" y="6430219"/>
            <a:ext cx="157094" cy="153888"/>
          </a:xfrm>
          <a:prstGeom prst="rect">
            <a:avLst/>
          </a:prstGeom>
        </p:spPr>
        <p:txBody>
          <a:bodyPr/>
          <a:lstStyle>
            <a:lvl1pPr>
              <a:defRPr/>
            </a:lvl1pPr>
          </a:lstStyle>
          <a:p>
            <a:pPr>
              <a:defRPr/>
            </a:pPr>
            <a:fld id="{14379145-30A0-4344-9208-2553F483FBEF}" type="slidenum">
              <a:rPr lang="en-US" smtClean="0"/>
              <a:pPr>
                <a:defRPr/>
              </a:pPr>
              <a:t>‹#›</a:t>
            </a:fld>
            <a:endParaRPr lang="en-US"/>
          </a:p>
        </p:txBody>
      </p:sp>
    </p:spTree>
    <p:extLst>
      <p:ext uri="{BB962C8B-B14F-4D97-AF65-F5344CB8AC3E}">
        <p14:creationId val="24540439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6_Title Slide">
    <p:spTree>
      <p:nvGrpSpPr>
        <p:cNvPr id="1" name=""/>
        <p:cNvGrpSpPr/>
        <p:nvPr/>
      </p:nvGrpSpPr>
      <p:grpSpPr>
        <a:xfrm>
          <a:off x="0" y="0"/>
          <a:ext cx="0" cy="0"/>
        </a:xfrm>
      </p:grpSpPr>
      <p:pic>
        <p:nvPicPr>
          <p:cNvPr id="3" name="Picture 2" descr="A large room&#10;&#10;Description automatically generated">
            <a:extLst>
              <a:ext uri="{FF2B5EF4-FFF2-40B4-BE49-F238E27FC236}">
                <a16:creationId xmlns:a16="http://schemas.microsoft.com/office/drawing/2014/main" id="{A3AC177A-C72B-4A8E-BA9B-72BC337037FF}"/>
              </a:ext>
            </a:extLst>
          </p:cNvPr>
          <p:cNvPicPr>
            <a:picLocks noChangeAspect="1"/>
          </p:cNvPicPr>
          <p:nvPr userDrawn="1"/>
        </p:nvPicPr>
        <p:blipFill>
          <a:blip r:embed="rId1">
            <a:extLst>
              <a:ext uri="{28A0092B-C50C-407E-A947-70E740481C1C}">
                <a14:useLocalDpi xmlns:a14="http://schemas.microsoft.com/office/drawing/2010/main" val="0"/>
              </a:ext>
            </a:extLst>
          </a:blip>
          <a:srcRect r="20993"/>
          <a:stretch>
            <a:fillRect/>
          </a:stretch>
        </p:blipFill>
        <p:spPr>
          <a:xfrm>
            <a:off x="4064493" y="3522"/>
            <a:ext cx="8127507" cy="6858000"/>
          </a:xfrm>
          <a:prstGeom prst="rect">
            <a:avLst/>
          </a:prstGeom>
        </p:spPr>
      </p:pic>
      <p:sp>
        <p:nvSpPr>
          <p:cNvPr id="46" name="Flowchart: Manual Input 3">
            <a:extLst>
              <a:ext uri="{FF2B5EF4-FFF2-40B4-BE49-F238E27FC236}">
                <a16:creationId xmlns:a16="http://schemas.microsoft.com/office/drawing/2014/main" id="{451CF236-3E8D-4B37-8B21-B872214FE068}"/>
              </a:ext>
            </a:extLst>
          </p:cNvPr>
          <p:cNvSpPr/>
          <p:nvPr userDrawn="1"/>
        </p:nvSpPr>
        <p:spPr>
          <a:xfrm rot="5400000">
            <a:off x="393267" y="-424397"/>
            <a:ext cx="6901529" cy="7688064"/>
          </a:xfrm>
          <a:custGeom>
            <a:gdLst>
              <a:gd name="connsiteX0" fmla="*/ 21 w 10019"/>
              <a:gd name="connsiteY0" fmla="*/ 0 h 10000"/>
              <a:gd name="connsiteX1" fmla="*/ 10012 w 10019"/>
              <a:gd name="connsiteY1" fmla="*/ 1564 h 10000"/>
              <a:gd name="connsiteX2" fmla="*/ 9987 w 10019"/>
              <a:gd name="connsiteY2" fmla="*/ 10000 h 10000"/>
              <a:gd name="connsiteX3" fmla="*/ 3 w 10019"/>
              <a:gd name="connsiteY3" fmla="*/ 10000 h 10000"/>
              <a:gd name="connsiteX4" fmla="*/ 21 w 10019"/>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19" h="10000">
                <a:moveTo>
                  <a:pt x="21" y="0"/>
                </a:moveTo>
                <a:lnTo>
                  <a:pt x="10012" y="1564"/>
                </a:lnTo>
                <a:cubicBezTo>
                  <a:pt x="10019" y="4094"/>
                  <a:pt x="10032" y="7471"/>
                  <a:pt x="9987" y="10000"/>
                </a:cubicBezTo>
                <a:lnTo>
                  <a:pt x="3" y="10000"/>
                </a:lnTo>
                <a:cubicBezTo>
                  <a:pt x="-8" y="5493"/>
                  <a:pt x="6" y="3433"/>
                  <a:pt x="21"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sz="1800" baseline="0">
              <a:solidFill>
                <a:prstClr val="white"/>
              </a:solidFill>
            </a:endParaRPr>
          </a:p>
        </p:txBody>
      </p:sp>
      <p:cxnSp>
        <p:nvCxnSpPr>
          <p:cNvPr id="47" name="Straight Connector 4">
            <a:extLst>
              <a:ext uri="{FF2B5EF4-FFF2-40B4-BE49-F238E27FC236}">
                <a16:creationId xmlns:a16="http://schemas.microsoft.com/office/drawing/2014/main" id="{1B3C5D3D-E9F9-46BE-9830-342F28A4D1FF}"/>
              </a:ext>
            </a:extLst>
          </p:cNvPr>
          <p:cNvCxnSpPr>
            <a:cxnSpLocks noChangeShapeType="1"/>
          </p:cNvCxnSpPr>
          <p:nvPr userDrawn="1"/>
        </p:nvCxnSpPr>
        <p:spPr bwMode="auto">
          <a:xfrm flipV="1">
            <a:off x="6365183" y="-30438"/>
            <a:ext cx="1257300" cy="7053263"/>
          </a:xfrm>
          <a:prstGeom prst="line">
            <a:avLst/>
          </a:prstGeom>
          <a:noFill/>
          <a:ln w="190500" algn="ctr">
            <a:solidFill>
              <a:srgbClr val="7BC14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 Box 40"/>
          <p:cNvSpPr txBox="1">
            <a:spLocks noChangeArrowheads="1"/>
          </p:cNvSpPr>
          <p:nvPr userDrawn="1"/>
        </p:nvSpPr>
        <p:spPr bwMode="white">
          <a:xfrm>
            <a:off x="352357" y="6565225"/>
            <a:ext cx="54277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fontAlgn="auto">
              <a:spcBef>
                <a:spcPct val="50000"/>
              </a:spcBef>
              <a:spcAft>
                <a:spcPct val="0"/>
              </a:spcAft>
            </a:pPr>
            <a:r>
              <a:rPr lang="en-US" sz="1000" baseline="0">
                <a:solidFill>
                  <a:srgbClr val="002060"/>
                </a:solidFill>
                <a:latin typeface="Arial"/>
              </a:rPr>
              <a:t>Cerritos • Fresno • Irvine • Marin • Pasadena • Pleasanton • Riverside • Sacramento • San Diego</a:t>
            </a:r>
          </a:p>
        </p:txBody>
      </p:sp>
      <p:pic>
        <p:nvPicPr>
          <p:cNvPr id="48" name="Picture 10">
            <a:extLst>
              <a:ext uri="{FF2B5EF4-FFF2-40B4-BE49-F238E27FC236}">
                <a16:creationId xmlns:a16="http://schemas.microsoft.com/office/drawing/2014/main" id="{F7A45CDC-5BCC-4C3D-ADD5-60B5FD5B9B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3245" y="224898"/>
            <a:ext cx="42719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val="3639058725"/>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7_Title Slide">
    <p:spTree>
      <p:nvGrpSpPr>
        <p:cNvPr id="1" name=""/>
        <p:cNvGrpSpPr/>
        <p:nvPr/>
      </p:nvGrpSpPr>
      <p:grpSpPr>
        <a:xfrm>
          <a:off x="0" y="0"/>
          <a:ext cx="0" cy="0"/>
        </a:xfrm>
      </p:grpSpPr>
      <p:pic>
        <p:nvPicPr>
          <p:cNvPr id="4" name="Picture 3" descr="A view of a city&#10;&#10;Description automatically generated">
            <a:extLst>
              <a:ext uri="{FF2B5EF4-FFF2-40B4-BE49-F238E27FC236}">
                <a16:creationId xmlns:a16="http://schemas.microsoft.com/office/drawing/2014/main" id="{77EE8857-29B9-4CB0-8CFF-F10D014F943C}"/>
              </a:ext>
            </a:extLst>
          </p:cNvPr>
          <p:cNvPicPr>
            <a:picLocks noChangeAspect="1"/>
          </p:cNvPicPr>
          <p:nvPr userDrawn="1"/>
        </p:nvPicPr>
        <p:blipFill>
          <a:blip r:embed="rId1">
            <a:extLst>
              <a:ext uri="{28A0092B-C50C-407E-A947-70E740481C1C}">
                <a14:useLocalDpi xmlns:a14="http://schemas.microsoft.com/office/drawing/2010/main" val="0"/>
              </a:ext>
            </a:extLst>
          </a:blip>
          <a:srcRect r="13490"/>
          <a:stretch>
            <a:fillRect/>
          </a:stretch>
        </p:blipFill>
        <p:spPr>
          <a:xfrm>
            <a:off x="3258110" y="-7038"/>
            <a:ext cx="8933895" cy="6884001"/>
          </a:xfrm>
          <a:prstGeom prst="rect">
            <a:avLst/>
          </a:prstGeom>
        </p:spPr>
      </p:pic>
      <p:sp>
        <p:nvSpPr>
          <p:cNvPr id="46" name="Flowchart: Manual Input 3">
            <a:extLst>
              <a:ext uri="{FF2B5EF4-FFF2-40B4-BE49-F238E27FC236}">
                <a16:creationId xmlns:a16="http://schemas.microsoft.com/office/drawing/2014/main" id="{451CF236-3E8D-4B37-8B21-B872214FE068}"/>
              </a:ext>
            </a:extLst>
          </p:cNvPr>
          <p:cNvSpPr/>
          <p:nvPr userDrawn="1"/>
        </p:nvSpPr>
        <p:spPr>
          <a:xfrm rot="5400000">
            <a:off x="183915" y="-214436"/>
            <a:ext cx="6946338" cy="7314173"/>
          </a:xfrm>
          <a:custGeom>
            <a:gdLst>
              <a:gd name="connsiteX0" fmla="*/ 7 w 9993"/>
              <a:gd name="connsiteY0" fmla="*/ 0 h 10000"/>
              <a:gd name="connsiteX1" fmla="*/ 9980 w 9993"/>
              <a:gd name="connsiteY1" fmla="*/ 1703 h 10000"/>
              <a:gd name="connsiteX2" fmla="*/ 9968 w 9993"/>
              <a:gd name="connsiteY2" fmla="*/ 10000 h 10000"/>
              <a:gd name="connsiteX3" fmla="*/ 15 w 9993"/>
              <a:gd name="connsiteY3" fmla="*/ 10000 h 10000"/>
              <a:gd name="connsiteX4" fmla="*/ 7 w 9993"/>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93" h="10000">
                <a:moveTo>
                  <a:pt x="7" y="0"/>
                </a:moveTo>
                <a:lnTo>
                  <a:pt x="9980" y="1703"/>
                </a:lnTo>
                <a:cubicBezTo>
                  <a:pt x="9987" y="4378"/>
                  <a:pt x="10013" y="7326"/>
                  <a:pt x="9968" y="10000"/>
                </a:cubicBezTo>
                <a:lnTo>
                  <a:pt x="15" y="10000"/>
                </a:lnTo>
                <a:cubicBezTo>
                  <a:pt x="4" y="5234"/>
                  <a:pt x="-8" y="3630"/>
                  <a:pt x="7"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sz="1800" baseline="0">
              <a:solidFill>
                <a:prstClr val="white"/>
              </a:solidFill>
            </a:endParaRPr>
          </a:p>
        </p:txBody>
      </p:sp>
      <p:cxnSp>
        <p:nvCxnSpPr>
          <p:cNvPr id="47" name="Straight Connector 4">
            <a:extLst>
              <a:ext uri="{FF2B5EF4-FFF2-40B4-BE49-F238E27FC236}">
                <a16:creationId xmlns:a16="http://schemas.microsoft.com/office/drawing/2014/main" id="{1B3C5D3D-E9F9-46BE-9830-342F28A4D1FF}"/>
              </a:ext>
            </a:extLst>
          </p:cNvPr>
          <p:cNvCxnSpPr>
            <a:cxnSpLocks noChangeShapeType="1"/>
          </p:cNvCxnSpPr>
          <p:nvPr userDrawn="1"/>
        </p:nvCxnSpPr>
        <p:spPr bwMode="auto">
          <a:xfrm flipV="1">
            <a:off x="6056871" y="-39392"/>
            <a:ext cx="1257300" cy="7053263"/>
          </a:xfrm>
          <a:prstGeom prst="line">
            <a:avLst/>
          </a:prstGeom>
          <a:noFill/>
          <a:ln w="190500" algn="ctr">
            <a:solidFill>
              <a:srgbClr val="7BC14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8" name="Picture 10">
            <a:extLst>
              <a:ext uri="{FF2B5EF4-FFF2-40B4-BE49-F238E27FC236}">
                <a16:creationId xmlns:a16="http://schemas.microsoft.com/office/drawing/2014/main" id="{F7A45CDC-5BCC-4C3D-ADD5-60B5FD5B9B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3245" y="224898"/>
            <a:ext cx="42719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11">
            <a:extLst>
              <a:ext uri="{FF2B5EF4-FFF2-40B4-BE49-F238E27FC236}">
                <a16:creationId xmlns:a16="http://schemas.microsoft.com/office/drawing/2014/main" id="{8FDC435D-E9B7-4A78-AB66-D88F9782E347}"/>
              </a:ext>
            </a:extLst>
          </p:cNvPr>
          <p:cNvSpPr txBox="1">
            <a:spLocks noChangeArrowheads="1"/>
          </p:cNvSpPr>
          <p:nvPr userDrawn="1"/>
        </p:nvSpPr>
        <p:spPr bwMode="auto">
          <a:xfrm>
            <a:off x="228600" y="1524003"/>
            <a:ext cx="4800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baseline="0">
                <a:solidFill>
                  <a:srgbClr val="000000"/>
                </a:solidFill>
                <a:latin typeface="Arial" pitchFamily="34" charset="0"/>
                <a:cs typeface="Arial" pitchFamily="34" charset="0"/>
              </a:rPr>
              <a:t>Employment Law</a:t>
            </a:r>
          </a:p>
          <a:p>
            <a:pPr eaLnBrk="1" hangingPunct="1">
              <a:spcBef>
                <a:spcPct val="0"/>
              </a:spcBef>
              <a:buFontTx/>
              <a:buNone/>
            </a:pPr>
            <a:endParaRPr lang="en-US" altLang="en-US" sz="2800" b="1" i="1" baseline="0">
              <a:solidFill>
                <a:srgbClr val="000000"/>
              </a:solidFill>
              <a:latin typeface="Arial" pitchFamily="34" charset="0"/>
              <a:cs typeface="Arial" pitchFamily="34" charset="0"/>
            </a:endParaRPr>
          </a:p>
          <a:p>
            <a:pPr eaLnBrk="1" hangingPunct="1">
              <a:spcBef>
                <a:spcPct val="0"/>
              </a:spcBef>
              <a:buFontTx/>
              <a:buNone/>
            </a:pPr>
            <a:r>
              <a:rPr lang="en-US" altLang="en-US" sz="2800" baseline="0">
                <a:solidFill>
                  <a:srgbClr val="000000"/>
                </a:solidFill>
                <a:latin typeface="Arial" pitchFamily="34" charset="0"/>
                <a:cs typeface="Arial" pitchFamily="34" charset="0"/>
              </a:rPr>
              <a:t>Title here</a:t>
            </a:r>
          </a:p>
          <a:p>
            <a:pPr eaLnBrk="1" hangingPunct="1">
              <a:spcBef>
                <a:spcPct val="0"/>
              </a:spcBef>
              <a:buFontTx/>
              <a:buNone/>
            </a:pPr>
            <a:endParaRPr lang="en-US" altLang="en-US" sz="2800" baseline="0">
              <a:solidFill>
                <a:srgbClr val="000000"/>
              </a:solidFill>
              <a:latin typeface="Arial" pitchFamily="34" charset="0"/>
              <a:cs typeface="Arial" pitchFamily="34" charset="0"/>
            </a:endParaRPr>
          </a:p>
          <a:p>
            <a:pPr eaLnBrk="1" hangingPunct="1">
              <a:spcBef>
                <a:spcPct val="0"/>
              </a:spcBef>
              <a:buFontTx/>
              <a:buNone/>
            </a:pPr>
            <a:endParaRPr lang="en-US" altLang="en-US" sz="2800" baseline="0">
              <a:solidFill>
                <a:srgbClr val="000000"/>
              </a:solidFill>
              <a:latin typeface="Arial" pitchFamily="34" charset="0"/>
              <a:cs typeface="Arial" pitchFamily="34" charset="0"/>
            </a:endParaRPr>
          </a:p>
        </p:txBody>
      </p:sp>
      <p:cxnSp>
        <p:nvCxnSpPr>
          <p:cNvPr id="50" name="Straight Connector 12">
            <a:extLst>
              <a:ext uri="{FF2B5EF4-FFF2-40B4-BE49-F238E27FC236}">
                <a16:creationId xmlns:a16="http://schemas.microsoft.com/office/drawing/2014/main" id="{E17DE2D3-DBB9-4F6E-BA6B-E2DDD3A509D5}"/>
              </a:ext>
            </a:extLst>
          </p:cNvPr>
          <p:cNvCxnSpPr>
            <a:cxnSpLocks noChangeShapeType="1"/>
          </p:cNvCxnSpPr>
          <p:nvPr userDrawn="1"/>
        </p:nvCxnSpPr>
        <p:spPr bwMode="auto">
          <a:xfrm flipH="1">
            <a:off x="247651" y="4514143"/>
            <a:ext cx="3657600" cy="0"/>
          </a:xfrm>
          <a:prstGeom prst="line">
            <a:avLst/>
          </a:prstGeom>
          <a:noFill/>
          <a:ln w="76200" algn="ctr">
            <a:solidFill>
              <a:srgbClr val="7BC14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1">
            <a:extLst>
              <a:ext uri="{FF2B5EF4-FFF2-40B4-BE49-F238E27FC236}">
                <a16:creationId xmlns:a16="http://schemas.microsoft.com/office/drawing/2014/main" id="{DA9EA8A6-90A7-40DA-9A9F-AB3C8C086C7A}"/>
              </a:ext>
            </a:extLst>
          </p:cNvPr>
          <p:cNvSpPr txBox="1">
            <a:spLocks noChangeArrowheads="1"/>
          </p:cNvSpPr>
          <p:nvPr userDrawn="1"/>
        </p:nvSpPr>
        <p:spPr bwMode="auto">
          <a:xfrm>
            <a:off x="217489" y="4792935"/>
            <a:ext cx="44354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aseline="0">
                <a:solidFill>
                  <a:srgbClr val="000000"/>
                </a:solidFill>
                <a:latin typeface="Quicksand"/>
              </a:rPr>
              <a:t>PRESENTED BY: </a:t>
            </a:r>
            <a:br>
              <a:rPr lang="en-US" altLang="en-US" sz="1800" baseline="0">
                <a:solidFill>
                  <a:srgbClr val="000000"/>
                </a:solidFill>
                <a:latin typeface="Quicksand"/>
              </a:rPr>
            </a:br>
            <a:r>
              <a:rPr lang="en-US" altLang="en-US" sz="1800" baseline="0">
                <a:solidFill>
                  <a:srgbClr val="000000"/>
                </a:solidFill>
                <a:latin typeface="Quicksand"/>
              </a:rPr>
              <a:t>Name</a:t>
            </a:r>
            <a:r>
              <a:rPr lang="en-US" altLang="en-US" sz="1800" baseline="0">
                <a:solidFill>
                  <a:srgbClr val="000000"/>
                </a:solidFill>
                <a:latin typeface="Nanum Gothic"/>
                <a:ea typeface="Nanum Gothic"/>
                <a:cs typeface="Nanum Gothic"/>
              </a:rPr>
              <a:t>, Partner</a:t>
            </a:r>
          </a:p>
          <a:p>
            <a:pPr eaLnBrk="1" hangingPunct="1">
              <a:spcBef>
                <a:spcPct val="0"/>
              </a:spcBef>
              <a:buFontTx/>
              <a:buNone/>
            </a:pPr>
            <a:r>
              <a:rPr lang="en-US" altLang="en-US" sz="1800" baseline="0">
                <a:solidFill>
                  <a:srgbClr val="000000"/>
                </a:solidFill>
                <a:latin typeface="Nanum Gothic"/>
                <a:ea typeface="Nanum Gothic"/>
                <a:cs typeface="Nanum Gothic"/>
              </a:rPr>
              <a:t>Name, Partner </a:t>
            </a:r>
          </a:p>
        </p:txBody>
      </p:sp>
      <p:sp>
        <p:nvSpPr>
          <p:cNvPr id="10" name="Text Box 40"/>
          <p:cNvSpPr txBox="1">
            <a:spLocks noChangeArrowheads="1"/>
          </p:cNvSpPr>
          <p:nvPr userDrawn="1"/>
        </p:nvSpPr>
        <p:spPr bwMode="white">
          <a:xfrm>
            <a:off x="247651" y="6565225"/>
            <a:ext cx="54277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fontAlgn="auto">
              <a:spcBef>
                <a:spcPct val="50000"/>
              </a:spcBef>
              <a:spcAft>
                <a:spcPct val="0"/>
              </a:spcAft>
            </a:pPr>
            <a:r>
              <a:rPr lang="en-US" sz="1000" baseline="0">
                <a:solidFill>
                  <a:srgbClr val="002060"/>
                </a:solidFill>
                <a:latin typeface="Arial"/>
              </a:rPr>
              <a:t>Cerritos • Fresno • Irvine • Marin • Pasadena • Pleasanton • Riverside • Sacramento • San Diego</a:t>
            </a:r>
          </a:p>
        </p:txBody>
      </p:sp>
    </p:spTree>
    <p:extLst>
      <p:ext uri="{BB962C8B-B14F-4D97-AF65-F5344CB8AC3E}">
        <p14:creationId val="23310459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8_Title Slide">
    <p:spTree>
      <p:nvGrpSpPr>
        <p:cNvPr id="1" name=""/>
        <p:cNvGrpSpPr/>
        <p:nvPr/>
      </p:nvGrpSpPr>
      <p:grpSpPr>
        <a:xfrm>
          <a:off x="0" y="0"/>
          <a:ext cx="0" cy="0"/>
        </a:xfrm>
      </p:grpSpPr>
      <p:pic>
        <p:nvPicPr>
          <p:cNvPr id="3" name="Picture 2" descr="A picture containing person, indoor&#10;&#10;Description automatically generated">
            <a:extLst>
              <a:ext uri="{FF2B5EF4-FFF2-40B4-BE49-F238E27FC236}">
                <a16:creationId xmlns:a16="http://schemas.microsoft.com/office/drawing/2014/main" id="{2F4F0898-4D09-4A7F-A47B-22B97BBC79FA}"/>
              </a:ext>
            </a:extLst>
          </p:cNvPr>
          <p:cNvPicPr>
            <a:picLocks noChangeAspect="1"/>
          </p:cNvPicPr>
          <p:nvPr userDrawn="1"/>
        </p:nvPicPr>
        <p:blipFill>
          <a:blip r:embed="rId1">
            <a:extLst>
              <a:ext uri="{28A0092B-C50C-407E-A947-70E740481C1C}">
                <a14:useLocalDpi xmlns:a14="http://schemas.microsoft.com/office/drawing/2010/main" val="0"/>
              </a:ext>
            </a:extLst>
          </a:blip>
          <a:srcRect r="10471"/>
          <a:stretch>
            <a:fillRect/>
          </a:stretch>
        </p:blipFill>
        <p:spPr>
          <a:xfrm>
            <a:off x="2930977" y="-7040"/>
            <a:ext cx="9261024" cy="6896111"/>
          </a:xfrm>
          <a:prstGeom prst="rect">
            <a:avLst/>
          </a:prstGeom>
        </p:spPr>
      </p:pic>
      <p:sp>
        <p:nvSpPr>
          <p:cNvPr id="46" name="Flowchart: Manual Input 3">
            <a:extLst>
              <a:ext uri="{FF2B5EF4-FFF2-40B4-BE49-F238E27FC236}">
                <a16:creationId xmlns:a16="http://schemas.microsoft.com/office/drawing/2014/main" id="{451CF236-3E8D-4B37-8B21-B872214FE068}"/>
              </a:ext>
            </a:extLst>
          </p:cNvPr>
          <p:cNvSpPr/>
          <p:nvPr userDrawn="1"/>
        </p:nvSpPr>
        <p:spPr>
          <a:xfrm rot="5400000">
            <a:off x="183915" y="-214436"/>
            <a:ext cx="6946339" cy="7314175"/>
          </a:xfrm>
          <a:custGeom>
            <a:gdLst>
              <a:gd name="connsiteX0" fmla="*/ 7 w 9993"/>
              <a:gd name="connsiteY0" fmla="*/ 0 h 10000"/>
              <a:gd name="connsiteX1" fmla="*/ 9980 w 9993"/>
              <a:gd name="connsiteY1" fmla="*/ 1703 h 10000"/>
              <a:gd name="connsiteX2" fmla="*/ 9968 w 9993"/>
              <a:gd name="connsiteY2" fmla="*/ 10000 h 10000"/>
              <a:gd name="connsiteX3" fmla="*/ 15 w 9993"/>
              <a:gd name="connsiteY3" fmla="*/ 10000 h 10000"/>
              <a:gd name="connsiteX4" fmla="*/ 7 w 9993"/>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93" h="10000">
                <a:moveTo>
                  <a:pt x="7" y="0"/>
                </a:moveTo>
                <a:lnTo>
                  <a:pt x="9980" y="1703"/>
                </a:lnTo>
                <a:cubicBezTo>
                  <a:pt x="9987" y="4378"/>
                  <a:pt x="10013" y="7326"/>
                  <a:pt x="9968" y="10000"/>
                </a:cubicBezTo>
                <a:lnTo>
                  <a:pt x="15" y="10000"/>
                </a:lnTo>
                <a:cubicBezTo>
                  <a:pt x="4" y="5234"/>
                  <a:pt x="-8" y="3630"/>
                  <a:pt x="7"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sz="1800" baseline="0">
              <a:solidFill>
                <a:prstClr val="white"/>
              </a:solidFill>
            </a:endParaRPr>
          </a:p>
        </p:txBody>
      </p:sp>
      <p:cxnSp>
        <p:nvCxnSpPr>
          <p:cNvPr id="47" name="Straight Connector 4">
            <a:extLst>
              <a:ext uri="{FF2B5EF4-FFF2-40B4-BE49-F238E27FC236}">
                <a16:creationId xmlns:a16="http://schemas.microsoft.com/office/drawing/2014/main" id="{1B3C5D3D-E9F9-46BE-9830-342F28A4D1FF}"/>
              </a:ext>
            </a:extLst>
          </p:cNvPr>
          <p:cNvCxnSpPr>
            <a:cxnSpLocks noChangeShapeType="1"/>
          </p:cNvCxnSpPr>
          <p:nvPr userDrawn="1"/>
        </p:nvCxnSpPr>
        <p:spPr bwMode="auto">
          <a:xfrm flipV="1">
            <a:off x="6056871" y="-39396"/>
            <a:ext cx="1257300" cy="7053263"/>
          </a:xfrm>
          <a:prstGeom prst="line">
            <a:avLst/>
          </a:prstGeom>
          <a:noFill/>
          <a:ln w="190500" algn="ctr">
            <a:solidFill>
              <a:srgbClr val="7BC14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8" name="Picture 10">
            <a:extLst>
              <a:ext uri="{FF2B5EF4-FFF2-40B4-BE49-F238E27FC236}">
                <a16:creationId xmlns:a16="http://schemas.microsoft.com/office/drawing/2014/main" id="{F7A45CDC-5BCC-4C3D-ADD5-60B5FD5B9B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3244" y="224898"/>
            <a:ext cx="42719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0"/>
          <p:cNvSpPr txBox="1">
            <a:spLocks noChangeArrowheads="1"/>
          </p:cNvSpPr>
          <p:nvPr userDrawn="1"/>
        </p:nvSpPr>
        <p:spPr bwMode="white">
          <a:xfrm>
            <a:off x="217093" y="6565225"/>
            <a:ext cx="54277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fontAlgn="auto">
              <a:spcBef>
                <a:spcPct val="50000"/>
              </a:spcBef>
              <a:spcAft>
                <a:spcPct val="0"/>
              </a:spcAft>
            </a:pPr>
            <a:r>
              <a:rPr lang="en-US" sz="1000" baseline="0">
                <a:solidFill>
                  <a:srgbClr val="002060"/>
                </a:solidFill>
                <a:latin typeface="Arial"/>
              </a:rPr>
              <a:t>Cerritos • Fresno • Irvine • Marin • Pasadena • Pleasanton • Riverside • Sacramento • San Diego</a:t>
            </a:r>
          </a:p>
        </p:txBody>
      </p:sp>
    </p:spTree>
    <p:extLst>
      <p:ext uri="{BB962C8B-B14F-4D97-AF65-F5344CB8AC3E}">
        <p14:creationId val="3978586313"/>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8_Title Slide">
    <p:spTree>
      <p:nvGrpSpPr>
        <p:cNvPr id="1" name=""/>
        <p:cNvGrpSpPr/>
        <p:nvPr/>
      </p:nvGrpSpPr>
      <p:grpSpPr>
        <a:xfrm>
          <a:off x="0" y="0"/>
          <a:ext cx="0" cy="0"/>
        </a:xfrm>
      </p:grpSpPr>
      <p:pic>
        <p:nvPicPr>
          <p:cNvPr id="3" name="Picture 2" descr="A picture containing person, indoor&#10;&#10;Description automatically generated">
            <a:extLst>
              <a:ext uri="{FF2B5EF4-FFF2-40B4-BE49-F238E27FC236}">
                <a16:creationId xmlns:a16="http://schemas.microsoft.com/office/drawing/2014/main" id="{2F4F0898-4D09-4A7F-A47B-22B97BBC79FA}"/>
              </a:ext>
            </a:extLst>
          </p:cNvPr>
          <p:cNvPicPr>
            <a:picLocks noChangeAspect="1"/>
          </p:cNvPicPr>
          <p:nvPr userDrawn="1"/>
        </p:nvPicPr>
        <p:blipFill>
          <a:blip r:embed="rId1">
            <a:extLst>
              <a:ext uri="{28A0092B-C50C-407E-A947-70E740481C1C}">
                <a14:useLocalDpi xmlns:a14="http://schemas.microsoft.com/office/drawing/2010/main" val="0"/>
              </a:ext>
            </a:extLst>
          </a:blip>
          <a:srcRect r="10471"/>
          <a:stretch>
            <a:fillRect/>
          </a:stretch>
        </p:blipFill>
        <p:spPr>
          <a:xfrm>
            <a:off x="2930977" y="-7040"/>
            <a:ext cx="9261024" cy="6896111"/>
          </a:xfrm>
          <a:prstGeom prst="rect">
            <a:avLst/>
          </a:prstGeom>
        </p:spPr>
      </p:pic>
      <p:sp>
        <p:nvSpPr>
          <p:cNvPr id="46" name="Flowchart: Manual Input 3">
            <a:extLst>
              <a:ext uri="{FF2B5EF4-FFF2-40B4-BE49-F238E27FC236}">
                <a16:creationId xmlns:a16="http://schemas.microsoft.com/office/drawing/2014/main" id="{451CF236-3E8D-4B37-8B21-B872214FE068}"/>
              </a:ext>
            </a:extLst>
          </p:cNvPr>
          <p:cNvSpPr/>
          <p:nvPr userDrawn="1"/>
        </p:nvSpPr>
        <p:spPr>
          <a:xfrm rot="5400000">
            <a:off x="183920" y="-214436"/>
            <a:ext cx="6946339" cy="7314175"/>
          </a:xfrm>
          <a:custGeom>
            <a:gdLst>
              <a:gd name="connsiteX0" fmla="*/ 7 w 9993"/>
              <a:gd name="connsiteY0" fmla="*/ 0 h 10000"/>
              <a:gd name="connsiteX1" fmla="*/ 9980 w 9993"/>
              <a:gd name="connsiteY1" fmla="*/ 1703 h 10000"/>
              <a:gd name="connsiteX2" fmla="*/ 9968 w 9993"/>
              <a:gd name="connsiteY2" fmla="*/ 10000 h 10000"/>
              <a:gd name="connsiteX3" fmla="*/ 15 w 9993"/>
              <a:gd name="connsiteY3" fmla="*/ 10000 h 10000"/>
              <a:gd name="connsiteX4" fmla="*/ 7 w 9993"/>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993" h="10000">
                <a:moveTo>
                  <a:pt x="7" y="0"/>
                </a:moveTo>
                <a:lnTo>
                  <a:pt x="9980" y="1703"/>
                </a:lnTo>
                <a:cubicBezTo>
                  <a:pt x="9987" y="4378"/>
                  <a:pt x="10013" y="7326"/>
                  <a:pt x="9968" y="10000"/>
                </a:cubicBezTo>
                <a:lnTo>
                  <a:pt x="15" y="10000"/>
                </a:lnTo>
                <a:cubicBezTo>
                  <a:pt x="4" y="5234"/>
                  <a:pt x="-8" y="3630"/>
                  <a:pt x="7"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sz="1800" baseline="0">
              <a:solidFill>
                <a:prstClr val="white"/>
              </a:solidFill>
            </a:endParaRPr>
          </a:p>
        </p:txBody>
      </p:sp>
      <p:cxnSp>
        <p:nvCxnSpPr>
          <p:cNvPr id="47" name="Straight Connector 4">
            <a:extLst>
              <a:ext uri="{FF2B5EF4-FFF2-40B4-BE49-F238E27FC236}">
                <a16:creationId xmlns:a16="http://schemas.microsoft.com/office/drawing/2014/main" id="{1B3C5D3D-E9F9-46BE-9830-342F28A4D1FF}"/>
              </a:ext>
            </a:extLst>
          </p:cNvPr>
          <p:cNvCxnSpPr>
            <a:cxnSpLocks noChangeShapeType="1"/>
          </p:cNvCxnSpPr>
          <p:nvPr userDrawn="1"/>
        </p:nvCxnSpPr>
        <p:spPr bwMode="auto">
          <a:xfrm flipV="1">
            <a:off x="6056871" y="-39392"/>
            <a:ext cx="1257300" cy="7053263"/>
          </a:xfrm>
          <a:prstGeom prst="line">
            <a:avLst/>
          </a:prstGeom>
          <a:noFill/>
          <a:ln w="190500" algn="ctr">
            <a:solidFill>
              <a:srgbClr val="7BC14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8" name="Picture 10">
            <a:extLst>
              <a:ext uri="{FF2B5EF4-FFF2-40B4-BE49-F238E27FC236}">
                <a16:creationId xmlns:a16="http://schemas.microsoft.com/office/drawing/2014/main" id="{F7A45CDC-5BCC-4C3D-ADD5-60B5FD5B9B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3245" y="224898"/>
            <a:ext cx="42719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0"/>
          <p:cNvSpPr txBox="1">
            <a:spLocks noChangeArrowheads="1"/>
          </p:cNvSpPr>
          <p:nvPr userDrawn="1"/>
        </p:nvSpPr>
        <p:spPr bwMode="white">
          <a:xfrm>
            <a:off x="217093" y="6565225"/>
            <a:ext cx="54277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fontAlgn="auto">
              <a:spcBef>
                <a:spcPct val="50000"/>
              </a:spcBef>
              <a:spcAft>
                <a:spcPct val="0"/>
              </a:spcAft>
            </a:pPr>
            <a:r>
              <a:rPr lang="en-US" sz="1000" baseline="0">
                <a:solidFill>
                  <a:srgbClr val="002060"/>
                </a:solidFill>
                <a:latin typeface="Arial"/>
              </a:rPr>
              <a:t>Cerritos • Fresno • Irvine • Marin • Pasadena • Pleasanton • Riverside • Sacramento • San Diego</a:t>
            </a:r>
          </a:p>
        </p:txBody>
      </p:sp>
    </p:spTree>
    <p:extLst>
      <p:ext uri="{BB962C8B-B14F-4D97-AF65-F5344CB8AC3E}">
        <p14:creationId val="3160996355"/>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5_Title Slide">
    <p:spTree>
      <p:nvGrpSpPr>
        <p:cNvPr id="1" name=""/>
        <p:cNvGrpSpPr/>
        <p:nvPr/>
      </p:nvGrpSpPr>
      <p:grpSpPr>
        <a:xfrm>
          <a:off x="0" y="0"/>
          <a:ext cx="0" cy="0"/>
        </a:xfrm>
      </p:grpSpPr>
      <p:pic>
        <p:nvPicPr>
          <p:cNvPr id="3" name="Picture 2" descr="A picture containing indoor, sitting, table, fruit&#10;&#10;Description automatically generated">
            <a:extLst>
              <a:ext uri="{FF2B5EF4-FFF2-40B4-BE49-F238E27FC236}">
                <a16:creationId xmlns:a16="http://schemas.microsoft.com/office/drawing/2014/main" id="{A2FBAA0F-008F-4111-8823-EB17C4E59122}"/>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flipH="1">
            <a:off x="1811045" y="-12401"/>
            <a:ext cx="10380955" cy="6875698"/>
          </a:xfrm>
          <a:prstGeom prst="rect">
            <a:avLst/>
          </a:prstGeom>
        </p:spPr>
      </p:pic>
      <p:sp>
        <p:nvSpPr>
          <p:cNvPr id="46" name="Flowchart: Manual Input 3">
            <a:extLst>
              <a:ext uri="{FF2B5EF4-FFF2-40B4-BE49-F238E27FC236}">
                <a16:creationId xmlns:a16="http://schemas.microsoft.com/office/drawing/2014/main" id="{451CF236-3E8D-4B37-8B21-B872214FE068}"/>
              </a:ext>
            </a:extLst>
          </p:cNvPr>
          <p:cNvSpPr/>
          <p:nvPr userDrawn="1"/>
        </p:nvSpPr>
        <p:spPr>
          <a:xfrm rot="5400000">
            <a:off x="394628" y="-425759"/>
            <a:ext cx="6925440" cy="7714700"/>
          </a:xfrm>
          <a:custGeom>
            <a:gdLst>
              <a:gd name="connsiteX0" fmla="*/ 21 w 10019"/>
              <a:gd name="connsiteY0" fmla="*/ 0 h 10000"/>
              <a:gd name="connsiteX1" fmla="*/ 10012 w 10019"/>
              <a:gd name="connsiteY1" fmla="*/ 1564 h 10000"/>
              <a:gd name="connsiteX2" fmla="*/ 9987 w 10019"/>
              <a:gd name="connsiteY2" fmla="*/ 10000 h 10000"/>
              <a:gd name="connsiteX3" fmla="*/ 3 w 10019"/>
              <a:gd name="connsiteY3" fmla="*/ 10000 h 10000"/>
              <a:gd name="connsiteX4" fmla="*/ 21 w 10019"/>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19" h="10000">
                <a:moveTo>
                  <a:pt x="21" y="0"/>
                </a:moveTo>
                <a:lnTo>
                  <a:pt x="10012" y="1564"/>
                </a:lnTo>
                <a:cubicBezTo>
                  <a:pt x="10019" y="4094"/>
                  <a:pt x="10032" y="7471"/>
                  <a:pt x="9987" y="10000"/>
                </a:cubicBezTo>
                <a:lnTo>
                  <a:pt x="3" y="10000"/>
                </a:lnTo>
                <a:cubicBezTo>
                  <a:pt x="-8" y="5493"/>
                  <a:pt x="6" y="3433"/>
                  <a:pt x="21"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sz="1800" baseline="0">
              <a:solidFill>
                <a:prstClr val="white"/>
              </a:solidFill>
            </a:endParaRPr>
          </a:p>
        </p:txBody>
      </p:sp>
      <p:cxnSp>
        <p:nvCxnSpPr>
          <p:cNvPr id="47" name="Straight Connector 4">
            <a:extLst>
              <a:ext uri="{FF2B5EF4-FFF2-40B4-BE49-F238E27FC236}">
                <a16:creationId xmlns:a16="http://schemas.microsoft.com/office/drawing/2014/main" id="{1B3C5D3D-E9F9-46BE-9830-342F28A4D1FF}"/>
              </a:ext>
            </a:extLst>
          </p:cNvPr>
          <p:cNvCxnSpPr>
            <a:cxnSpLocks noChangeShapeType="1"/>
          </p:cNvCxnSpPr>
          <p:nvPr userDrawn="1"/>
        </p:nvCxnSpPr>
        <p:spPr bwMode="auto">
          <a:xfrm flipV="1">
            <a:off x="6462839" y="-30438"/>
            <a:ext cx="1257300" cy="7053263"/>
          </a:xfrm>
          <a:prstGeom prst="line">
            <a:avLst/>
          </a:prstGeom>
          <a:noFill/>
          <a:ln w="190500" algn="ctr">
            <a:solidFill>
              <a:srgbClr val="7BC14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8" name="Picture 10">
            <a:extLst>
              <a:ext uri="{FF2B5EF4-FFF2-40B4-BE49-F238E27FC236}">
                <a16:creationId xmlns:a16="http://schemas.microsoft.com/office/drawing/2014/main" id="{F7A45CDC-5BCC-4C3D-ADD5-60B5FD5B9B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3245" y="224898"/>
            <a:ext cx="42719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0"/>
          <p:cNvSpPr txBox="1">
            <a:spLocks noChangeArrowheads="1"/>
          </p:cNvSpPr>
          <p:nvPr userDrawn="1"/>
        </p:nvSpPr>
        <p:spPr bwMode="white">
          <a:xfrm>
            <a:off x="352357" y="6565225"/>
            <a:ext cx="54277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fontAlgn="auto">
              <a:spcBef>
                <a:spcPct val="50000"/>
              </a:spcBef>
              <a:spcAft>
                <a:spcPct val="0"/>
              </a:spcAft>
            </a:pPr>
            <a:r>
              <a:rPr lang="en-US" sz="1000" baseline="0">
                <a:solidFill>
                  <a:srgbClr val="002060"/>
                </a:solidFill>
                <a:latin typeface="Arial"/>
              </a:rPr>
              <a:t>Cerritos • Fresno • Irvine • Marin • Pasadena • Pleasanton • Riverside • Sacramento • San Diego</a:t>
            </a:r>
          </a:p>
        </p:txBody>
      </p:sp>
    </p:spTree>
    <p:extLst>
      <p:ext uri="{BB962C8B-B14F-4D97-AF65-F5344CB8AC3E}">
        <p14:creationId val="740046773"/>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4_Title Slide">
    <p:spTree>
      <p:nvGrpSpPr>
        <p:cNvPr id="1" name=""/>
        <p:cNvGrpSpPr/>
        <p:nvPr/>
      </p:nvGrpSpPr>
      <p:grpSpPr>
        <a:xfrm>
          <a:off x="0" y="0"/>
          <a:ext cx="0" cy="0"/>
        </a:xfrm>
      </p:grpSpPr>
      <p:pic>
        <p:nvPicPr>
          <p:cNvPr id="45" name="Picture 2">
            <a:extLst>
              <a:ext uri="{FF2B5EF4-FFF2-40B4-BE49-F238E27FC236}">
                <a16:creationId xmlns:a16="http://schemas.microsoft.com/office/drawing/2014/main" id="{CD77AF70-6CBC-44BC-A12F-BDD87950D5FA}"/>
              </a:ext>
            </a:extLst>
          </p:cNvPr>
          <p:cNvPicPr>
            <a:picLocks noChangeAspect="1" noChangeArrowheads="1"/>
          </p:cNvPicPr>
          <p:nvPr userDrawn="1"/>
        </p:nvPicPr>
        <p:blipFill>
          <a:blip r:embed="rId1">
            <a:extLst>
              <a:ext uri="{28A0092B-C50C-407E-A947-70E740481C1C}">
                <a14:useLocalDpi xmlns:a14="http://schemas.microsoft.com/office/drawing/2010/main" val="0"/>
              </a:ext>
            </a:extLst>
          </a:blip>
          <a:srcRect r="7253"/>
          <a:stretch>
            <a:fillRect/>
          </a:stretch>
        </p:blipFill>
        <p:spPr bwMode="auto">
          <a:xfrm>
            <a:off x="2443285" y="1"/>
            <a:ext cx="9748715"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Flowchart: Manual Input 3">
            <a:extLst>
              <a:ext uri="{FF2B5EF4-FFF2-40B4-BE49-F238E27FC236}">
                <a16:creationId xmlns:a16="http://schemas.microsoft.com/office/drawing/2014/main" id="{451CF236-3E8D-4B37-8B21-B872214FE068}"/>
              </a:ext>
            </a:extLst>
          </p:cNvPr>
          <p:cNvSpPr/>
          <p:nvPr userDrawn="1"/>
        </p:nvSpPr>
        <p:spPr>
          <a:xfrm rot="5400000">
            <a:off x="393267" y="-424397"/>
            <a:ext cx="6901529" cy="7688064"/>
          </a:xfrm>
          <a:custGeom>
            <a:gdLst>
              <a:gd name="connsiteX0" fmla="*/ 21 w 10019"/>
              <a:gd name="connsiteY0" fmla="*/ 0 h 10000"/>
              <a:gd name="connsiteX1" fmla="*/ 10012 w 10019"/>
              <a:gd name="connsiteY1" fmla="*/ 1564 h 10000"/>
              <a:gd name="connsiteX2" fmla="*/ 9987 w 10019"/>
              <a:gd name="connsiteY2" fmla="*/ 10000 h 10000"/>
              <a:gd name="connsiteX3" fmla="*/ 3 w 10019"/>
              <a:gd name="connsiteY3" fmla="*/ 10000 h 10000"/>
              <a:gd name="connsiteX4" fmla="*/ 21 w 10019"/>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19" h="10000">
                <a:moveTo>
                  <a:pt x="21" y="0"/>
                </a:moveTo>
                <a:lnTo>
                  <a:pt x="10012" y="1564"/>
                </a:lnTo>
                <a:cubicBezTo>
                  <a:pt x="10019" y="4094"/>
                  <a:pt x="10032" y="7471"/>
                  <a:pt x="9987" y="10000"/>
                </a:cubicBezTo>
                <a:lnTo>
                  <a:pt x="3" y="10000"/>
                </a:lnTo>
                <a:cubicBezTo>
                  <a:pt x="-8" y="5493"/>
                  <a:pt x="6" y="3433"/>
                  <a:pt x="21"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sz="1800" baseline="0">
              <a:solidFill>
                <a:prstClr val="white"/>
              </a:solidFill>
            </a:endParaRPr>
          </a:p>
        </p:txBody>
      </p:sp>
      <p:cxnSp>
        <p:nvCxnSpPr>
          <p:cNvPr id="47" name="Straight Connector 4">
            <a:extLst>
              <a:ext uri="{FF2B5EF4-FFF2-40B4-BE49-F238E27FC236}">
                <a16:creationId xmlns:a16="http://schemas.microsoft.com/office/drawing/2014/main" id="{1B3C5D3D-E9F9-46BE-9830-342F28A4D1FF}"/>
              </a:ext>
            </a:extLst>
          </p:cNvPr>
          <p:cNvCxnSpPr>
            <a:cxnSpLocks noChangeShapeType="1"/>
          </p:cNvCxnSpPr>
          <p:nvPr userDrawn="1"/>
        </p:nvCxnSpPr>
        <p:spPr bwMode="auto">
          <a:xfrm flipV="1">
            <a:off x="6462839" y="-30438"/>
            <a:ext cx="1257300" cy="7053263"/>
          </a:xfrm>
          <a:prstGeom prst="line">
            <a:avLst/>
          </a:prstGeom>
          <a:noFill/>
          <a:ln w="190500" algn="ctr">
            <a:solidFill>
              <a:srgbClr val="7BC14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8" name="Picture 10">
            <a:extLst>
              <a:ext uri="{FF2B5EF4-FFF2-40B4-BE49-F238E27FC236}">
                <a16:creationId xmlns:a16="http://schemas.microsoft.com/office/drawing/2014/main" id="{F7A45CDC-5BCC-4C3D-ADD5-60B5FD5B9B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3245" y="224898"/>
            <a:ext cx="42719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0"/>
          <p:cNvSpPr txBox="1">
            <a:spLocks noChangeArrowheads="1"/>
          </p:cNvSpPr>
          <p:nvPr userDrawn="1"/>
        </p:nvSpPr>
        <p:spPr bwMode="white">
          <a:xfrm>
            <a:off x="276159" y="6565225"/>
            <a:ext cx="54277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fontAlgn="auto">
              <a:spcBef>
                <a:spcPct val="50000"/>
              </a:spcBef>
              <a:spcAft>
                <a:spcPct val="0"/>
              </a:spcAft>
            </a:pPr>
            <a:r>
              <a:rPr lang="en-US" sz="1000" baseline="0">
                <a:solidFill>
                  <a:srgbClr val="002060"/>
                </a:solidFill>
                <a:latin typeface="Arial"/>
              </a:rPr>
              <a:t>Cerritos • Fresno • Irvine • Marin • Pasadena • Pleasanton • Riverside • Sacramento • San Diego</a:t>
            </a:r>
          </a:p>
        </p:txBody>
      </p:sp>
    </p:spTree>
    <p:extLst>
      <p:ext uri="{BB962C8B-B14F-4D97-AF65-F5344CB8AC3E}">
        <p14:creationId val="1173284260"/>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9_Title Slide">
    <p:spTree>
      <p:nvGrpSpPr>
        <p:cNvPr id="1" name=""/>
        <p:cNvGrpSpPr/>
        <p:nvPr/>
      </p:nvGrpSpPr>
      <p:grpSpPr>
        <a:xfrm>
          <a:off x="0" y="0"/>
          <a:ext cx="0" cy="0"/>
        </a:xfrm>
      </p:grpSpPr>
      <p:sp>
        <p:nvSpPr>
          <p:cNvPr id="40" name="Text Box 40"/>
          <p:cNvSpPr txBox="1">
            <a:spLocks noChangeArrowheads="1"/>
          </p:cNvSpPr>
          <p:nvPr userDrawn="1"/>
        </p:nvSpPr>
        <p:spPr bwMode="white">
          <a:xfrm>
            <a:off x="1328406" y="6616537"/>
            <a:ext cx="490518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fontAlgn="auto">
              <a:spcBef>
                <a:spcPct val="50000"/>
              </a:spcBef>
              <a:spcAft>
                <a:spcPct val="0"/>
              </a:spcAft>
            </a:pPr>
            <a:r>
              <a:rPr lang="en-US" sz="900" baseline="0">
                <a:solidFill>
                  <a:srgbClr val="002060"/>
                </a:solidFill>
                <a:latin typeface="Arial"/>
              </a:rPr>
              <a:t>Cerritos • Fresno • Irvine • Marin • Pasadena • Pleasanton • Riverside • Sacramento • San Diego</a:t>
            </a:r>
          </a:p>
        </p:txBody>
      </p:sp>
      <p:pic>
        <p:nvPicPr>
          <p:cNvPr id="48" name="Picture 10">
            <a:extLst>
              <a:ext uri="{FF2B5EF4-FFF2-40B4-BE49-F238E27FC236}">
                <a16:creationId xmlns:a16="http://schemas.microsoft.com/office/drawing/2014/main" id="{F7A45CDC-5BCC-4C3D-ADD5-60B5FD5B9B27}"/>
              </a:ext>
            </a:extLst>
          </p:cNvPr>
          <p:cNvPicPr>
            <a:picLocks noChangeAspect="1"/>
          </p:cNvPicPr>
          <p:nvPr userDrawn="1"/>
        </p:nvPicPr>
        <p:blipFill>
          <a:blip r:embed="rId1">
            <a:extLst>
              <a:ext uri="{28A0092B-C50C-407E-A947-70E740481C1C}">
                <a14:useLocalDpi xmlns:a14="http://schemas.microsoft.com/office/drawing/2010/main" val="0"/>
              </a:ext>
            </a:extLst>
          </a:blip>
          <a:srcRect r="54888" b="28326"/>
          <a:stretch>
            <a:fillRect/>
          </a:stretch>
        </p:blipFill>
        <p:spPr bwMode="auto">
          <a:xfrm>
            <a:off x="277918" y="6346281"/>
            <a:ext cx="993119" cy="40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FDD49F67-CBF0-4D9E-9987-B28F4FA6270A}"/>
              </a:ext>
            </a:extLst>
          </p:cNvPr>
          <p:cNvSpPr>
            <a:spLocks noGrp="1"/>
          </p:cNvSpPr>
          <p:nvPr>
            <p:ph type="title"/>
          </p:nvPr>
        </p:nvSpPr>
        <p:spPr>
          <a:xfrm>
            <a:off x="666751" y="359362"/>
            <a:ext cx="11063816" cy="549275"/>
          </a:xfrm>
          <a:prstGeom prst="rect">
            <a:avLst/>
          </a:prstGeom>
        </p:spPr>
        <p:txBody>
          <a:bodyPr/>
          <a:lstStyle/>
          <a:p>
            <a:r>
              <a:rPr lang="en-US"/>
              <a:t>Click to edit Master title style</a:t>
            </a:r>
          </a:p>
        </p:txBody>
      </p:sp>
      <p:sp>
        <p:nvSpPr>
          <p:cNvPr id="13" name="Content Placeholder 2">
            <a:extLst>
              <a:ext uri="{FF2B5EF4-FFF2-40B4-BE49-F238E27FC236}">
                <a16:creationId xmlns:a16="http://schemas.microsoft.com/office/drawing/2014/main" id="{80695429-E5D5-4E9F-B3AD-8FB146876FFF}"/>
              </a:ext>
            </a:extLst>
          </p:cNvPr>
          <p:cNvSpPr>
            <a:spLocks noGrp="1"/>
          </p:cNvSpPr>
          <p:nvPr>
            <p:ph idx="1"/>
          </p:nvPr>
        </p:nvSpPr>
        <p:spPr>
          <a:xfrm>
            <a:off x="666751" y="1966913"/>
            <a:ext cx="11063816" cy="4017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2">
            <a:extLst>
              <a:ext uri="{FF2B5EF4-FFF2-40B4-BE49-F238E27FC236}">
                <a16:creationId xmlns:a16="http://schemas.microsoft.com/office/drawing/2014/main" id="{81B78555-30E0-431E-BF57-190B3BCEAC1B}"/>
              </a:ext>
            </a:extLst>
          </p:cNvPr>
          <p:cNvCxnSpPr>
            <a:cxnSpLocks noChangeShapeType="1"/>
          </p:cNvCxnSpPr>
          <p:nvPr userDrawn="1"/>
        </p:nvCxnSpPr>
        <p:spPr bwMode="auto">
          <a:xfrm flipH="1">
            <a:off x="6417637" y="6685188"/>
            <a:ext cx="5774369" cy="0"/>
          </a:xfrm>
          <a:prstGeom prst="line">
            <a:avLst/>
          </a:prstGeom>
          <a:noFill/>
          <a:ln w="76200" algn="ctr">
            <a:solidFill>
              <a:srgbClr val="7BC14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a:extLst>
              <a:ext uri="{FF2B5EF4-FFF2-40B4-BE49-F238E27FC236}">
                <a16:creationId xmlns:a16="http://schemas.microsoft.com/office/drawing/2014/main" id="{8C988A2F-6487-4E03-AD76-25BFBF4DAE18}"/>
              </a:ext>
            </a:extLst>
          </p:cNvPr>
          <p:cNvSpPr/>
          <p:nvPr userDrawn="1"/>
        </p:nvSpPr>
        <p:spPr>
          <a:xfrm>
            <a:off x="11351204" y="6380209"/>
            <a:ext cx="379369" cy="253916"/>
          </a:xfrm>
          <a:prstGeom prst="rect">
            <a:avLst/>
          </a:prstGeom>
        </p:spPr>
        <p:txBody>
          <a:bodyPr wrap="square">
            <a:spAutoFit/>
          </a:bodyPr>
          <a:lstStyle/>
          <a:p>
            <a:fld id="{3B67BD40-0513-4610-BC0D-273865C847DB}" type="slidenum">
              <a:rPr lang="en-US" sz="1050" baseline="0" smtClean="0"/>
              <a:t>‹#›</a:t>
            </a:fld>
            <a:endParaRPr lang="en-US" sz="1050" baseline="0"/>
          </a:p>
        </p:txBody>
      </p:sp>
    </p:spTree>
    <p:extLst>
      <p:ext uri="{BB962C8B-B14F-4D97-AF65-F5344CB8AC3E}">
        <p14:creationId val="24145851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5_Title Slide">
    <p:spTree>
      <p:nvGrpSpPr>
        <p:cNvPr id="1" name=""/>
        <p:cNvGrpSpPr/>
        <p:nvPr/>
      </p:nvGrpSpPr>
      <p:grpSpPr>
        <a:xfrm>
          <a:off x="0" y="0"/>
          <a:ext cx="0" cy="0"/>
        </a:xfrm>
      </p:grpSpPr>
      <p:pic>
        <p:nvPicPr>
          <p:cNvPr id="3" name="Picture 2" descr="A picture containing indoor, sitting, table, fruit&#10;&#10;Description automatically generated">
            <a:extLst>
              <a:ext uri="{FF2B5EF4-FFF2-40B4-BE49-F238E27FC236}">
                <a16:creationId xmlns:a16="http://schemas.microsoft.com/office/drawing/2014/main" id="{A2FBAA0F-008F-4111-8823-EB17C4E59122}"/>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flipH="1">
            <a:off x="1811044" y="-12401"/>
            <a:ext cx="10380955" cy="6875698"/>
          </a:xfrm>
          <a:prstGeom prst="rect">
            <a:avLst/>
          </a:prstGeom>
        </p:spPr>
      </p:pic>
      <p:sp>
        <p:nvSpPr>
          <p:cNvPr id="46" name="Flowchart: Manual Input 3">
            <a:extLst>
              <a:ext uri="{FF2B5EF4-FFF2-40B4-BE49-F238E27FC236}">
                <a16:creationId xmlns:a16="http://schemas.microsoft.com/office/drawing/2014/main" id="{451CF236-3E8D-4B37-8B21-B872214FE068}"/>
              </a:ext>
            </a:extLst>
          </p:cNvPr>
          <p:cNvSpPr/>
          <p:nvPr userDrawn="1"/>
        </p:nvSpPr>
        <p:spPr>
          <a:xfrm rot="5400000">
            <a:off x="394628" y="-425759"/>
            <a:ext cx="6925440" cy="7714700"/>
          </a:xfrm>
          <a:custGeom>
            <a:gdLst>
              <a:gd name="connsiteX0" fmla="*/ 21 w 10019"/>
              <a:gd name="connsiteY0" fmla="*/ 0 h 10000"/>
              <a:gd name="connsiteX1" fmla="*/ 10012 w 10019"/>
              <a:gd name="connsiteY1" fmla="*/ 1564 h 10000"/>
              <a:gd name="connsiteX2" fmla="*/ 9987 w 10019"/>
              <a:gd name="connsiteY2" fmla="*/ 10000 h 10000"/>
              <a:gd name="connsiteX3" fmla="*/ 3 w 10019"/>
              <a:gd name="connsiteY3" fmla="*/ 10000 h 10000"/>
              <a:gd name="connsiteX4" fmla="*/ 21 w 10019"/>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19" h="10000">
                <a:moveTo>
                  <a:pt x="21" y="0"/>
                </a:moveTo>
                <a:lnTo>
                  <a:pt x="10012" y="1564"/>
                </a:lnTo>
                <a:cubicBezTo>
                  <a:pt x="10019" y="4094"/>
                  <a:pt x="10032" y="7471"/>
                  <a:pt x="9987" y="10000"/>
                </a:cubicBezTo>
                <a:lnTo>
                  <a:pt x="3" y="10000"/>
                </a:lnTo>
                <a:cubicBezTo>
                  <a:pt x="-8" y="5493"/>
                  <a:pt x="6" y="3433"/>
                  <a:pt x="21"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sz="1800" baseline="0">
              <a:solidFill>
                <a:prstClr val="white"/>
              </a:solidFill>
            </a:endParaRPr>
          </a:p>
        </p:txBody>
      </p:sp>
      <p:cxnSp>
        <p:nvCxnSpPr>
          <p:cNvPr id="47" name="Straight Connector 4">
            <a:extLst>
              <a:ext uri="{FF2B5EF4-FFF2-40B4-BE49-F238E27FC236}">
                <a16:creationId xmlns:a16="http://schemas.microsoft.com/office/drawing/2014/main" id="{1B3C5D3D-E9F9-46BE-9830-342F28A4D1FF}"/>
              </a:ext>
            </a:extLst>
          </p:cNvPr>
          <p:cNvCxnSpPr>
            <a:cxnSpLocks noChangeShapeType="1"/>
          </p:cNvCxnSpPr>
          <p:nvPr userDrawn="1"/>
        </p:nvCxnSpPr>
        <p:spPr bwMode="auto">
          <a:xfrm flipV="1">
            <a:off x="6462836" y="-30440"/>
            <a:ext cx="1257300" cy="7053263"/>
          </a:xfrm>
          <a:prstGeom prst="line">
            <a:avLst/>
          </a:prstGeom>
          <a:noFill/>
          <a:ln w="190500" algn="ctr">
            <a:solidFill>
              <a:srgbClr val="7BC14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8" name="Picture 10">
            <a:extLst>
              <a:ext uri="{FF2B5EF4-FFF2-40B4-BE49-F238E27FC236}">
                <a16:creationId xmlns:a16="http://schemas.microsoft.com/office/drawing/2014/main" id="{F7A45CDC-5BCC-4C3D-ADD5-60B5FD5B9B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3244" y="224898"/>
            <a:ext cx="42719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0"/>
          <p:cNvSpPr txBox="1">
            <a:spLocks noChangeArrowheads="1"/>
          </p:cNvSpPr>
          <p:nvPr userDrawn="1"/>
        </p:nvSpPr>
        <p:spPr bwMode="white">
          <a:xfrm>
            <a:off x="352358" y="6565225"/>
            <a:ext cx="54277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fontAlgn="auto">
              <a:spcBef>
                <a:spcPct val="50000"/>
              </a:spcBef>
              <a:spcAft>
                <a:spcPct val="0"/>
              </a:spcAft>
            </a:pPr>
            <a:r>
              <a:rPr lang="en-US" sz="1000" baseline="0">
                <a:solidFill>
                  <a:srgbClr val="002060"/>
                </a:solidFill>
                <a:latin typeface="Arial"/>
              </a:rPr>
              <a:t>Cerritos • Fresno • Irvine • Marin • Pasadena • Pleasanton • Riverside • Sacramento • San Diego</a:t>
            </a:r>
          </a:p>
        </p:txBody>
      </p:sp>
    </p:spTree>
    <p:extLst>
      <p:ext uri="{BB962C8B-B14F-4D97-AF65-F5344CB8AC3E}">
        <p14:creationId val="42584312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4_Title Slide">
    <p:spTree>
      <p:nvGrpSpPr>
        <p:cNvPr id="1" name=""/>
        <p:cNvGrpSpPr/>
        <p:nvPr/>
      </p:nvGrpSpPr>
      <p:grpSpPr>
        <a:xfrm>
          <a:off x="0" y="0"/>
          <a:ext cx="0" cy="0"/>
        </a:xfrm>
      </p:grpSpPr>
      <p:pic>
        <p:nvPicPr>
          <p:cNvPr id="45" name="Picture 2">
            <a:extLst>
              <a:ext uri="{FF2B5EF4-FFF2-40B4-BE49-F238E27FC236}">
                <a16:creationId xmlns:a16="http://schemas.microsoft.com/office/drawing/2014/main" id="{CD77AF70-6CBC-44BC-A12F-BDD87950D5FA}"/>
              </a:ext>
            </a:extLst>
          </p:cNvPr>
          <p:cNvPicPr>
            <a:picLocks noChangeAspect="1" noChangeArrowheads="1"/>
          </p:cNvPicPr>
          <p:nvPr userDrawn="1"/>
        </p:nvPicPr>
        <p:blipFill>
          <a:blip r:embed="rId1">
            <a:extLst>
              <a:ext uri="{28A0092B-C50C-407E-A947-70E740481C1C}">
                <a14:useLocalDpi xmlns:a14="http://schemas.microsoft.com/office/drawing/2010/main" val="0"/>
              </a:ext>
            </a:extLst>
          </a:blip>
          <a:srcRect r="7253"/>
          <a:stretch>
            <a:fillRect/>
          </a:stretch>
        </p:blipFill>
        <p:spPr bwMode="auto">
          <a:xfrm>
            <a:off x="2443286" y="0"/>
            <a:ext cx="9748714"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Flowchart: Manual Input 3">
            <a:extLst>
              <a:ext uri="{FF2B5EF4-FFF2-40B4-BE49-F238E27FC236}">
                <a16:creationId xmlns:a16="http://schemas.microsoft.com/office/drawing/2014/main" id="{451CF236-3E8D-4B37-8B21-B872214FE068}"/>
              </a:ext>
            </a:extLst>
          </p:cNvPr>
          <p:cNvSpPr/>
          <p:nvPr userDrawn="1"/>
        </p:nvSpPr>
        <p:spPr>
          <a:xfrm rot="5400000">
            <a:off x="393265" y="-424397"/>
            <a:ext cx="6901529" cy="7688064"/>
          </a:xfrm>
          <a:custGeom>
            <a:gdLst>
              <a:gd name="connsiteX0" fmla="*/ 21 w 10019"/>
              <a:gd name="connsiteY0" fmla="*/ 0 h 10000"/>
              <a:gd name="connsiteX1" fmla="*/ 10012 w 10019"/>
              <a:gd name="connsiteY1" fmla="*/ 1564 h 10000"/>
              <a:gd name="connsiteX2" fmla="*/ 9987 w 10019"/>
              <a:gd name="connsiteY2" fmla="*/ 10000 h 10000"/>
              <a:gd name="connsiteX3" fmla="*/ 3 w 10019"/>
              <a:gd name="connsiteY3" fmla="*/ 10000 h 10000"/>
              <a:gd name="connsiteX4" fmla="*/ 21 w 10019"/>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19" h="10000">
                <a:moveTo>
                  <a:pt x="21" y="0"/>
                </a:moveTo>
                <a:lnTo>
                  <a:pt x="10012" y="1564"/>
                </a:lnTo>
                <a:cubicBezTo>
                  <a:pt x="10019" y="4094"/>
                  <a:pt x="10032" y="7471"/>
                  <a:pt x="9987" y="10000"/>
                </a:cubicBezTo>
                <a:lnTo>
                  <a:pt x="3" y="10000"/>
                </a:lnTo>
                <a:cubicBezTo>
                  <a:pt x="-8" y="5493"/>
                  <a:pt x="6" y="3433"/>
                  <a:pt x="21"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sz="1800" baseline="0">
              <a:solidFill>
                <a:prstClr val="white"/>
              </a:solidFill>
            </a:endParaRPr>
          </a:p>
        </p:txBody>
      </p:sp>
      <p:cxnSp>
        <p:nvCxnSpPr>
          <p:cNvPr id="47" name="Straight Connector 4">
            <a:extLst>
              <a:ext uri="{FF2B5EF4-FFF2-40B4-BE49-F238E27FC236}">
                <a16:creationId xmlns:a16="http://schemas.microsoft.com/office/drawing/2014/main" id="{1B3C5D3D-E9F9-46BE-9830-342F28A4D1FF}"/>
              </a:ext>
            </a:extLst>
          </p:cNvPr>
          <p:cNvCxnSpPr>
            <a:cxnSpLocks noChangeShapeType="1"/>
          </p:cNvCxnSpPr>
          <p:nvPr userDrawn="1"/>
        </p:nvCxnSpPr>
        <p:spPr bwMode="auto">
          <a:xfrm flipV="1">
            <a:off x="6462836" y="-30440"/>
            <a:ext cx="1257300" cy="7053263"/>
          </a:xfrm>
          <a:prstGeom prst="line">
            <a:avLst/>
          </a:prstGeom>
          <a:noFill/>
          <a:ln w="190500" algn="ctr">
            <a:solidFill>
              <a:srgbClr val="7BC14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8" name="Picture 10">
            <a:extLst>
              <a:ext uri="{FF2B5EF4-FFF2-40B4-BE49-F238E27FC236}">
                <a16:creationId xmlns:a16="http://schemas.microsoft.com/office/drawing/2014/main" id="{F7A45CDC-5BCC-4C3D-ADD5-60B5FD5B9B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63244" y="224898"/>
            <a:ext cx="427196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0"/>
          <p:cNvSpPr txBox="1">
            <a:spLocks noChangeArrowheads="1"/>
          </p:cNvSpPr>
          <p:nvPr userDrawn="1"/>
        </p:nvSpPr>
        <p:spPr bwMode="white">
          <a:xfrm>
            <a:off x="276158" y="6565225"/>
            <a:ext cx="542776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fontAlgn="auto">
              <a:spcBef>
                <a:spcPct val="50000"/>
              </a:spcBef>
              <a:spcAft>
                <a:spcPct val="0"/>
              </a:spcAft>
            </a:pPr>
            <a:r>
              <a:rPr lang="en-US" sz="1000" baseline="0">
                <a:solidFill>
                  <a:srgbClr val="002060"/>
                </a:solidFill>
                <a:latin typeface="Arial"/>
              </a:rPr>
              <a:t>Cerritos • Fresno • Irvine • Marin • Pasadena • Pleasanton • Riverside • Sacramento • San Diego</a:t>
            </a:r>
          </a:p>
        </p:txBody>
      </p:sp>
    </p:spTree>
    <p:extLst>
      <p:ext uri="{BB962C8B-B14F-4D97-AF65-F5344CB8AC3E}">
        <p14:creationId val="333730423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9_Title Slide">
    <p:spTree>
      <p:nvGrpSpPr>
        <p:cNvPr id="1" name=""/>
        <p:cNvGrpSpPr/>
        <p:nvPr/>
      </p:nvGrpSpPr>
      <p:grpSpPr>
        <a:xfrm>
          <a:off x="0" y="0"/>
          <a:ext cx="0" cy="0"/>
        </a:xfrm>
      </p:grpSpPr>
      <p:sp>
        <p:nvSpPr>
          <p:cNvPr id="40" name="Text Box 40"/>
          <p:cNvSpPr txBox="1">
            <a:spLocks noChangeArrowheads="1"/>
          </p:cNvSpPr>
          <p:nvPr userDrawn="1"/>
        </p:nvSpPr>
        <p:spPr bwMode="white">
          <a:xfrm>
            <a:off x="1328401" y="6616529"/>
            <a:ext cx="490518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fontAlgn="auto">
              <a:spcBef>
                <a:spcPct val="50000"/>
              </a:spcBef>
              <a:spcAft>
                <a:spcPct val="0"/>
              </a:spcAft>
            </a:pPr>
            <a:r>
              <a:rPr lang="en-US" sz="900" baseline="0">
                <a:solidFill>
                  <a:srgbClr val="002060"/>
                </a:solidFill>
                <a:latin typeface="Arial"/>
              </a:rPr>
              <a:t>Cerritos • Fresno • Irvine • Marin • Pasadena • Pleasanton • Riverside • Sacramento • San Diego</a:t>
            </a:r>
          </a:p>
        </p:txBody>
      </p:sp>
      <p:pic>
        <p:nvPicPr>
          <p:cNvPr id="48" name="Picture 10">
            <a:extLst>
              <a:ext uri="{FF2B5EF4-FFF2-40B4-BE49-F238E27FC236}">
                <a16:creationId xmlns:a16="http://schemas.microsoft.com/office/drawing/2014/main" id="{F7A45CDC-5BCC-4C3D-ADD5-60B5FD5B9B27}"/>
              </a:ext>
            </a:extLst>
          </p:cNvPr>
          <p:cNvPicPr>
            <a:picLocks noChangeAspect="1"/>
          </p:cNvPicPr>
          <p:nvPr userDrawn="1"/>
        </p:nvPicPr>
        <p:blipFill>
          <a:blip r:embed="rId1">
            <a:extLst>
              <a:ext uri="{28A0092B-C50C-407E-A947-70E740481C1C}">
                <a14:useLocalDpi xmlns:a14="http://schemas.microsoft.com/office/drawing/2010/main" val="0"/>
              </a:ext>
            </a:extLst>
          </a:blip>
          <a:srcRect r="54888" b="28326"/>
          <a:stretch>
            <a:fillRect/>
          </a:stretch>
        </p:blipFill>
        <p:spPr bwMode="auto">
          <a:xfrm>
            <a:off x="277913" y="6346273"/>
            <a:ext cx="993118" cy="40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FDD49F67-CBF0-4D9E-9987-B28F4FA6270A}"/>
              </a:ext>
            </a:extLst>
          </p:cNvPr>
          <p:cNvSpPr>
            <a:spLocks noGrp="1"/>
          </p:cNvSpPr>
          <p:nvPr>
            <p:ph type="title"/>
          </p:nvPr>
        </p:nvSpPr>
        <p:spPr>
          <a:xfrm>
            <a:off x="666751" y="359360"/>
            <a:ext cx="11063816" cy="549275"/>
          </a:xfrm>
        </p:spPr>
        <p:txBody>
          <a:bodyPr/>
          <a:lstStyle/>
          <a:p>
            <a:r>
              <a:rPr lang="en-US"/>
              <a:t>Click to edit Master title style</a:t>
            </a:r>
          </a:p>
        </p:txBody>
      </p:sp>
      <p:sp>
        <p:nvSpPr>
          <p:cNvPr id="13" name="Content Placeholder 2">
            <a:extLst>
              <a:ext uri="{FF2B5EF4-FFF2-40B4-BE49-F238E27FC236}">
                <a16:creationId xmlns:a16="http://schemas.microsoft.com/office/drawing/2014/main" id="{80695429-E5D5-4E9F-B3AD-8FB146876FFF}"/>
              </a:ext>
            </a:extLst>
          </p:cNvPr>
          <p:cNvSpPr>
            <a:spLocks noGrp="1"/>
          </p:cNvSpPr>
          <p:nvPr>
            <p:ph idx="1"/>
          </p:nvPr>
        </p:nvSpPr>
        <p:spPr>
          <a:xfrm>
            <a:off x="666751" y="1966913"/>
            <a:ext cx="11063816"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2">
            <a:extLst>
              <a:ext uri="{FF2B5EF4-FFF2-40B4-BE49-F238E27FC236}">
                <a16:creationId xmlns:a16="http://schemas.microsoft.com/office/drawing/2014/main" id="{81B78555-30E0-431E-BF57-190B3BCEAC1B}"/>
              </a:ext>
            </a:extLst>
          </p:cNvPr>
          <p:cNvCxnSpPr>
            <a:cxnSpLocks noChangeShapeType="1"/>
          </p:cNvCxnSpPr>
          <p:nvPr userDrawn="1"/>
        </p:nvCxnSpPr>
        <p:spPr bwMode="auto">
          <a:xfrm flipH="1">
            <a:off x="6417631" y="6685188"/>
            <a:ext cx="5774369" cy="0"/>
          </a:xfrm>
          <a:prstGeom prst="line">
            <a:avLst/>
          </a:prstGeom>
          <a:noFill/>
          <a:ln w="76200" algn="ctr">
            <a:solidFill>
              <a:srgbClr val="7BC14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a:extLst>
              <a:ext uri="{FF2B5EF4-FFF2-40B4-BE49-F238E27FC236}">
                <a16:creationId xmlns:a16="http://schemas.microsoft.com/office/drawing/2014/main" id="{8C988A2F-6487-4E03-AD76-25BFBF4DAE18}"/>
              </a:ext>
            </a:extLst>
          </p:cNvPr>
          <p:cNvSpPr/>
          <p:nvPr userDrawn="1"/>
        </p:nvSpPr>
        <p:spPr>
          <a:xfrm>
            <a:off x="11351198" y="6380205"/>
            <a:ext cx="379369" cy="253916"/>
          </a:xfrm>
          <a:prstGeom prst="rect">
            <a:avLst/>
          </a:prstGeom>
        </p:spPr>
        <p:txBody>
          <a:bodyPr wrap="square">
            <a:spAutoFit/>
          </a:bodyPr>
          <a:lstStyle/>
          <a:p>
            <a:fld id="{3B67BD40-0513-4610-BC0D-273865C847DB}" type="slidenum">
              <a:rPr lang="en-US" sz="1050" baseline="0" smtClean="0"/>
              <a:t>‹#›</a:t>
            </a:fld>
            <a:endParaRPr lang="en-US" sz="1050" baseline="0"/>
          </a:p>
        </p:txBody>
      </p:sp>
    </p:spTree>
    <p:extLst>
      <p:ext uri="{BB962C8B-B14F-4D97-AF65-F5344CB8AC3E}">
        <p14:creationId val="15233507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Title Slide">
    <p:spTree>
      <p:nvGrpSpPr>
        <p:cNvPr id="1" name=""/>
        <p:cNvGrpSpPr/>
        <p:nvPr/>
      </p:nvGrpSpPr>
      <p:grpSpPr>
        <a:xfrm>
          <a:off x="0" y="0"/>
          <a:ext cx="0" cy="0"/>
        </a:xfrm>
      </p:grpSpPr>
      <p:sp>
        <p:nvSpPr>
          <p:cNvPr id="4" name="Line 49"/>
          <p:cNvSpPr>
            <a:spLocks noChangeShapeType="1"/>
          </p:cNvSpPr>
          <p:nvPr userDrawn="1"/>
        </p:nvSpPr>
        <p:spPr bwMode="gray">
          <a:xfrm flipH="1">
            <a:off x="2032000" y="2747963"/>
            <a:ext cx="0" cy="1371600"/>
          </a:xfrm>
          <a:prstGeom prst="line">
            <a:avLst/>
          </a:prstGeom>
          <a:noFill/>
          <a:ln w="12700">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5" name="Line 50"/>
          <p:cNvSpPr>
            <a:spLocks noChangeShapeType="1"/>
          </p:cNvSpPr>
          <p:nvPr userDrawn="1"/>
        </p:nvSpPr>
        <p:spPr bwMode="gray">
          <a:xfrm flipH="1">
            <a:off x="4057651" y="2747963"/>
            <a:ext cx="0" cy="1371600"/>
          </a:xfrm>
          <a:prstGeom prst="line">
            <a:avLst/>
          </a:prstGeom>
          <a:noFill/>
          <a:ln w="12700">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6" name="Line 51"/>
          <p:cNvSpPr>
            <a:spLocks noChangeShapeType="1"/>
          </p:cNvSpPr>
          <p:nvPr userDrawn="1"/>
        </p:nvSpPr>
        <p:spPr bwMode="gray">
          <a:xfrm flipH="1">
            <a:off x="6089651" y="2747963"/>
            <a:ext cx="0" cy="1371600"/>
          </a:xfrm>
          <a:prstGeom prst="line">
            <a:avLst/>
          </a:prstGeom>
          <a:noFill/>
          <a:ln w="12700">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7" name="Line 52"/>
          <p:cNvSpPr>
            <a:spLocks noChangeShapeType="1"/>
          </p:cNvSpPr>
          <p:nvPr userDrawn="1"/>
        </p:nvSpPr>
        <p:spPr bwMode="gray">
          <a:xfrm flipH="1">
            <a:off x="8121651" y="2747963"/>
            <a:ext cx="0" cy="1371600"/>
          </a:xfrm>
          <a:prstGeom prst="line">
            <a:avLst/>
          </a:prstGeom>
          <a:noFill/>
          <a:ln w="12700">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8" name="Line 32"/>
          <p:cNvSpPr>
            <a:spLocks noChangeShapeType="1"/>
          </p:cNvSpPr>
          <p:nvPr userDrawn="1"/>
        </p:nvSpPr>
        <p:spPr bwMode="gray">
          <a:xfrm rot="16200000">
            <a:off x="1633803" y="2334420"/>
            <a:ext cx="1700212" cy="44449"/>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9" name="Line 37"/>
          <p:cNvSpPr>
            <a:spLocks noChangeShapeType="1"/>
          </p:cNvSpPr>
          <p:nvPr userDrawn="1"/>
        </p:nvSpPr>
        <p:spPr bwMode="gray">
          <a:xfrm rot="16200000" flipV="1">
            <a:off x="1752864" y="753269"/>
            <a:ext cx="1506538"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0" name="Line 39"/>
          <p:cNvSpPr>
            <a:spLocks noChangeShapeType="1"/>
          </p:cNvSpPr>
          <p:nvPr userDrawn="1"/>
        </p:nvSpPr>
        <p:spPr bwMode="gray">
          <a:xfrm rot="10800000">
            <a:off x="0" y="1379538"/>
            <a:ext cx="2506133"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1" name="Line 9"/>
          <p:cNvSpPr>
            <a:spLocks noChangeShapeType="1"/>
          </p:cNvSpPr>
          <p:nvPr userDrawn="1"/>
        </p:nvSpPr>
        <p:spPr bwMode="gray">
          <a:xfrm>
            <a:off x="0" y="4125913"/>
            <a:ext cx="2336800"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2" name="Line 13"/>
          <p:cNvSpPr>
            <a:spLocks noChangeShapeType="1"/>
          </p:cNvSpPr>
          <p:nvPr userDrawn="1"/>
        </p:nvSpPr>
        <p:spPr bwMode="gray">
          <a:xfrm>
            <a:off x="2664885" y="4125913"/>
            <a:ext cx="3287183"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 name="Line 25"/>
          <p:cNvSpPr>
            <a:spLocks noChangeShapeType="1"/>
          </p:cNvSpPr>
          <p:nvPr userDrawn="1"/>
        </p:nvSpPr>
        <p:spPr bwMode="gray">
          <a:xfrm>
            <a:off x="6163734" y="4125913"/>
            <a:ext cx="3399367"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4" name="Line 30"/>
          <p:cNvSpPr>
            <a:spLocks noChangeShapeType="1"/>
          </p:cNvSpPr>
          <p:nvPr userDrawn="1"/>
        </p:nvSpPr>
        <p:spPr bwMode="gray">
          <a:xfrm>
            <a:off x="9874251" y="4125913"/>
            <a:ext cx="2317749"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5" name="Rectangle 17"/>
          <p:cNvSpPr>
            <a:spLocks noChangeArrowheads="1"/>
          </p:cNvSpPr>
          <p:nvPr userDrawn="1"/>
        </p:nvSpPr>
        <p:spPr bwMode="gray">
          <a:xfrm>
            <a:off x="0" y="1"/>
            <a:ext cx="12192000" cy="142875"/>
          </a:xfrm>
          <a:prstGeom prst="rect">
            <a:avLst/>
          </a:prstGeom>
          <a:solidFill>
            <a:srgbClr val="92D050"/>
          </a:solidFill>
          <a:ln>
            <a:noFill/>
          </a:ln>
          <a:effec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pic>
        <p:nvPicPr>
          <p:cNvPr id="16" name="Picture 46" descr="AALRR logo"/>
          <p:cNvPicPr>
            <a:picLocks noChangeAspect="1" noChangeArrowheads="1"/>
          </p:cNvPicPr>
          <p:nvPr userDrawn="1"/>
        </p:nvPicPr>
        <p:blipFill>
          <a:blip r:embed="rId1">
            <a:extLst>
              <a:ext uri="{28A0092B-C50C-407E-A947-70E740481C1C}">
                <a14:useLocalDpi xmlns:a14="http://schemas.microsoft.com/office/drawing/2010/main" val="0"/>
              </a:ext>
            </a:extLst>
          </a:blip>
          <a:stretch>
            <a:fillRect/>
          </a:stretch>
        </p:blipFill>
        <p:spPr bwMode="auto">
          <a:xfrm>
            <a:off x="9037468" y="4766433"/>
            <a:ext cx="267534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54"/>
          <p:cNvGrpSpPr/>
          <p:nvPr userDrawn="1"/>
        </p:nvGrpSpPr>
        <p:grpSpPr>
          <a:xfrm>
            <a:off x="2328334" y="4006850"/>
            <a:ext cx="342900" cy="254000"/>
            <a:chOff x="434" y="3439"/>
            <a:chExt cx="162" cy="160"/>
          </a:xfrm>
        </p:grpSpPr>
        <p:sp>
          <p:nvSpPr>
            <p:cNvPr id="18" name="AutoShape 55"/>
            <p:cNvSpPr>
              <a:spLocks noChangeArrowheads="1"/>
            </p:cNvSpPr>
            <p:nvPr userDrawn="1"/>
          </p:nvSpPr>
          <p:spPr bwMode="gray">
            <a:xfrm>
              <a:off x="434" y="3439"/>
              <a:ext cx="162" cy="160"/>
            </a:xfrm>
            <a:custGeom>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19" name="Oval 56"/>
            <p:cNvSpPr>
              <a:spLocks noChangeArrowheads="1"/>
            </p:cNvSpPr>
            <p:nvPr userDrawn="1"/>
          </p:nvSpPr>
          <p:spPr bwMode="gray">
            <a:xfrm>
              <a:off x="443" y="3446"/>
              <a:ext cx="146" cy="146"/>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20" name="Oval 57"/>
            <p:cNvSpPr>
              <a:spLocks noChangeArrowheads="1"/>
            </p:cNvSpPr>
            <p:nvPr userDrawn="1"/>
          </p:nvSpPr>
          <p:spPr bwMode="gray">
            <a:xfrm>
              <a:off x="456" y="3459"/>
              <a:ext cx="120" cy="120"/>
            </a:xfrm>
            <a:prstGeom prst="ellipse">
              <a:avLst/>
            </a:prstGeom>
            <a:solidFill>
              <a:schemeClr val="bg1"/>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grpSp>
      <p:grpSp>
        <p:nvGrpSpPr>
          <p:cNvPr id="21" name="Group 58"/>
          <p:cNvGrpSpPr/>
          <p:nvPr userDrawn="1"/>
        </p:nvGrpSpPr>
        <p:grpSpPr>
          <a:xfrm>
            <a:off x="5916085" y="4006850"/>
            <a:ext cx="342900" cy="254000"/>
            <a:chOff x="434" y="3439"/>
            <a:chExt cx="162" cy="160"/>
          </a:xfrm>
        </p:grpSpPr>
        <p:sp>
          <p:nvSpPr>
            <p:cNvPr id="22" name="AutoShape 59"/>
            <p:cNvSpPr>
              <a:spLocks noChangeArrowheads="1"/>
            </p:cNvSpPr>
            <p:nvPr userDrawn="1"/>
          </p:nvSpPr>
          <p:spPr bwMode="gray">
            <a:xfrm>
              <a:off x="434" y="3439"/>
              <a:ext cx="162" cy="160"/>
            </a:xfrm>
            <a:custGeom>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23" name="Oval 60"/>
            <p:cNvSpPr>
              <a:spLocks noChangeArrowheads="1"/>
            </p:cNvSpPr>
            <p:nvPr userDrawn="1"/>
          </p:nvSpPr>
          <p:spPr bwMode="gray">
            <a:xfrm>
              <a:off x="443" y="3446"/>
              <a:ext cx="146" cy="146"/>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24" name="Oval 61"/>
            <p:cNvSpPr>
              <a:spLocks noChangeArrowheads="1"/>
            </p:cNvSpPr>
            <p:nvPr userDrawn="1"/>
          </p:nvSpPr>
          <p:spPr bwMode="gray">
            <a:xfrm>
              <a:off x="456" y="3459"/>
              <a:ext cx="120" cy="120"/>
            </a:xfrm>
            <a:prstGeom prst="ellipse">
              <a:avLst/>
            </a:prstGeom>
            <a:solidFill>
              <a:schemeClr val="bg1"/>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grpSp>
      <p:grpSp>
        <p:nvGrpSpPr>
          <p:cNvPr id="25" name="Group 62"/>
          <p:cNvGrpSpPr/>
          <p:nvPr userDrawn="1"/>
        </p:nvGrpSpPr>
        <p:grpSpPr>
          <a:xfrm>
            <a:off x="9544051" y="4006850"/>
            <a:ext cx="342900" cy="254000"/>
            <a:chOff x="434" y="3439"/>
            <a:chExt cx="162" cy="160"/>
          </a:xfrm>
        </p:grpSpPr>
        <p:sp>
          <p:nvSpPr>
            <p:cNvPr id="26" name="AutoShape 63"/>
            <p:cNvSpPr>
              <a:spLocks noChangeArrowheads="1"/>
            </p:cNvSpPr>
            <p:nvPr userDrawn="1"/>
          </p:nvSpPr>
          <p:spPr bwMode="gray">
            <a:xfrm>
              <a:off x="434" y="3439"/>
              <a:ext cx="162" cy="160"/>
            </a:xfrm>
            <a:custGeom>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27" name="Oval 64"/>
            <p:cNvSpPr>
              <a:spLocks noChangeArrowheads="1"/>
            </p:cNvSpPr>
            <p:nvPr userDrawn="1"/>
          </p:nvSpPr>
          <p:spPr bwMode="gray">
            <a:xfrm>
              <a:off x="443" y="3446"/>
              <a:ext cx="146" cy="146"/>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28" name="Oval 65"/>
            <p:cNvSpPr>
              <a:spLocks noChangeArrowheads="1"/>
            </p:cNvSpPr>
            <p:nvPr userDrawn="1"/>
          </p:nvSpPr>
          <p:spPr bwMode="gray">
            <a:xfrm>
              <a:off x="456" y="3459"/>
              <a:ext cx="120" cy="120"/>
            </a:xfrm>
            <a:prstGeom prst="ellipse">
              <a:avLst/>
            </a:prstGeom>
            <a:solidFill>
              <a:schemeClr val="bg1"/>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grpSp>
      <p:sp>
        <p:nvSpPr>
          <p:cNvPr id="29" name="Line 15"/>
          <p:cNvSpPr>
            <a:spLocks noChangeShapeType="1"/>
          </p:cNvSpPr>
          <p:nvPr userDrawn="1"/>
        </p:nvSpPr>
        <p:spPr bwMode="gray">
          <a:xfrm rot="16200000">
            <a:off x="1155171" y="5507038"/>
            <a:ext cx="2701925"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0" name="Rectangle 18"/>
          <p:cNvSpPr>
            <a:spLocks noChangeArrowheads="1"/>
          </p:cNvSpPr>
          <p:nvPr userDrawn="1"/>
        </p:nvSpPr>
        <p:spPr bwMode="gray">
          <a:xfrm>
            <a:off x="0" y="6629400"/>
            <a:ext cx="12192000" cy="228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31" name="Rectangle 19"/>
          <p:cNvSpPr>
            <a:spLocks noChangeArrowheads="1"/>
          </p:cNvSpPr>
          <p:nvPr userDrawn="1"/>
        </p:nvSpPr>
        <p:spPr bwMode="gray">
          <a:xfrm>
            <a:off x="0" y="6604000"/>
            <a:ext cx="12192000" cy="57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32" name="Text Box 40"/>
          <p:cNvSpPr txBox="1">
            <a:spLocks noChangeArrowheads="1"/>
          </p:cNvSpPr>
          <p:nvPr userDrawn="1"/>
        </p:nvSpPr>
        <p:spPr bwMode="white">
          <a:xfrm>
            <a:off x="7936259" y="6706752"/>
            <a:ext cx="3794308"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2400" baseline="-25000">
                <a:solidFill>
                  <a:schemeClr val="tx1"/>
                </a:solidFill>
                <a:latin typeface="Arial" pitchFamily="34" charset="0"/>
              </a:defRPr>
            </a:lvl1pPr>
            <a:lvl2pPr marL="742950" indent="-285750" eaLnBrk="0" hangingPunct="0">
              <a:defRPr sz="2400" baseline="-25000">
                <a:solidFill>
                  <a:schemeClr val="tx1"/>
                </a:solidFill>
                <a:latin typeface="Arial" pitchFamily="34" charset="0"/>
              </a:defRPr>
            </a:lvl2pPr>
            <a:lvl3pPr marL="1143000" indent="-228600" eaLnBrk="0" hangingPunct="0">
              <a:defRPr sz="2400" baseline="-25000">
                <a:solidFill>
                  <a:schemeClr val="tx1"/>
                </a:solidFill>
                <a:latin typeface="Arial" pitchFamily="34" charset="0"/>
              </a:defRPr>
            </a:lvl3pPr>
            <a:lvl4pPr marL="1600200" indent="-228600" eaLnBrk="0" hangingPunct="0">
              <a:defRPr sz="2400" baseline="-25000">
                <a:solidFill>
                  <a:schemeClr val="tx1"/>
                </a:solidFill>
                <a:latin typeface="Arial" pitchFamily="34" charset="0"/>
              </a:defRPr>
            </a:lvl4pPr>
            <a:lvl5pPr marL="2057400" indent="-228600" eaLnBrk="0" hangingPunct="0">
              <a:defRPr sz="2400" baseline="-25000">
                <a:solidFill>
                  <a:schemeClr val="tx1"/>
                </a:solidFill>
                <a:latin typeface="Arial" pitchFamily="34" charset="0"/>
              </a:defRPr>
            </a:lvl5pPr>
            <a:lvl6pPr marL="2514600" indent="-228600" eaLnBrk="0" fontAlgn="base" hangingPunct="0">
              <a:spcBef>
                <a:spcPct val="0"/>
              </a:spcBef>
              <a:spcAft>
                <a:spcPct val="0"/>
              </a:spcAft>
              <a:defRPr sz="2400" baseline="-25000">
                <a:solidFill>
                  <a:schemeClr val="tx1"/>
                </a:solidFill>
                <a:latin typeface="Arial" pitchFamily="34" charset="0"/>
              </a:defRPr>
            </a:lvl6pPr>
            <a:lvl7pPr marL="2971800" indent="-228600" eaLnBrk="0" fontAlgn="base" hangingPunct="0">
              <a:spcBef>
                <a:spcPct val="0"/>
              </a:spcBef>
              <a:spcAft>
                <a:spcPct val="0"/>
              </a:spcAft>
              <a:defRPr sz="2400" baseline="-25000">
                <a:solidFill>
                  <a:schemeClr val="tx1"/>
                </a:solidFill>
                <a:latin typeface="Arial" pitchFamily="34" charset="0"/>
              </a:defRPr>
            </a:lvl7pPr>
            <a:lvl8pPr marL="3429000" indent="-228600" eaLnBrk="0" fontAlgn="base" hangingPunct="0">
              <a:spcBef>
                <a:spcPct val="0"/>
              </a:spcBef>
              <a:spcAft>
                <a:spcPct val="0"/>
              </a:spcAft>
              <a:defRPr sz="2400" baseline="-25000">
                <a:solidFill>
                  <a:schemeClr val="tx1"/>
                </a:solidFill>
                <a:latin typeface="Arial" pitchFamily="34" charset="0"/>
              </a:defRPr>
            </a:lvl8pPr>
            <a:lvl9pPr marL="3886200" indent="-228600" eaLnBrk="0" fontAlgn="base" hangingPunct="0">
              <a:spcBef>
                <a:spcPct val="0"/>
              </a:spcBef>
              <a:spcAft>
                <a:spcPct val="0"/>
              </a:spcAft>
              <a:defRPr sz="2400" baseline="-25000">
                <a:solidFill>
                  <a:schemeClr val="tx1"/>
                </a:solidFill>
                <a:latin typeface="Arial" pitchFamily="34" charset="0"/>
              </a:defRPr>
            </a:lvl9pPr>
          </a:lstStyle>
          <a:p>
            <a:pPr algn="r" eaLnBrk="1" hangingPunct="1">
              <a:spcBef>
                <a:spcPct val="50000"/>
              </a:spcBef>
              <a:defRPr/>
            </a:pPr>
            <a:r>
              <a:rPr lang="en-US" sz="800" baseline="0">
                <a:solidFill>
                  <a:srgbClr val="FFFFFF"/>
                </a:solidFill>
              </a:rPr>
              <a:t>Cerritos • Fresno • Irvine • Marin • Pleasanton • Riverside • Sacramento • San Diego</a:t>
            </a:r>
          </a:p>
        </p:txBody>
      </p:sp>
      <p:sp>
        <p:nvSpPr>
          <p:cNvPr id="33" name="Rectangle 16"/>
          <p:cNvSpPr>
            <a:spLocks noChangeArrowheads="1"/>
          </p:cNvSpPr>
          <p:nvPr userDrawn="1"/>
        </p:nvSpPr>
        <p:spPr bwMode="gray">
          <a:xfrm>
            <a:off x="0" y="6467476"/>
            <a:ext cx="12192000" cy="142875"/>
          </a:xfrm>
          <a:prstGeom prst="rect">
            <a:avLst/>
          </a:prstGeom>
          <a:solidFill>
            <a:srgbClr val="92D050"/>
          </a:solidFill>
          <a:ln>
            <a:noFill/>
          </a:ln>
          <a:effec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34" name="Text Box 2"/>
          <p:cNvSpPr txBox="1">
            <a:spLocks noChangeArrowheads="1"/>
          </p:cNvSpPr>
          <p:nvPr userDrawn="1"/>
        </p:nvSpPr>
        <p:spPr bwMode="auto">
          <a:xfrm>
            <a:off x="6351" y="2828926"/>
            <a:ext cx="12192000" cy="1624013"/>
          </a:xfrm>
          <a:prstGeom prst="rect">
            <a:avLst/>
          </a:prstGeom>
          <a:solidFill>
            <a:srgbClr val="12175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195" tIns="36195" rIns="36195" bIns="36195"/>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algn="ctr" eaLnBrk="1" hangingPunct="1">
              <a:spcBef>
                <a:spcPts val="1800"/>
              </a:spcBef>
              <a:defRPr/>
            </a:pPr>
            <a:endParaRPr lang="en-US" altLang="en-US" sz="800" baseline="0">
              <a:solidFill>
                <a:srgbClr val="FFFFFF"/>
              </a:solidFill>
              <a:latin typeface="Gill Sans MT" pitchFamily="34" charset="0"/>
            </a:endParaRPr>
          </a:p>
          <a:p>
            <a:pPr algn="ctr" eaLnBrk="1" hangingPunct="1">
              <a:defRPr/>
            </a:pPr>
            <a:r>
              <a:rPr lang="en-US" altLang="en-US" sz="3600" baseline="0">
                <a:solidFill>
                  <a:srgbClr val="FFFFFF"/>
                </a:solidFill>
                <a:latin typeface="Gill Sans MT" pitchFamily="34" charset="0"/>
              </a:rPr>
              <a:t>2013 Education Law Conference </a:t>
            </a:r>
            <a:br>
              <a:rPr lang="en-US" altLang="en-US" sz="3600" baseline="0">
                <a:solidFill>
                  <a:srgbClr val="FFFFFF"/>
                </a:solidFill>
                <a:latin typeface="Gill Sans MT" pitchFamily="34" charset="0"/>
              </a:rPr>
            </a:br>
            <a:r>
              <a:rPr lang="en-US" altLang="en-US" sz="3600" i="1" baseline="0">
                <a:solidFill>
                  <a:srgbClr val="92D050"/>
                </a:solidFill>
                <a:latin typeface="Gill Sans MT" pitchFamily="34" charset="0"/>
              </a:rPr>
              <a:t>Rethinking the Future</a:t>
            </a:r>
            <a:endParaRPr lang="en-US" altLang="en-US" sz="3600">
              <a:solidFill>
                <a:srgbClr val="92D050"/>
              </a:solidFill>
            </a:endParaRPr>
          </a:p>
        </p:txBody>
      </p:sp>
      <p:pic>
        <p:nvPicPr>
          <p:cNvPr id="35" name="Picture 3" descr="success"/>
          <p:cNvPicPr>
            <a:picLocks noChangeAspect="1" noChangeArrowheads="1"/>
          </p:cNvPicPr>
          <p:nvPr userDrawn="1"/>
        </p:nvPicPr>
        <p:blipFill>
          <a:blip r:embed="rId2">
            <a:extLst>
              <a:ext uri="{28A0092B-C50C-407E-A947-70E740481C1C}">
                <a14:useLocalDpi xmlns:a14="http://schemas.microsoft.com/office/drawing/2010/main" val="0"/>
              </a:ext>
            </a:extLst>
          </a:blip>
          <a:srcRect t="14557" b="14557"/>
          <a:stretch>
            <a:fillRect/>
          </a:stretch>
        </p:blipFill>
        <p:spPr bwMode="auto">
          <a:xfrm>
            <a:off x="6350" y="142876"/>
            <a:ext cx="4432483" cy="268604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603A2B"/>
                </a:solidFill>
                <a:miter lim="800000"/>
                <a:headEnd/>
                <a:tailEnd/>
              </a14:hiddenLine>
            </a:ext>
            <a:ext uri="{AF507438-7753-43E0-B8FC-AC1667EBCBE1}">
              <a14:hiddenEffects xmlns:a14="http://schemas.microsoft.com/office/drawing/2010/main">
                <a:effectLst>
                  <a:outerShdw dist="35921" dir="2700000" algn="ctr" rotWithShape="0">
                    <a:srgbClr val="EDDCCA"/>
                  </a:outerShdw>
                </a:effectLst>
              </a14:hiddenEffects>
            </a:ext>
          </a:extLst>
        </p:spPr>
      </p:pic>
      <p:sp>
        <p:nvSpPr>
          <p:cNvPr id="3074" name="Rectangle 2"/>
          <p:cNvSpPr>
            <a:spLocks noGrp="1" noChangeArrowheads="1"/>
          </p:cNvSpPr>
          <p:nvPr>
            <p:ph type="ctrTitle"/>
          </p:nvPr>
        </p:nvSpPr>
        <p:spPr>
          <a:xfrm>
            <a:off x="4733235" y="972625"/>
            <a:ext cx="7452414" cy="1622108"/>
          </a:xfr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4733235" y="493199"/>
            <a:ext cx="7465116" cy="369332"/>
          </a:xfrm>
        </p:spPr>
        <p:txBody>
          <a:bodyPr>
            <a:spAutoFit/>
          </a:bodyPr>
          <a:lstStyle>
            <a:lvl1pPr marL="0" indent="0">
              <a:buFontTx/>
              <a:buNone/>
              <a:defRPr>
                <a:solidFill>
                  <a:schemeClr val="tx2"/>
                </a:solidFill>
              </a:defRPr>
            </a:lvl1pPr>
          </a:lstStyle>
          <a:p>
            <a:pPr lvl="0"/>
            <a:r>
              <a:rPr lang="en-US" noProof="0"/>
              <a:t>Click to edit Master subtitle style</a:t>
            </a:r>
            <a:endParaRPr lang="en-US" noProof="0"/>
          </a:p>
        </p:txBody>
      </p:sp>
    </p:spTree>
    <p:extLst>
      <p:ext uri="{BB962C8B-B14F-4D97-AF65-F5344CB8AC3E}">
        <p14:creationId val="155043408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lvl1pPr>
          </a:lstStyle>
          <a:p>
            <a:pPr>
              <a:defRPr/>
            </a:pPr>
            <a:fld id="{3B67BD40-0513-4610-BC0D-273865C847DB}" type="slidenum">
              <a:rPr lang="en-US"/>
              <a:pPr>
                <a:defRPr/>
              </a:pPr>
              <a:t>‹#›</a:t>
            </a:fld>
            <a:endParaRPr lang="en-US"/>
          </a:p>
        </p:txBody>
      </p:sp>
    </p:spTree>
    <p:extLst>
      <p:ext uri="{BB962C8B-B14F-4D97-AF65-F5344CB8AC3E}">
        <p14:creationId val="343488341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3084" y="4406901"/>
            <a:ext cx="10363200" cy="615553"/>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3773A0ED-6857-4121-8F43-6B39AB89CB36}" type="slidenum">
              <a:rPr lang="en-US"/>
              <a:pPr>
                <a:defRPr/>
              </a:pPr>
              <a:t>‹#›</a:t>
            </a:fld>
            <a:endParaRPr lang="en-US"/>
          </a:p>
        </p:txBody>
      </p:sp>
    </p:spTree>
    <p:extLst>
      <p:ext uri="{BB962C8B-B14F-4D97-AF65-F5344CB8AC3E}">
        <p14:creationId val="400480396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slideLayout" Target="../slideLayouts/slideLayout16.xml" /><Relationship Id="rId3" Type="http://schemas.openxmlformats.org/officeDocument/2006/relationships/image" Target="../media/image10.jpeg" /><Relationship Id="rId4"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slideLayout" Target="../slideLayouts/slideLayout26.xml" /><Relationship Id="rId11" Type="http://schemas.openxmlformats.org/officeDocument/2006/relationships/slideLayout" Target="../slideLayouts/slideLayout27.xml" /><Relationship Id="rId12" Type="http://schemas.openxmlformats.org/officeDocument/2006/relationships/slideLayout" Target="../slideLayouts/slideLayout28.xml" /><Relationship Id="rId13" Type="http://schemas.openxmlformats.org/officeDocument/2006/relationships/slideLayout" Target="../slideLayouts/slideLayout29.xml" /><Relationship Id="rId14" Type="http://schemas.openxmlformats.org/officeDocument/2006/relationships/slideLayout" Target="../slideLayouts/slideLayout30.xml" /><Relationship Id="rId15" Type="http://schemas.openxmlformats.org/officeDocument/2006/relationships/slideLayout" Target="../slideLayouts/slideLayout31.xml" /><Relationship Id="rId16" Type="http://schemas.openxmlformats.org/officeDocument/2006/relationships/slideLayout" Target="../slideLayouts/slideLayout32.xml" /><Relationship Id="rId17" Type="http://schemas.openxmlformats.org/officeDocument/2006/relationships/slideLayout" Target="../slideLayouts/slideLayout33.xml" /><Relationship Id="rId18" Type="http://schemas.openxmlformats.org/officeDocument/2006/relationships/theme" Target="../theme/theme3.xml" /><Relationship Id="rId2" Type="http://schemas.openxmlformats.org/officeDocument/2006/relationships/slideLayout" Target="../slideLayouts/slideLayout18.xml" /><Relationship Id="rId3" Type="http://schemas.openxmlformats.org/officeDocument/2006/relationships/slideLayout" Target="../slideLayouts/slideLayout19.xml" /><Relationship Id="rId4" Type="http://schemas.openxmlformats.org/officeDocument/2006/relationships/slideLayout" Target="../slideLayouts/slideLayout20.xml" /><Relationship Id="rId5" Type="http://schemas.openxmlformats.org/officeDocument/2006/relationships/slideLayout" Target="../slideLayouts/slideLayout21.xml" /><Relationship Id="rId6" Type="http://schemas.openxmlformats.org/officeDocument/2006/relationships/slideLayout" Target="../slideLayouts/slideLayout22.xml" /><Relationship Id="rId7" Type="http://schemas.openxmlformats.org/officeDocument/2006/relationships/slideLayout" Target="../slideLayouts/slideLayout23.xml" /><Relationship Id="rId8" Type="http://schemas.openxmlformats.org/officeDocument/2006/relationships/slideLayout" Target="../slideLayouts/slideLayout24.xml" /><Relationship Id="rId9" Type="http://schemas.openxmlformats.org/officeDocument/2006/relationships/slideLayout" Target="../slideLayouts/slideLayout2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grpSp>
        <p:nvGrpSpPr>
          <p:cNvPr id="1026" name="Group 117"/>
          <p:cNvGrpSpPr/>
          <p:nvPr userDrawn="1"/>
        </p:nvGrpSpPr>
        <p:grpSpPr>
          <a:xfrm>
            <a:off x="11391901" y="6053139"/>
            <a:ext cx="266930" cy="271456"/>
            <a:chOff x="5382" y="3813"/>
            <a:chExt cx="160" cy="162"/>
          </a:xfrm>
        </p:grpSpPr>
        <p:sp>
          <p:nvSpPr>
            <p:cNvPr id="1050" name="AutoShape 89"/>
            <p:cNvSpPr>
              <a:spLocks noChangeArrowheads="1"/>
            </p:cNvSpPr>
            <p:nvPr userDrawn="1"/>
          </p:nvSpPr>
          <p:spPr bwMode="gray">
            <a:xfrm rot="-5400000">
              <a:off x="5381" y="3814"/>
              <a:ext cx="162" cy="160"/>
            </a:xfrm>
            <a:custGeom>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1051" name="Oval 116"/>
            <p:cNvSpPr>
              <a:spLocks noChangeArrowheads="1"/>
            </p:cNvSpPr>
            <p:nvPr userDrawn="1"/>
          </p:nvSpPr>
          <p:spPr bwMode="gray">
            <a:xfrm>
              <a:off x="5392" y="3822"/>
              <a:ext cx="146" cy="146"/>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1052" name="Oval 91"/>
            <p:cNvSpPr>
              <a:spLocks noChangeArrowheads="1"/>
            </p:cNvSpPr>
            <p:nvPr userDrawn="1"/>
          </p:nvSpPr>
          <p:spPr bwMode="gray">
            <a:xfrm rot="-5400000">
              <a:off x="5402" y="3833"/>
              <a:ext cx="120" cy="120"/>
            </a:xfrm>
            <a:prstGeom prst="ellipse">
              <a:avLst/>
            </a:prstGeom>
            <a:solidFill>
              <a:srgbClr val="92D050"/>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grpSp>
      <p:sp>
        <p:nvSpPr>
          <p:cNvPr id="1027" name="Rectangle 2"/>
          <p:cNvSpPr>
            <a:spLocks noGrp="1" noChangeArrowheads="1"/>
          </p:cNvSpPr>
          <p:nvPr>
            <p:ph type="title"/>
          </p:nvPr>
        </p:nvSpPr>
        <p:spPr bwMode="auto">
          <a:xfrm>
            <a:off x="666751" y="453844"/>
            <a:ext cx="11063816"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66751" y="1966913"/>
            <a:ext cx="11063816" cy="401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11501737" y="6430219"/>
            <a:ext cx="15709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lgn="ctr">
              <a:defRPr sz="1000" baseline="0">
                <a:solidFill>
                  <a:schemeClr val="tx2"/>
                </a:solidFill>
                <a:latin typeface="Arial"/>
              </a:defRPr>
            </a:lvl1pPr>
          </a:lstStyle>
          <a:p>
            <a:pPr>
              <a:defRPr/>
            </a:pPr>
            <a:fld id="{14379145-30A0-4344-9208-2553F483FBEF}" type="slidenum">
              <a:rPr lang="en-US"/>
              <a:pPr>
                <a:defRPr/>
              </a:pPr>
              <a:t>‹#›</a:t>
            </a:fld>
            <a:endParaRPr lang="en-US"/>
          </a:p>
        </p:txBody>
      </p:sp>
      <p:sp>
        <p:nvSpPr>
          <p:cNvPr id="2" name="Line 113"/>
          <p:cNvSpPr>
            <a:spLocks noChangeShapeType="1"/>
          </p:cNvSpPr>
          <p:nvPr userDrawn="1"/>
        </p:nvSpPr>
        <p:spPr bwMode="gray">
          <a:xfrm rot="-5400000">
            <a:off x="-2722419" y="3028950"/>
            <a:ext cx="6057900"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038" name="Rectangle 14"/>
          <p:cNvSpPr>
            <a:spLocks noChangeArrowheads="1"/>
          </p:cNvSpPr>
          <p:nvPr userDrawn="1"/>
        </p:nvSpPr>
        <p:spPr bwMode="hidden">
          <a:xfrm>
            <a:off x="1" y="252414"/>
            <a:ext cx="12187767" cy="509587"/>
          </a:xfrm>
          <a:prstGeom prst="rect">
            <a:avLst/>
          </a:prstGeom>
          <a:gradFill rotWithShape="1">
            <a:gsLst>
              <a:gs pos="0">
                <a:schemeClr val="bg1">
                  <a:alpha val="20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2400"/>
          </a:p>
        </p:txBody>
      </p:sp>
      <p:sp>
        <p:nvSpPr>
          <p:cNvPr id="1032" name="Rectangle 10"/>
          <p:cNvSpPr>
            <a:spLocks noChangeArrowheads="1"/>
          </p:cNvSpPr>
          <p:nvPr userDrawn="1"/>
        </p:nvSpPr>
        <p:spPr bwMode="gray">
          <a:xfrm>
            <a:off x="0" y="1"/>
            <a:ext cx="12192000" cy="2190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1033" name="Rectangle 15"/>
          <p:cNvSpPr>
            <a:spLocks noChangeArrowheads="1"/>
          </p:cNvSpPr>
          <p:nvPr userDrawn="1"/>
        </p:nvSpPr>
        <p:spPr bwMode="gray">
          <a:xfrm>
            <a:off x="6098117" y="6705600"/>
            <a:ext cx="6093883" cy="152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1034" name="Rectangle 16"/>
          <p:cNvSpPr>
            <a:spLocks noChangeArrowheads="1"/>
          </p:cNvSpPr>
          <p:nvPr userDrawn="1"/>
        </p:nvSpPr>
        <p:spPr bwMode="gray">
          <a:xfrm>
            <a:off x="1585385" y="6705600"/>
            <a:ext cx="4449233" cy="152400"/>
          </a:xfrm>
          <a:prstGeom prst="rect">
            <a:avLst/>
          </a:prstGeom>
          <a:solidFill>
            <a:srgbClr val="92D050"/>
          </a:solidFill>
          <a:ln>
            <a:noFill/>
          </a:ln>
          <a:effec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1035" name="Rectangle 17"/>
          <p:cNvSpPr>
            <a:spLocks noChangeArrowheads="1"/>
          </p:cNvSpPr>
          <p:nvPr userDrawn="1"/>
        </p:nvSpPr>
        <p:spPr bwMode="gray">
          <a:xfrm>
            <a:off x="0" y="6705600"/>
            <a:ext cx="15240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grpSp>
        <p:nvGrpSpPr>
          <p:cNvPr id="1036" name="Group 84"/>
          <p:cNvGrpSpPr/>
          <p:nvPr userDrawn="1"/>
        </p:nvGrpSpPr>
        <p:grpSpPr>
          <a:xfrm>
            <a:off x="668556" y="6256339"/>
            <a:ext cx="831766" cy="327025"/>
            <a:chOff x="4265" y="2761"/>
            <a:chExt cx="979" cy="390"/>
          </a:xfrm>
        </p:grpSpPr>
        <p:sp>
          <p:nvSpPr>
            <p:cNvPr id="1045" name="Freeform 38"/>
            <p:cNvSpPr>
              <a:spLocks noEditPoints="1"/>
            </p:cNvSpPr>
            <p:nvPr userDrawn="1"/>
          </p:nvSpPr>
          <p:spPr bwMode="black">
            <a:xfrm>
              <a:off x="4265" y="2927"/>
              <a:ext cx="248" cy="221"/>
            </a:xfrm>
            <a:custGeom>
              <a:gdLst>
                <a:gd name="T0" fmla="*/ 150 w 248"/>
                <a:gd name="T1" fmla="*/ 187 h 221"/>
                <a:gd name="T2" fmla="*/ 98 w 248"/>
                <a:gd name="T3" fmla="*/ 215 h 221"/>
                <a:gd name="T4" fmla="*/ 64 w 248"/>
                <a:gd name="T5" fmla="*/ 221 h 221"/>
                <a:gd name="T6" fmla="*/ 49 w 248"/>
                <a:gd name="T7" fmla="*/ 221 h 221"/>
                <a:gd name="T8" fmla="*/ 27 w 248"/>
                <a:gd name="T9" fmla="*/ 212 h 221"/>
                <a:gd name="T10" fmla="*/ 18 w 248"/>
                <a:gd name="T11" fmla="*/ 206 h 221"/>
                <a:gd name="T12" fmla="*/ 3 w 248"/>
                <a:gd name="T13" fmla="*/ 190 h 221"/>
                <a:gd name="T14" fmla="*/ 0 w 248"/>
                <a:gd name="T15" fmla="*/ 166 h 221"/>
                <a:gd name="T16" fmla="*/ 0 w 248"/>
                <a:gd name="T17" fmla="*/ 153 h 221"/>
                <a:gd name="T18" fmla="*/ 9 w 248"/>
                <a:gd name="T19" fmla="*/ 141 h 221"/>
                <a:gd name="T20" fmla="*/ 49 w 248"/>
                <a:gd name="T21" fmla="*/ 110 h 221"/>
                <a:gd name="T22" fmla="*/ 92 w 248"/>
                <a:gd name="T23" fmla="*/ 95 h 221"/>
                <a:gd name="T24" fmla="*/ 150 w 248"/>
                <a:gd name="T25" fmla="*/ 67 h 221"/>
                <a:gd name="T26" fmla="*/ 150 w 248"/>
                <a:gd name="T27" fmla="*/ 52 h 221"/>
                <a:gd name="T28" fmla="*/ 144 w 248"/>
                <a:gd name="T29" fmla="*/ 31 h 221"/>
                <a:gd name="T30" fmla="*/ 138 w 248"/>
                <a:gd name="T31" fmla="*/ 24 h 221"/>
                <a:gd name="T32" fmla="*/ 122 w 248"/>
                <a:gd name="T33" fmla="*/ 15 h 221"/>
                <a:gd name="T34" fmla="*/ 101 w 248"/>
                <a:gd name="T35" fmla="*/ 12 h 221"/>
                <a:gd name="T36" fmla="*/ 70 w 248"/>
                <a:gd name="T37" fmla="*/ 21 h 221"/>
                <a:gd name="T38" fmla="*/ 61 w 248"/>
                <a:gd name="T39" fmla="*/ 27 h 221"/>
                <a:gd name="T40" fmla="*/ 61 w 248"/>
                <a:gd name="T41" fmla="*/ 52 h 221"/>
                <a:gd name="T42" fmla="*/ 58 w 248"/>
                <a:gd name="T43" fmla="*/ 61 h 221"/>
                <a:gd name="T44" fmla="*/ 52 w 248"/>
                <a:gd name="T45" fmla="*/ 67 h 221"/>
                <a:gd name="T46" fmla="*/ 33 w 248"/>
                <a:gd name="T47" fmla="*/ 73 h 221"/>
                <a:gd name="T48" fmla="*/ 24 w 248"/>
                <a:gd name="T49" fmla="*/ 73 h 221"/>
                <a:gd name="T50" fmla="*/ 15 w 248"/>
                <a:gd name="T51" fmla="*/ 67 h 221"/>
                <a:gd name="T52" fmla="*/ 9 w 248"/>
                <a:gd name="T53" fmla="*/ 52 h 221"/>
                <a:gd name="T54" fmla="*/ 12 w 248"/>
                <a:gd name="T55" fmla="*/ 43 h 221"/>
                <a:gd name="T56" fmla="*/ 24 w 248"/>
                <a:gd name="T57" fmla="*/ 24 h 221"/>
                <a:gd name="T58" fmla="*/ 36 w 248"/>
                <a:gd name="T59" fmla="*/ 15 h 221"/>
                <a:gd name="T60" fmla="*/ 67 w 248"/>
                <a:gd name="T61" fmla="*/ 3 h 221"/>
                <a:gd name="T62" fmla="*/ 110 w 248"/>
                <a:gd name="T63" fmla="*/ 0 h 221"/>
                <a:gd name="T64" fmla="*/ 141 w 248"/>
                <a:gd name="T65" fmla="*/ 0 h 221"/>
                <a:gd name="T66" fmla="*/ 168 w 248"/>
                <a:gd name="T67" fmla="*/ 9 h 221"/>
                <a:gd name="T68" fmla="*/ 196 w 248"/>
                <a:gd name="T69" fmla="*/ 31 h 221"/>
                <a:gd name="T70" fmla="*/ 199 w 248"/>
                <a:gd name="T71" fmla="*/ 46 h 221"/>
                <a:gd name="T72" fmla="*/ 199 w 248"/>
                <a:gd name="T73" fmla="*/ 144 h 221"/>
                <a:gd name="T74" fmla="*/ 202 w 248"/>
                <a:gd name="T75" fmla="*/ 181 h 221"/>
                <a:gd name="T76" fmla="*/ 205 w 248"/>
                <a:gd name="T77" fmla="*/ 187 h 221"/>
                <a:gd name="T78" fmla="*/ 205 w 248"/>
                <a:gd name="T79" fmla="*/ 190 h 221"/>
                <a:gd name="T80" fmla="*/ 214 w 248"/>
                <a:gd name="T81" fmla="*/ 193 h 221"/>
                <a:gd name="T82" fmla="*/ 224 w 248"/>
                <a:gd name="T83" fmla="*/ 190 h 221"/>
                <a:gd name="T84" fmla="*/ 248 w 248"/>
                <a:gd name="T85" fmla="*/ 187 h 221"/>
                <a:gd name="T86" fmla="*/ 230 w 248"/>
                <a:gd name="T87" fmla="*/ 202 h 221"/>
                <a:gd name="T88" fmla="*/ 199 w 248"/>
                <a:gd name="T89" fmla="*/ 218 h 221"/>
                <a:gd name="T90" fmla="*/ 184 w 248"/>
                <a:gd name="T91" fmla="*/ 221 h 221"/>
                <a:gd name="T92" fmla="*/ 159 w 248"/>
                <a:gd name="T93" fmla="*/ 215 h 221"/>
                <a:gd name="T94" fmla="*/ 153 w 248"/>
                <a:gd name="T95" fmla="*/ 202 h 221"/>
                <a:gd name="T96" fmla="*/ 150 w 248"/>
                <a:gd name="T97" fmla="*/ 187 h 221"/>
                <a:gd name="T98" fmla="*/ 150 w 248"/>
                <a:gd name="T99" fmla="*/ 92 h 221"/>
                <a:gd name="T100" fmla="*/ 92 w 248"/>
                <a:gd name="T101" fmla="*/ 110 h 221"/>
                <a:gd name="T102" fmla="*/ 73 w 248"/>
                <a:gd name="T103" fmla="*/ 120 h 221"/>
                <a:gd name="T104" fmla="*/ 58 w 248"/>
                <a:gd name="T105" fmla="*/ 132 h 221"/>
                <a:gd name="T106" fmla="*/ 49 w 248"/>
                <a:gd name="T107" fmla="*/ 156 h 221"/>
                <a:gd name="T108" fmla="*/ 52 w 248"/>
                <a:gd name="T109" fmla="*/ 172 h 221"/>
                <a:gd name="T110" fmla="*/ 61 w 248"/>
                <a:gd name="T111" fmla="*/ 184 h 221"/>
                <a:gd name="T112" fmla="*/ 92 w 248"/>
                <a:gd name="T113" fmla="*/ 196 h 221"/>
                <a:gd name="T114" fmla="*/ 104 w 248"/>
                <a:gd name="T115" fmla="*/ 193 h 221"/>
                <a:gd name="T116" fmla="*/ 150 w 248"/>
                <a:gd name="T117" fmla="*/ 172 h 2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8" h="221">
                  <a:moveTo>
                    <a:pt x="150" y="187"/>
                  </a:moveTo>
                  <a:lnTo>
                    <a:pt x="150" y="187"/>
                  </a:lnTo>
                  <a:lnTo>
                    <a:pt x="98" y="215"/>
                  </a:lnTo>
                  <a:lnTo>
                    <a:pt x="82" y="221"/>
                  </a:lnTo>
                  <a:lnTo>
                    <a:pt x="64" y="221"/>
                  </a:lnTo>
                  <a:lnTo>
                    <a:pt x="49" y="221"/>
                  </a:lnTo>
                  <a:lnTo>
                    <a:pt x="36" y="218"/>
                  </a:lnTo>
                  <a:lnTo>
                    <a:pt x="27" y="212"/>
                  </a:lnTo>
                  <a:lnTo>
                    <a:pt x="18" y="206"/>
                  </a:lnTo>
                  <a:lnTo>
                    <a:pt x="9" y="199"/>
                  </a:lnTo>
                  <a:lnTo>
                    <a:pt x="3" y="190"/>
                  </a:lnTo>
                  <a:lnTo>
                    <a:pt x="0" y="178"/>
                  </a:lnTo>
                  <a:lnTo>
                    <a:pt x="0" y="166"/>
                  </a:lnTo>
                  <a:lnTo>
                    <a:pt x="0" y="153"/>
                  </a:lnTo>
                  <a:lnTo>
                    <a:pt x="9" y="141"/>
                  </a:lnTo>
                  <a:lnTo>
                    <a:pt x="24" y="126"/>
                  </a:lnTo>
                  <a:lnTo>
                    <a:pt x="49" y="110"/>
                  </a:lnTo>
                  <a:lnTo>
                    <a:pt x="92" y="95"/>
                  </a:lnTo>
                  <a:lnTo>
                    <a:pt x="150" y="77"/>
                  </a:lnTo>
                  <a:lnTo>
                    <a:pt x="150" y="67"/>
                  </a:lnTo>
                  <a:lnTo>
                    <a:pt x="150" y="52"/>
                  </a:lnTo>
                  <a:lnTo>
                    <a:pt x="147" y="43"/>
                  </a:lnTo>
                  <a:lnTo>
                    <a:pt x="144" y="31"/>
                  </a:lnTo>
                  <a:lnTo>
                    <a:pt x="138" y="24"/>
                  </a:lnTo>
                  <a:lnTo>
                    <a:pt x="132" y="18"/>
                  </a:lnTo>
                  <a:lnTo>
                    <a:pt x="122" y="15"/>
                  </a:lnTo>
                  <a:lnTo>
                    <a:pt x="101" y="12"/>
                  </a:lnTo>
                  <a:lnTo>
                    <a:pt x="82" y="15"/>
                  </a:lnTo>
                  <a:lnTo>
                    <a:pt x="70" y="21"/>
                  </a:lnTo>
                  <a:lnTo>
                    <a:pt x="61" y="27"/>
                  </a:lnTo>
                  <a:lnTo>
                    <a:pt x="58" y="40"/>
                  </a:lnTo>
                  <a:lnTo>
                    <a:pt x="61" y="52"/>
                  </a:lnTo>
                  <a:lnTo>
                    <a:pt x="58" y="61"/>
                  </a:lnTo>
                  <a:lnTo>
                    <a:pt x="52" y="67"/>
                  </a:lnTo>
                  <a:lnTo>
                    <a:pt x="46" y="73"/>
                  </a:lnTo>
                  <a:lnTo>
                    <a:pt x="33" y="73"/>
                  </a:lnTo>
                  <a:lnTo>
                    <a:pt x="24" y="73"/>
                  </a:lnTo>
                  <a:lnTo>
                    <a:pt x="15" y="67"/>
                  </a:lnTo>
                  <a:lnTo>
                    <a:pt x="12" y="61"/>
                  </a:lnTo>
                  <a:lnTo>
                    <a:pt x="9" y="52"/>
                  </a:lnTo>
                  <a:lnTo>
                    <a:pt x="12" y="43"/>
                  </a:lnTo>
                  <a:lnTo>
                    <a:pt x="15" y="34"/>
                  </a:lnTo>
                  <a:lnTo>
                    <a:pt x="24" y="24"/>
                  </a:lnTo>
                  <a:lnTo>
                    <a:pt x="36" y="15"/>
                  </a:lnTo>
                  <a:lnTo>
                    <a:pt x="49" y="9"/>
                  </a:lnTo>
                  <a:lnTo>
                    <a:pt x="67" y="3"/>
                  </a:lnTo>
                  <a:lnTo>
                    <a:pt x="85" y="0"/>
                  </a:lnTo>
                  <a:lnTo>
                    <a:pt x="110" y="0"/>
                  </a:lnTo>
                  <a:lnTo>
                    <a:pt x="141" y="0"/>
                  </a:lnTo>
                  <a:lnTo>
                    <a:pt x="168" y="9"/>
                  </a:lnTo>
                  <a:lnTo>
                    <a:pt x="184" y="18"/>
                  </a:lnTo>
                  <a:lnTo>
                    <a:pt x="196" y="31"/>
                  </a:lnTo>
                  <a:lnTo>
                    <a:pt x="199" y="46"/>
                  </a:lnTo>
                  <a:lnTo>
                    <a:pt x="199" y="70"/>
                  </a:lnTo>
                  <a:lnTo>
                    <a:pt x="199" y="144"/>
                  </a:lnTo>
                  <a:lnTo>
                    <a:pt x="202" y="181"/>
                  </a:lnTo>
                  <a:lnTo>
                    <a:pt x="205" y="187"/>
                  </a:lnTo>
                  <a:lnTo>
                    <a:pt x="205" y="190"/>
                  </a:lnTo>
                  <a:lnTo>
                    <a:pt x="214" y="193"/>
                  </a:lnTo>
                  <a:lnTo>
                    <a:pt x="224" y="190"/>
                  </a:lnTo>
                  <a:lnTo>
                    <a:pt x="248" y="175"/>
                  </a:lnTo>
                  <a:lnTo>
                    <a:pt x="248" y="187"/>
                  </a:lnTo>
                  <a:lnTo>
                    <a:pt x="230" y="202"/>
                  </a:lnTo>
                  <a:lnTo>
                    <a:pt x="214" y="212"/>
                  </a:lnTo>
                  <a:lnTo>
                    <a:pt x="199" y="218"/>
                  </a:lnTo>
                  <a:lnTo>
                    <a:pt x="184" y="221"/>
                  </a:lnTo>
                  <a:lnTo>
                    <a:pt x="171" y="221"/>
                  </a:lnTo>
                  <a:lnTo>
                    <a:pt x="159" y="215"/>
                  </a:lnTo>
                  <a:lnTo>
                    <a:pt x="153" y="202"/>
                  </a:lnTo>
                  <a:lnTo>
                    <a:pt x="150" y="187"/>
                  </a:lnTo>
                  <a:close/>
                  <a:moveTo>
                    <a:pt x="150" y="172"/>
                  </a:moveTo>
                  <a:lnTo>
                    <a:pt x="150" y="92"/>
                  </a:lnTo>
                  <a:lnTo>
                    <a:pt x="92" y="110"/>
                  </a:lnTo>
                  <a:lnTo>
                    <a:pt x="73" y="120"/>
                  </a:lnTo>
                  <a:lnTo>
                    <a:pt x="58" y="132"/>
                  </a:lnTo>
                  <a:lnTo>
                    <a:pt x="52" y="144"/>
                  </a:lnTo>
                  <a:lnTo>
                    <a:pt x="49" y="156"/>
                  </a:lnTo>
                  <a:lnTo>
                    <a:pt x="52" y="172"/>
                  </a:lnTo>
                  <a:lnTo>
                    <a:pt x="61" y="184"/>
                  </a:lnTo>
                  <a:lnTo>
                    <a:pt x="76" y="193"/>
                  </a:lnTo>
                  <a:lnTo>
                    <a:pt x="92" y="196"/>
                  </a:lnTo>
                  <a:lnTo>
                    <a:pt x="104" y="193"/>
                  </a:lnTo>
                  <a:lnTo>
                    <a:pt x="116" y="190"/>
                  </a:lnTo>
                  <a:lnTo>
                    <a:pt x="150" y="172"/>
                  </a:lnTo>
                  <a:close/>
                </a:path>
              </a:pathLst>
            </a:custGeom>
            <a:solidFill>
              <a:srgbClr val="232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6" name="Freeform 39"/>
            <p:cNvSpPr>
              <a:spLocks noEditPoints="1"/>
            </p:cNvSpPr>
            <p:nvPr userDrawn="1"/>
          </p:nvSpPr>
          <p:spPr bwMode="black">
            <a:xfrm>
              <a:off x="4507" y="2927"/>
              <a:ext cx="249" cy="221"/>
            </a:xfrm>
            <a:custGeom>
              <a:gdLst>
                <a:gd name="T0" fmla="*/ 151 w 249"/>
                <a:gd name="T1" fmla="*/ 187 h 221"/>
                <a:gd name="T2" fmla="*/ 98 w 249"/>
                <a:gd name="T3" fmla="*/ 215 h 221"/>
                <a:gd name="T4" fmla="*/ 65 w 249"/>
                <a:gd name="T5" fmla="*/ 221 h 221"/>
                <a:gd name="T6" fmla="*/ 49 w 249"/>
                <a:gd name="T7" fmla="*/ 221 h 221"/>
                <a:gd name="T8" fmla="*/ 28 w 249"/>
                <a:gd name="T9" fmla="*/ 212 h 221"/>
                <a:gd name="T10" fmla="*/ 19 w 249"/>
                <a:gd name="T11" fmla="*/ 206 h 221"/>
                <a:gd name="T12" fmla="*/ 3 w 249"/>
                <a:gd name="T13" fmla="*/ 190 h 221"/>
                <a:gd name="T14" fmla="*/ 0 w 249"/>
                <a:gd name="T15" fmla="*/ 166 h 221"/>
                <a:gd name="T16" fmla="*/ 0 w 249"/>
                <a:gd name="T17" fmla="*/ 153 h 221"/>
                <a:gd name="T18" fmla="*/ 9 w 249"/>
                <a:gd name="T19" fmla="*/ 141 h 221"/>
                <a:gd name="T20" fmla="*/ 49 w 249"/>
                <a:gd name="T21" fmla="*/ 110 h 221"/>
                <a:gd name="T22" fmla="*/ 92 w 249"/>
                <a:gd name="T23" fmla="*/ 95 h 221"/>
                <a:gd name="T24" fmla="*/ 151 w 249"/>
                <a:gd name="T25" fmla="*/ 67 h 221"/>
                <a:gd name="T26" fmla="*/ 151 w 249"/>
                <a:gd name="T27" fmla="*/ 52 h 221"/>
                <a:gd name="T28" fmla="*/ 144 w 249"/>
                <a:gd name="T29" fmla="*/ 31 h 221"/>
                <a:gd name="T30" fmla="*/ 138 w 249"/>
                <a:gd name="T31" fmla="*/ 24 h 221"/>
                <a:gd name="T32" fmla="*/ 123 w 249"/>
                <a:gd name="T33" fmla="*/ 15 h 221"/>
                <a:gd name="T34" fmla="*/ 101 w 249"/>
                <a:gd name="T35" fmla="*/ 12 h 221"/>
                <a:gd name="T36" fmla="*/ 71 w 249"/>
                <a:gd name="T37" fmla="*/ 21 h 221"/>
                <a:gd name="T38" fmla="*/ 62 w 249"/>
                <a:gd name="T39" fmla="*/ 27 h 221"/>
                <a:gd name="T40" fmla="*/ 58 w 249"/>
                <a:gd name="T41" fmla="*/ 52 h 221"/>
                <a:gd name="T42" fmla="*/ 58 w 249"/>
                <a:gd name="T43" fmla="*/ 61 h 221"/>
                <a:gd name="T44" fmla="*/ 52 w 249"/>
                <a:gd name="T45" fmla="*/ 67 h 221"/>
                <a:gd name="T46" fmla="*/ 34 w 249"/>
                <a:gd name="T47" fmla="*/ 73 h 221"/>
                <a:gd name="T48" fmla="*/ 25 w 249"/>
                <a:gd name="T49" fmla="*/ 73 h 221"/>
                <a:gd name="T50" fmla="*/ 15 w 249"/>
                <a:gd name="T51" fmla="*/ 67 h 221"/>
                <a:gd name="T52" fmla="*/ 9 w 249"/>
                <a:gd name="T53" fmla="*/ 52 h 221"/>
                <a:gd name="T54" fmla="*/ 12 w 249"/>
                <a:gd name="T55" fmla="*/ 43 h 221"/>
                <a:gd name="T56" fmla="*/ 25 w 249"/>
                <a:gd name="T57" fmla="*/ 24 h 221"/>
                <a:gd name="T58" fmla="*/ 37 w 249"/>
                <a:gd name="T59" fmla="*/ 15 h 221"/>
                <a:gd name="T60" fmla="*/ 68 w 249"/>
                <a:gd name="T61" fmla="*/ 3 h 221"/>
                <a:gd name="T62" fmla="*/ 111 w 249"/>
                <a:gd name="T63" fmla="*/ 0 h 221"/>
                <a:gd name="T64" fmla="*/ 141 w 249"/>
                <a:gd name="T65" fmla="*/ 0 h 221"/>
                <a:gd name="T66" fmla="*/ 169 w 249"/>
                <a:gd name="T67" fmla="*/ 9 h 221"/>
                <a:gd name="T68" fmla="*/ 197 w 249"/>
                <a:gd name="T69" fmla="*/ 31 h 221"/>
                <a:gd name="T70" fmla="*/ 200 w 249"/>
                <a:gd name="T71" fmla="*/ 46 h 221"/>
                <a:gd name="T72" fmla="*/ 200 w 249"/>
                <a:gd name="T73" fmla="*/ 144 h 221"/>
                <a:gd name="T74" fmla="*/ 203 w 249"/>
                <a:gd name="T75" fmla="*/ 181 h 221"/>
                <a:gd name="T76" fmla="*/ 203 w 249"/>
                <a:gd name="T77" fmla="*/ 187 h 221"/>
                <a:gd name="T78" fmla="*/ 206 w 249"/>
                <a:gd name="T79" fmla="*/ 190 h 221"/>
                <a:gd name="T80" fmla="*/ 215 w 249"/>
                <a:gd name="T81" fmla="*/ 193 h 221"/>
                <a:gd name="T82" fmla="*/ 224 w 249"/>
                <a:gd name="T83" fmla="*/ 190 h 221"/>
                <a:gd name="T84" fmla="*/ 249 w 249"/>
                <a:gd name="T85" fmla="*/ 187 h 221"/>
                <a:gd name="T86" fmla="*/ 230 w 249"/>
                <a:gd name="T87" fmla="*/ 202 h 221"/>
                <a:gd name="T88" fmla="*/ 200 w 249"/>
                <a:gd name="T89" fmla="*/ 218 h 221"/>
                <a:gd name="T90" fmla="*/ 184 w 249"/>
                <a:gd name="T91" fmla="*/ 221 h 221"/>
                <a:gd name="T92" fmla="*/ 160 w 249"/>
                <a:gd name="T93" fmla="*/ 215 h 221"/>
                <a:gd name="T94" fmla="*/ 154 w 249"/>
                <a:gd name="T95" fmla="*/ 202 h 221"/>
                <a:gd name="T96" fmla="*/ 151 w 249"/>
                <a:gd name="T97" fmla="*/ 187 h 221"/>
                <a:gd name="T98" fmla="*/ 151 w 249"/>
                <a:gd name="T99" fmla="*/ 92 h 221"/>
                <a:gd name="T100" fmla="*/ 92 w 249"/>
                <a:gd name="T101" fmla="*/ 110 h 221"/>
                <a:gd name="T102" fmla="*/ 74 w 249"/>
                <a:gd name="T103" fmla="*/ 120 h 221"/>
                <a:gd name="T104" fmla="*/ 58 w 249"/>
                <a:gd name="T105" fmla="*/ 132 h 221"/>
                <a:gd name="T106" fmla="*/ 49 w 249"/>
                <a:gd name="T107" fmla="*/ 156 h 221"/>
                <a:gd name="T108" fmla="*/ 52 w 249"/>
                <a:gd name="T109" fmla="*/ 172 h 221"/>
                <a:gd name="T110" fmla="*/ 62 w 249"/>
                <a:gd name="T111" fmla="*/ 184 h 221"/>
                <a:gd name="T112" fmla="*/ 92 w 249"/>
                <a:gd name="T113" fmla="*/ 196 h 221"/>
                <a:gd name="T114" fmla="*/ 105 w 249"/>
                <a:gd name="T115" fmla="*/ 193 h 221"/>
                <a:gd name="T116" fmla="*/ 151 w 249"/>
                <a:gd name="T117" fmla="*/ 172 h 2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9" h="221">
                  <a:moveTo>
                    <a:pt x="151" y="187"/>
                  </a:moveTo>
                  <a:lnTo>
                    <a:pt x="151" y="187"/>
                  </a:lnTo>
                  <a:lnTo>
                    <a:pt x="98" y="215"/>
                  </a:lnTo>
                  <a:lnTo>
                    <a:pt x="83" y="221"/>
                  </a:lnTo>
                  <a:lnTo>
                    <a:pt x="65" y="221"/>
                  </a:lnTo>
                  <a:lnTo>
                    <a:pt x="49" y="221"/>
                  </a:lnTo>
                  <a:lnTo>
                    <a:pt x="37" y="218"/>
                  </a:lnTo>
                  <a:lnTo>
                    <a:pt x="28" y="212"/>
                  </a:lnTo>
                  <a:lnTo>
                    <a:pt x="19" y="206"/>
                  </a:lnTo>
                  <a:lnTo>
                    <a:pt x="9" y="199"/>
                  </a:lnTo>
                  <a:lnTo>
                    <a:pt x="3" y="190"/>
                  </a:lnTo>
                  <a:lnTo>
                    <a:pt x="0" y="178"/>
                  </a:lnTo>
                  <a:lnTo>
                    <a:pt x="0" y="166"/>
                  </a:lnTo>
                  <a:lnTo>
                    <a:pt x="0" y="153"/>
                  </a:lnTo>
                  <a:lnTo>
                    <a:pt x="9" y="141"/>
                  </a:lnTo>
                  <a:lnTo>
                    <a:pt x="25" y="126"/>
                  </a:lnTo>
                  <a:lnTo>
                    <a:pt x="49" y="110"/>
                  </a:lnTo>
                  <a:lnTo>
                    <a:pt x="92" y="95"/>
                  </a:lnTo>
                  <a:lnTo>
                    <a:pt x="151" y="77"/>
                  </a:lnTo>
                  <a:lnTo>
                    <a:pt x="151" y="67"/>
                  </a:lnTo>
                  <a:lnTo>
                    <a:pt x="151" y="52"/>
                  </a:lnTo>
                  <a:lnTo>
                    <a:pt x="148" y="43"/>
                  </a:lnTo>
                  <a:lnTo>
                    <a:pt x="144" y="31"/>
                  </a:lnTo>
                  <a:lnTo>
                    <a:pt x="138" y="24"/>
                  </a:lnTo>
                  <a:lnTo>
                    <a:pt x="132" y="18"/>
                  </a:lnTo>
                  <a:lnTo>
                    <a:pt x="123" y="15"/>
                  </a:lnTo>
                  <a:lnTo>
                    <a:pt x="101" y="12"/>
                  </a:lnTo>
                  <a:lnTo>
                    <a:pt x="83" y="15"/>
                  </a:lnTo>
                  <a:lnTo>
                    <a:pt x="71" y="21"/>
                  </a:lnTo>
                  <a:lnTo>
                    <a:pt x="62" y="27"/>
                  </a:lnTo>
                  <a:lnTo>
                    <a:pt x="58" y="40"/>
                  </a:lnTo>
                  <a:lnTo>
                    <a:pt x="58" y="52"/>
                  </a:lnTo>
                  <a:lnTo>
                    <a:pt x="58" y="61"/>
                  </a:lnTo>
                  <a:lnTo>
                    <a:pt x="52" y="67"/>
                  </a:lnTo>
                  <a:lnTo>
                    <a:pt x="46" y="73"/>
                  </a:lnTo>
                  <a:lnTo>
                    <a:pt x="34" y="73"/>
                  </a:lnTo>
                  <a:lnTo>
                    <a:pt x="25" y="73"/>
                  </a:lnTo>
                  <a:lnTo>
                    <a:pt x="15" y="67"/>
                  </a:lnTo>
                  <a:lnTo>
                    <a:pt x="12" y="61"/>
                  </a:lnTo>
                  <a:lnTo>
                    <a:pt x="9" y="52"/>
                  </a:lnTo>
                  <a:lnTo>
                    <a:pt x="12" y="43"/>
                  </a:lnTo>
                  <a:lnTo>
                    <a:pt x="15" y="34"/>
                  </a:lnTo>
                  <a:lnTo>
                    <a:pt x="25" y="24"/>
                  </a:lnTo>
                  <a:lnTo>
                    <a:pt x="37" y="15"/>
                  </a:lnTo>
                  <a:lnTo>
                    <a:pt x="49" y="9"/>
                  </a:lnTo>
                  <a:lnTo>
                    <a:pt x="68" y="3"/>
                  </a:lnTo>
                  <a:lnTo>
                    <a:pt x="86" y="0"/>
                  </a:lnTo>
                  <a:lnTo>
                    <a:pt x="111" y="0"/>
                  </a:lnTo>
                  <a:lnTo>
                    <a:pt x="141" y="0"/>
                  </a:lnTo>
                  <a:lnTo>
                    <a:pt x="169" y="9"/>
                  </a:lnTo>
                  <a:lnTo>
                    <a:pt x="184" y="18"/>
                  </a:lnTo>
                  <a:lnTo>
                    <a:pt x="197" y="31"/>
                  </a:lnTo>
                  <a:lnTo>
                    <a:pt x="200" y="46"/>
                  </a:lnTo>
                  <a:lnTo>
                    <a:pt x="200" y="70"/>
                  </a:lnTo>
                  <a:lnTo>
                    <a:pt x="200" y="144"/>
                  </a:lnTo>
                  <a:lnTo>
                    <a:pt x="203" y="181"/>
                  </a:lnTo>
                  <a:lnTo>
                    <a:pt x="203" y="187"/>
                  </a:lnTo>
                  <a:lnTo>
                    <a:pt x="206" y="190"/>
                  </a:lnTo>
                  <a:lnTo>
                    <a:pt x="215" y="193"/>
                  </a:lnTo>
                  <a:lnTo>
                    <a:pt x="224" y="190"/>
                  </a:lnTo>
                  <a:lnTo>
                    <a:pt x="249" y="175"/>
                  </a:lnTo>
                  <a:lnTo>
                    <a:pt x="249" y="187"/>
                  </a:lnTo>
                  <a:lnTo>
                    <a:pt x="230" y="202"/>
                  </a:lnTo>
                  <a:lnTo>
                    <a:pt x="215" y="212"/>
                  </a:lnTo>
                  <a:lnTo>
                    <a:pt x="200" y="218"/>
                  </a:lnTo>
                  <a:lnTo>
                    <a:pt x="184" y="221"/>
                  </a:lnTo>
                  <a:lnTo>
                    <a:pt x="172" y="221"/>
                  </a:lnTo>
                  <a:lnTo>
                    <a:pt x="160" y="215"/>
                  </a:lnTo>
                  <a:lnTo>
                    <a:pt x="154" y="202"/>
                  </a:lnTo>
                  <a:lnTo>
                    <a:pt x="151" y="187"/>
                  </a:lnTo>
                  <a:close/>
                  <a:moveTo>
                    <a:pt x="151" y="172"/>
                  </a:moveTo>
                  <a:lnTo>
                    <a:pt x="151" y="92"/>
                  </a:lnTo>
                  <a:lnTo>
                    <a:pt x="92" y="110"/>
                  </a:lnTo>
                  <a:lnTo>
                    <a:pt x="74" y="120"/>
                  </a:lnTo>
                  <a:lnTo>
                    <a:pt x="58" y="132"/>
                  </a:lnTo>
                  <a:lnTo>
                    <a:pt x="52" y="144"/>
                  </a:lnTo>
                  <a:lnTo>
                    <a:pt x="49" y="156"/>
                  </a:lnTo>
                  <a:lnTo>
                    <a:pt x="52" y="172"/>
                  </a:lnTo>
                  <a:lnTo>
                    <a:pt x="62" y="184"/>
                  </a:lnTo>
                  <a:lnTo>
                    <a:pt x="77" y="193"/>
                  </a:lnTo>
                  <a:lnTo>
                    <a:pt x="92" y="196"/>
                  </a:lnTo>
                  <a:lnTo>
                    <a:pt x="105" y="193"/>
                  </a:lnTo>
                  <a:lnTo>
                    <a:pt x="117" y="190"/>
                  </a:lnTo>
                  <a:lnTo>
                    <a:pt x="151" y="172"/>
                  </a:lnTo>
                  <a:close/>
                </a:path>
              </a:pathLst>
            </a:custGeom>
            <a:solidFill>
              <a:srgbClr val="232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7" name="Freeform 40"/>
            <p:cNvSpPr/>
            <p:nvPr userDrawn="1"/>
          </p:nvSpPr>
          <p:spPr bwMode="black">
            <a:xfrm>
              <a:off x="4866" y="2927"/>
              <a:ext cx="206" cy="218"/>
            </a:xfrm>
            <a:custGeom>
              <a:gdLst>
                <a:gd name="T0" fmla="*/ 99 w 206"/>
                <a:gd name="T1" fmla="*/ 52 h 218"/>
                <a:gd name="T2" fmla="*/ 114 w 206"/>
                <a:gd name="T3" fmla="*/ 31 h 218"/>
                <a:gd name="T4" fmla="*/ 151 w 206"/>
                <a:gd name="T5" fmla="*/ 6 h 218"/>
                <a:gd name="T6" fmla="*/ 166 w 206"/>
                <a:gd name="T7" fmla="*/ 3 h 218"/>
                <a:gd name="T8" fmla="*/ 194 w 206"/>
                <a:gd name="T9" fmla="*/ 12 h 218"/>
                <a:gd name="T10" fmla="*/ 203 w 206"/>
                <a:gd name="T11" fmla="*/ 18 h 218"/>
                <a:gd name="T12" fmla="*/ 206 w 206"/>
                <a:gd name="T13" fmla="*/ 31 h 218"/>
                <a:gd name="T14" fmla="*/ 197 w 206"/>
                <a:gd name="T15" fmla="*/ 49 h 218"/>
                <a:gd name="T16" fmla="*/ 191 w 206"/>
                <a:gd name="T17" fmla="*/ 52 h 218"/>
                <a:gd name="T18" fmla="*/ 179 w 206"/>
                <a:gd name="T19" fmla="*/ 55 h 218"/>
                <a:gd name="T20" fmla="*/ 157 w 206"/>
                <a:gd name="T21" fmla="*/ 46 h 218"/>
                <a:gd name="T22" fmla="*/ 145 w 206"/>
                <a:gd name="T23" fmla="*/ 40 h 218"/>
                <a:gd name="T24" fmla="*/ 136 w 206"/>
                <a:gd name="T25" fmla="*/ 34 h 218"/>
                <a:gd name="T26" fmla="*/ 126 w 206"/>
                <a:gd name="T27" fmla="*/ 40 h 218"/>
                <a:gd name="T28" fmla="*/ 111 w 206"/>
                <a:gd name="T29" fmla="*/ 52 h 218"/>
                <a:gd name="T30" fmla="*/ 99 w 206"/>
                <a:gd name="T31" fmla="*/ 169 h 218"/>
                <a:gd name="T32" fmla="*/ 99 w 206"/>
                <a:gd name="T33" fmla="*/ 184 h 218"/>
                <a:gd name="T34" fmla="*/ 102 w 206"/>
                <a:gd name="T35" fmla="*/ 193 h 218"/>
                <a:gd name="T36" fmla="*/ 117 w 206"/>
                <a:gd name="T37" fmla="*/ 206 h 218"/>
                <a:gd name="T38" fmla="*/ 129 w 206"/>
                <a:gd name="T39" fmla="*/ 209 h 218"/>
                <a:gd name="T40" fmla="*/ 145 w 206"/>
                <a:gd name="T41" fmla="*/ 218 h 218"/>
                <a:gd name="T42" fmla="*/ 3 w 206"/>
                <a:gd name="T43" fmla="*/ 209 h 218"/>
                <a:gd name="T44" fmla="*/ 22 w 206"/>
                <a:gd name="T45" fmla="*/ 209 h 218"/>
                <a:gd name="T46" fmla="*/ 37 w 206"/>
                <a:gd name="T47" fmla="*/ 202 h 218"/>
                <a:gd name="T48" fmla="*/ 46 w 206"/>
                <a:gd name="T49" fmla="*/ 193 h 218"/>
                <a:gd name="T50" fmla="*/ 46 w 206"/>
                <a:gd name="T51" fmla="*/ 169 h 218"/>
                <a:gd name="T52" fmla="*/ 46 w 206"/>
                <a:gd name="T53" fmla="*/ 89 h 218"/>
                <a:gd name="T54" fmla="*/ 46 w 206"/>
                <a:gd name="T55" fmla="*/ 46 h 218"/>
                <a:gd name="T56" fmla="*/ 37 w 206"/>
                <a:gd name="T57" fmla="*/ 34 h 218"/>
                <a:gd name="T58" fmla="*/ 34 w 206"/>
                <a:gd name="T59" fmla="*/ 34 h 218"/>
                <a:gd name="T60" fmla="*/ 25 w 206"/>
                <a:gd name="T61" fmla="*/ 31 h 218"/>
                <a:gd name="T62" fmla="*/ 0 w 206"/>
                <a:gd name="T63" fmla="*/ 27 h 218"/>
                <a:gd name="T64" fmla="*/ 99 w 206"/>
                <a:gd name="T65" fmla="*/ 0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218">
                  <a:moveTo>
                    <a:pt x="99" y="0"/>
                  </a:moveTo>
                  <a:lnTo>
                    <a:pt x="99" y="52"/>
                  </a:lnTo>
                  <a:lnTo>
                    <a:pt x="114" y="31"/>
                  </a:lnTo>
                  <a:lnTo>
                    <a:pt x="132" y="15"/>
                  </a:lnTo>
                  <a:lnTo>
                    <a:pt x="151" y="6"/>
                  </a:lnTo>
                  <a:lnTo>
                    <a:pt x="166" y="3"/>
                  </a:lnTo>
                  <a:lnTo>
                    <a:pt x="182" y="6"/>
                  </a:lnTo>
                  <a:lnTo>
                    <a:pt x="194" y="12"/>
                  </a:lnTo>
                  <a:lnTo>
                    <a:pt x="203" y="18"/>
                  </a:lnTo>
                  <a:lnTo>
                    <a:pt x="206" y="31"/>
                  </a:lnTo>
                  <a:lnTo>
                    <a:pt x="203" y="40"/>
                  </a:lnTo>
                  <a:lnTo>
                    <a:pt x="197" y="49"/>
                  </a:lnTo>
                  <a:lnTo>
                    <a:pt x="191" y="52"/>
                  </a:lnTo>
                  <a:lnTo>
                    <a:pt x="179" y="55"/>
                  </a:lnTo>
                  <a:lnTo>
                    <a:pt x="169" y="52"/>
                  </a:lnTo>
                  <a:lnTo>
                    <a:pt x="157" y="46"/>
                  </a:lnTo>
                  <a:lnTo>
                    <a:pt x="145" y="40"/>
                  </a:lnTo>
                  <a:lnTo>
                    <a:pt x="136" y="34"/>
                  </a:lnTo>
                  <a:lnTo>
                    <a:pt x="132" y="37"/>
                  </a:lnTo>
                  <a:lnTo>
                    <a:pt x="126" y="40"/>
                  </a:lnTo>
                  <a:lnTo>
                    <a:pt x="111" y="52"/>
                  </a:lnTo>
                  <a:lnTo>
                    <a:pt x="99" y="70"/>
                  </a:lnTo>
                  <a:lnTo>
                    <a:pt x="99" y="169"/>
                  </a:lnTo>
                  <a:lnTo>
                    <a:pt x="99" y="184"/>
                  </a:lnTo>
                  <a:lnTo>
                    <a:pt x="102" y="193"/>
                  </a:lnTo>
                  <a:lnTo>
                    <a:pt x="108" y="199"/>
                  </a:lnTo>
                  <a:lnTo>
                    <a:pt x="117" y="206"/>
                  </a:lnTo>
                  <a:lnTo>
                    <a:pt x="129" y="209"/>
                  </a:lnTo>
                  <a:lnTo>
                    <a:pt x="145" y="209"/>
                  </a:lnTo>
                  <a:lnTo>
                    <a:pt x="145" y="218"/>
                  </a:lnTo>
                  <a:lnTo>
                    <a:pt x="3" y="218"/>
                  </a:lnTo>
                  <a:lnTo>
                    <a:pt x="3" y="209"/>
                  </a:lnTo>
                  <a:lnTo>
                    <a:pt x="22" y="209"/>
                  </a:lnTo>
                  <a:lnTo>
                    <a:pt x="37" y="202"/>
                  </a:lnTo>
                  <a:lnTo>
                    <a:pt x="43" y="199"/>
                  </a:lnTo>
                  <a:lnTo>
                    <a:pt x="46" y="193"/>
                  </a:lnTo>
                  <a:lnTo>
                    <a:pt x="46" y="169"/>
                  </a:lnTo>
                  <a:lnTo>
                    <a:pt x="46" y="89"/>
                  </a:lnTo>
                  <a:lnTo>
                    <a:pt x="46" y="46"/>
                  </a:lnTo>
                  <a:lnTo>
                    <a:pt x="43" y="40"/>
                  </a:lnTo>
                  <a:lnTo>
                    <a:pt x="37" y="34"/>
                  </a:lnTo>
                  <a:lnTo>
                    <a:pt x="34" y="34"/>
                  </a:lnTo>
                  <a:lnTo>
                    <a:pt x="25" y="31"/>
                  </a:lnTo>
                  <a:lnTo>
                    <a:pt x="3" y="34"/>
                  </a:lnTo>
                  <a:lnTo>
                    <a:pt x="0" y="27"/>
                  </a:lnTo>
                  <a:lnTo>
                    <a:pt x="83" y="0"/>
                  </a:lnTo>
                  <a:lnTo>
                    <a:pt x="99" y="0"/>
                  </a:lnTo>
                  <a:close/>
                </a:path>
              </a:pathLst>
            </a:custGeom>
            <a:solidFill>
              <a:srgbClr val="232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8" name="Freeform 41"/>
            <p:cNvSpPr/>
            <p:nvPr userDrawn="1"/>
          </p:nvSpPr>
          <p:spPr bwMode="black">
            <a:xfrm>
              <a:off x="5038" y="2927"/>
              <a:ext cx="206" cy="218"/>
            </a:xfrm>
            <a:custGeom>
              <a:gdLst>
                <a:gd name="T0" fmla="*/ 96 w 206"/>
                <a:gd name="T1" fmla="*/ 52 h 218"/>
                <a:gd name="T2" fmla="*/ 114 w 206"/>
                <a:gd name="T3" fmla="*/ 31 h 218"/>
                <a:gd name="T4" fmla="*/ 148 w 206"/>
                <a:gd name="T5" fmla="*/ 6 h 218"/>
                <a:gd name="T6" fmla="*/ 166 w 206"/>
                <a:gd name="T7" fmla="*/ 3 h 218"/>
                <a:gd name="T8" fmla="*/ 194 w 206"/>
                <a:gd name="T9" fmla="*/ 12 h 218"/>
                <a:gd name="T10" fmla="*/ 203 w 206"/>
                <a:gd name="T11" fmla="*/ 18 h 218"/>
                <a:gd name="T12" fmla="*/ 206 w 206"/>
                <a:gd name="T13" fmla="*/ 31 h 218"/>
                <a:gd name="T14" fmla="*/ 197 w 206"/>
                <a:gd name="T15" fmla="*/ 49 h 218"/>
                <a:gd name="T16" fmla="*/ 188 w 206"/>
                <a:gd name="T17" fmla="*/ 52 h 218"/>
                <a:gd name="T18" fmla="*/ 178 w 206"/>
                <a:gd name="T19" fmla="*/ 55 h 218"/>
                <a:gd name="T20" fmla="*/ 154 w 206"/>
                <a:gd name="T21" fmla="*/ 46 h 218"/>
                <a:gd name="T22" fmla="*/ 145 w 206"/>
                <a:gd name="T23" fmla="*/ 40 h 218"/>
                <a:gd name="T24" fmla="*/ 135 w 206"/>
                <a:gd name="T25" fmla="*/ 34 h 218"/>
                <a:gd name="T26" fmla="*/ 123 w 206"/>
                <a:gd name="T27" fmla="*/ 40 h 218"/>
                <a:gd name="T28" fmla="*/ 111 w 206"/>
                <a:gd name="T29" fmla="*/ 52 h 218"/>
                <a:gd name="T30" fmla="*/ 96 w 206"/>
                <a:gd name="T31" fmla="*/ 169 h 218"/>
                <a:gd name="T32" fmla="*/ 99 w 206"/>
                <a:gd name="T33" fmla="*/ 184 h 218"/>
                <a:gd name="T34" fmla="*/ 102 w 206"/>
                <a:gd name="T35" fmla="*/ 193 h 218"/>
                <a:gd name="T36" fmla="*/ 117 w 206"/>
                <a:gd name="T37" fmla="*/ 206 h 218"/>
                <a:gd name="T38" fmla="*/ 129 w 206"/>
                <a:gd name="T39" fmla="*/ 209 h 218"/>
                <a:gd name="T40" fmla="*/ 145 w 206"/>
                <a:gd name="T41" fmla="*/ 218 h 218"/>
                <a:gd name="T42" fmla="*/ 3 w 206"/>
                <a:gd name="T43" fmla="*/ 209 h 218"/>
                <a:gd name="T44" fmla="*/ 22 w 206"/>
                <a:gd name="T45" fmla="*/ 209 h 218"/>
                <a:gd name="T46" fmla="*/ 34 w 206"/>
                <a:gd name="T47" fmla="*/ 202 h 218"/>
                <a:gd name="T48" fmla="*/ 46 w 206"/>
                <a:gd name="T49" fmla="*/ 193 h 218"/>
                <a:gd name="T50" fmla="*/ 46 w 206"/>
                <a:gd name="T51" fmla="*/ 169 h 218"/>
                <a:gd name="T52" fmla="*/ 46 w 206"/>
                <a:gd name="T53" fmla="*/ 89 h 218"/>
                <a:gd name="T54" fmla="*/ 46 w 206"/>
                <a:gd name="T55" fmla="*/ 46 h 218"/>
                <a:gd name="T56" fmla="*/ 37 w 206"/>
                <a:gd name="T57" fmla="*/ 34 h 218"/>
                <a:gd name="T58" fmla="*/ 31 w 206"/>
                <a:gd name="T59" fmla="*/ 34 h 218"/>
                <a:gd name="T60" fmla="*/ 25 w 206"/>
                <a:gd name="T61" fmla="*/ 31 h 218"/>
                <a:gd name="T62" fmla="*/ 0 w 206"/>
                <a:gd name="T63" fmla="*/ 27 h 218"/>
                <a:gd name="T64" fmla="*/ 96 w 206"/>
                <a:gd name="T65" fmla="*/ 0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218">
                  <a:moveTo>
                    <a:pt x="96" y="0"/>
                  </a:moveTo>
                  <a:lnTo>
                    <a:pt x="96" y="52"/>
                  </a:lnTo>
                  <a:lnTo>
                    <a:pt x="114" y="31"/>
                  </a:lnTo>
                  <a:lnTo>
                    <a:pt x="132" y="15"/>
                  </a:lnTo>
                  <a:lnTo>
                    <a:pt x="148" y="6"/>
                  </a:lnTo>
                  <a:lnTo>
                    <a:pt x="166" y="3"/>
                  </a:lnTo>
                  <a:lnTo>
                    <a:pt x="182" y="6"/>
                  </a:lnTo>
                  <a:lnTo>
                    <a:pt x="194" y="12"/>
                  </a:lnTo>
                  <a:lnTo>
                    <a:pt x="203" y="18"/>
                  </a:lnTo>
                  <a:lnTo>
                    <a:pt x="206" y="31"/>
                  </a:lnTo>
                  <a:lnTo>
                    <a:pt x="203" y="40"/>
                  </a:lnTo>
                  <a:lnTo>
                    <a:pt x="197" y="49"/>
                  </a:lnTo>
                  <a:lnTo>
                    <a:pt x="188" y="52"/>
                  </a:lnTo>
                  <a:lnTo>
                    <a:pt x="178" y="55"/>
                  </a:lnTo>
                  <a:lnTo>
                    <a:pt x="169" y="52"/>
                  </a:lnTo>
                  <a:lnTo>
                    <a:pt x="154" y="46"/>
                  </a:lnTo>
                  <a:lnTo>
                    <a:pt x="145" y="40"/>
                  </a:lnTo>
                  <a:lnTo>
                    <a:pt x="135" y="34"/>
                  </a:lnTo>
                  <a:lnTo>
                    <a:pt x="129" y="37"/>
                  </a:lnTo>
                  <a:lnTo>
                    <a:pt x="123" y="40"/>
                  </a:lnTo>
                  <a:lnTo>
                    <a:pt x="111" y="52"/>
                  </a:lnTo>
                  <a:lnTo>
                    <a:pt x="96" y="70"/>
                  </a:lnTo>
                  <a:lnTo>
                    <a:pt x="96" y="169"/>
                  </a:lnTo>
                  <a:lnTo>
                    <a:pt x="99" y="184"/>
                  </a:lnTo>
                  <a:lnTo>
                    <a:pt x="102" y="193"/>
                  </a:lnTo>
                  <a:lnTo>
                    <a:pt x="108" y="199"/>
                  </a:lnTo>
                  <a:lnTo>
                    <a:pt x="117" y="206"/>
                  </a:lnTo>
                  <a:lnTo>
                    <a:pt x="129" y="209"/>
                  </a:lnTo>
                  <a:lnTo>
                    <a:pt x="145" y="209"/>
                  </a:lnTo>
                  <a:lnTo>
                    <a:pt x="145" y="218"/>
                  </a:lnTo>
                  <a:lnTo>
                    <a:pt x="3" y="218"/>
                  </a:lnTo>
                  <a:lnTo>
                    <a:pt x="3" y="209"/>
                  </a:lnTo>
                  <a:lnTo>
                    <a:pt x="22" y="209"/>
                  </a:lnTo>
                  <a:lnTo>
                    <a:pt x="34" y="202"/>
                  </a:lnTo>
                  <a:lnTo>
                    <a:pt x="40" y="199"/>
                  </a:lnTo>
                  <a:lnTo>
                    <a:pt x="46" y="193"/>
                  </a:lnTo>
                  <a:lnTo>
                    <a:pt x="46" y="169"/>
                  </a:lnTo>
                  <a:lnTo>
                    <a:pt x="46" y="89"/>
                  </a:lnTo>
                  <a:lnTo>
                    <a:pt x="46" y="46"/>
                  </a:lnTo>
                  <a:lnTo>
                    <a:pt x="43" y="40"/>
                  </a:lnTo>
                  <a:lnTo>
                    <a:pt x="37" y="34"/>
                  </a:lnTo>
                  <a:lnTo>
                    <a:pt x="31" y="34"/>
                  </a:lnTo>
                  <a:lnTo>
                    <a:pt x="25" y="31"/>
                  </a:lnTo>
                  <a:lnTo>
                    <a:pt x="3" y="34"/>
                  </a:lnTo>
                  <a:lnTo>
                    <a:pt x="0" y="27"/>
                  </a:lnTo>
                  <a:lnTo>
                    <a:pt x="83" y="0"/>
                  </a:lnTo>
                  <a:lnTo>
                    <a:pt x="96" y="0"/>
                  </a:lnTo>
                  <a:close/>
                </a:path>
              </a:pathLst>
            </a:custGeom>
            <a:solidFill>
              <a:srgbClr val="232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049" name="Freeform 42"/>
            <p:cNvSpPr/>
            <p:nvPr userDrawn="1"/>
          </p:nvSpPr>
          <p:spPr bwMode="black">
            <a:xfrm>
              <a:off x="4747" y="2761"/>
              <a:ext cx="165" cy="390"/>
            </a:xfrm>
            <a:custGeom>
              <a:gdLst>
                <a:gd name="T0" fmla="*/ 165 w 165"/>
                <a:gd name="T1" fmla="*/ 0 h 390"/>
                <a:gd name="T2" fmla="*/ 64 w 165"/>
                <a:gd name="T3" fmla="*/ 322 h 390"/>
                <a:gd name="T4" fmla="*/ 64 w 165"/>
                <a:gd name="T5" fmla="*/ 322 h 390"/>
                <a:gd name="T6" fmla="*/ 55 w 165"/>
                <a:gd name="T7" fmla="*/ 350 h 390"/>
                <a:gd name="T8" fmla="*/ 55 w 165"/>
                <a:gd name="T9" fmla="*/ 350 h 390"/>
                <a:gd name="T10" fmla="*/ 58 w 165"/>
                <a:gd name="T11" fmla="*/ 356 h 390"/>
                <a:gd name="T12" fmla="*/ 58 w 165"/>
                <a:gd name="T13" fmla="*/ 356 h 390"/>
                <a:gd name="T14" fmla="*/ 67 w 165"/>
                <a:gd name="T15" fmla="*/ 359 h 390"/>
                <a:gd name="T16" fmla="*/ 67 w 165"/>
                <a:gd name="T17" fmla="*/ 359 h 390"/>
                <a:gd name="T18" fmla="*/ 73 w 165"/>
                <a:gd name="T19" fmla="*/ 359 h 390"/>
                <a:gd name="T20" fmla="*/ 83 w 165"/>
                <a:gd name="T21" fmla="*/ 356 h 390"/>
                <a:gd name="T22" fmla="*/ 83 w 165"/>
                <a:gd name="T23" fmla="*/ 356 h 390"/>
                <a:gd name="T24" fmla="*/ 92 w 165"/>
                <a:gd name="T25" fmla="*/ 350 h 390"/>
                <a:gd name="T26" fmla="*/ 98 w 165"/>
                <a:gd name="T27" fmla="*/ 341 h 390"/>
                <a:gd name="T28" fmla="*/ 113 w 165"/>
                <a:gd name="T29" fmla="*/ 322 h 390"/>
                <a:gd name="T30" fmla="*/ 126 w 165"/>
                <a:gd name="T31" fmla="*/ 329 h 390"/>
                <a:gd name="T32" fmla="*/ 126 w 165"/>
                <a:gd name="T33" fmla="*/ 329 h 390"/>
                <a:gd name="T34" fmla="*/ 95 w 165"/>
                <a:gd name="T35" fmla="*/ 359 h 390"/>
                <a:gd name="T36" fmla="*/ 83 w 165"/>
                <a:gd name="T37" fmla="*/ 372 h 390"/>
                <a:gd name="T38" fmla="*/ 70 w 165"/>
                <a:gd name="T39" fmla="*/ 381 h 390"/>
                <a:gd name="T40" fmla="*/ 70 w 165"/>
                <a:gd name="T41" fmla="*/ 381 h 390"/>
                <a:gd name="T42" fmla="*/ 49 w 165"/>
                <a:gd name="T43" fmla="*/ 387 h 390"/>
                <a:gd name="T44" fmla="*/ 30 w 165"/>
                <a:gd name="T45" fmla="*/ 390 h 390"/>
                <a:gd name="T46" fmla="*/ 30 w 165"/>
                <a:gd name="T47" fmla="*/ 390 h 390"/>
                <a:gd name="T48" fmla="*/ 18 w 165"/>
                <a:gd name="T49" fmla="*/ 390 h 390"/>
                <a:gd name="T50" fmla="*/ 9 w 165"/>
                <a:gd name="T51" fmla="*/ 384 h 390"/>
                <a:gd name="T52" fmla="*/ 9 w 165"/>
                <a:gd name="T53" fmla="*/ 384 h 390"/>
                <a:gd name="T54" fmla="*/ 3 w 165"/>
                <a:gd name="T55" fmla="*/ 375 h 390"/>
                <a:gd name="T56" fmla="*/ 0 w 165"/>
                <a:gd name="T57" fmla="*/ 368 h 390"/>
                <a:gd name="T58" fmla="*/ 0 w 165"/>
                <a:gd name="T59" fmla="*/ 368 h 390"/>
                <a:gd name="T60" fmla="*/ 3 w 165"/>
                <a:gd name="T61" fmla="*/ 353 h 390"/>
                <a:gd name="T62" fmla="*/ 9 w 165"/>
                <a:gd name="T63" fmla="*/ 329 h 390"/>
                <a:gd name="T64" fmla="*/ 86 w 165"/>
                <a:gd name="T65" fmla="*/ 74 h 390"/>
                <a:gd name="T66" fmla="*/ 86 w 165"/>
                <a:gd name="T67" fmla="*/ 74 h 390"/>
                <a:gd name="T68" fmla="*/ 95 w 165"/>
                <a:gd name="T69" fmla="*/ 40 h 390"/>
                <a:gd name="T70" fmla="*/ 95 w 165"/>
                <a:gd name="T71" fmla="*/ 40 h 390"/>
                <a:gd name="T72" fmla="*/ 95 w 165"/>
                <a:gd name="T73" fmla="*/ 34 h 390"/>
                <a:gd name="T74" fmla="*/ 89 w 165"/>
                <a:gd name="T75" fmla="*/ 28 h 390"/>
                <a:gd name="T76" fmla="*/ 89 w 165"/>
                <a:gd name="T77" fmla="*/ 28 h 390"/>
                <a:gd name="T78" fmla="*/ 83 w 165"/>
                <a:gd name="T79" fmla="*/ 25 h 390"/>
                <a:gd name="T80" fmla="*/ 70 w 165"/>
                <a:gd name="T81" fmla="*/ 25 h 390"/>
                <a:gd name="T82" fmla="*/ 70 w 165"/>
                <a:gd name="T83" fmla="*/ 25 h 390"/>
                <a:gd name="T84" fmla="*/ 46 w 165"/>
                <a:gd name="T85" fmla="*/ 25 h 390"/>
                <a:gd name="T86" fmla="*/ 46 w 165"/>
                <a:gd name="T87" fmla="*/ 15 h 390"/>
                <a:gd name="T88" fmla="*/ 165 w 165"/>
                <a:gd name="T89" fmla="*/ 0 h 3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390">
                  <a:moveTo>
                    <a:pt x="165" y="0"/>
                  </a:moveTo>
                  <a:lnTo>
                    <a:pt x="64" y="322"/>
                  </a:lnTo>
                  <a:lnTo>
                    <a:pt x="55" y="350"/>
                  </a:lnTo>
                  <a:lnTo>
                    <a:pt x="58" y="356"/>
                  </a:lnTo>
                  <a:lnTo>
                    <a:pt x="67" y="359"/>
                  </a:lnTo>
                  <a:lnTo>
                    <a:pt x="73" y="359"/>
                  </a:lnTo>
                  <a:lnTo>
                    <a:pt x="83" y="356"/>
                  </a:lnTo>
                  <a:lnTo>
                    <a:pt x="92" y="350"/>
                  </a:lnTo>
                  <a:lnTo>
                    <a:pt x="98" y="341"/>
                  </a:lnTo>
                  <a:lnTo>
                    <a:pt x="113" y="322"/>
                  </a:lnTo>
                  <a:lnTo>
                    <a:pt x="126" y="329"/>
                  </a:lnTo>
                  <a:lnTo>
                    <a:pt x="95" y="359"/>
                  </a:lnTo>
                  <a:lnTo>
                    <a:pt x="83" y="372"/>
                  </a:lnTo>
                  <a:lnTo>
                    <a:pt x="70" y="381"/>
                  </a:lnTo>
                  <a:lnTo>
                    <a:pt x="49" y="387"/>
                  </a:lnTo>
                  <a:lnTo>
                    <a:pt x="30" y="390"/>
                  </a:lnTo>
                  <a:lnTo>
                    <a:pt x="18" y="390"/>
                  </a:lnTo>
                  <a:lnTo>
                    <a:pt x="9" y="384"/>
                  </a:lnTo>
                  <a:lnTo>
                    <a:pt x="3" y="375"/>
                  </a:lnTo>
                  <a:lnTo>
                    <a:pt x="0" y="368"/>
                  </a:lnTo>
                  <a:lnTo>
                    <a:pt x="3" y="353"/>
                  </a:lnTo>
                  <a:lnTo>
                    <a:pt x="9" y="329"/>
                  </a:lnTo>
                  <a:lnTo>
                    <a:pt x="86" y="74"/>
                  </a:lnTo>
                  <a:lnTo>
                    <a:pt x="95" y="40"/>
                  </a:lnTo>
                  <a:lnTo>
                    <a:pt x="95" y="34"/>
                  </a:lnTo>
                  <a:lnTo>
                    <a:pt x="89" y="28"/>
                  </a:lnTo>
                  <a:lnTo>
                    <a:pt x="83" y="25"/>
                  </a:lnTo>
                  <a:lnTo>
                    <a:pt x="70" y="25"/>
                  </a:lnTo>
                  <a:lnTo>
                    <a:pt x="46" y="25"/>
                  </a:lnTo>
                  <a:lnTo>
                    <a:pt x="46" y="15"/>
                  </a:lnTo>
                  <a:lnTo>
                    <a:pt x="165" y="0"/>
                  </a:lnTo>
                  <a:close/>
                </a:path>
              </a:pathLst>
            </a:custGeom>
            <a:solidFill>
              <a:srgbClr val="7CC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1037" name="Line 95"/>
          <p:cNvSpPr>
            <a:spLocks noChangeShapeType="1"/>
          </p:cNvSpPr>
          <p:nvPr userDrawn="1"/>
        </p:nvSpPr>
        <p:spPr bwMode="gray">
          <a:xfrm>
            <a:off x="-8467" y="6205541"/>
            <a:ext cx="347133"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 name="Line 101"/>
          <p:cNvSpPr>
            <a:spLocks noChangeShapeType="1"/>
          </p:cNvSpPr>
          <p:nvPr userDrawn="1"/>
        </p:nvSpPr>
        <p:spPr bwMode="gray">
          <a:xfrm>
            <a:off x="0" y="6650038"/>
            <a:ext cx="12192000"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039" name="Line 112"/>
          <p:cNvSpPr>
            <a:spLocks noChangeShapeType="1"/>
          </p:cNvSpPr>
          <p:nvPr userDrawn="1"/>
        </p:nvSpPr>
        <p:spPr bwMode="gray">
          <a:xfrm>
            <a:off x="463165" y="6205541"/>
            <a:ext cx="10928735"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040" name="Rectangle 13"/>
          <p:cNvSpPr>
            <a:spLocks noChangeArrowheads="1"/>
          </p:cNvSpPr>
          <p:nvPr userDrawn="1"/>
        </p:nvSpPr>
        <p:spPr bwMode="gray">
          <a:xfrm>
            <a:off x="0" y="214314"/>
            <a:ext cx="12192000" cy="523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grpSp>
        <p:nvGrpSpPr>
          <p:cNvPr id="1041" name="Group 123"/>
          <p:cNvGrpSpPr/>
          <p:nvPr userDrawn="1"/>
        </p:nvGrpSpPr>
        <p:grpSpPr>
          <a:xfrm>
            <a:off x="135082" y="6056312"/>
            <a:ext cx="328083" cy="327025"/>
            <a:chOff x="153" y="3815"/>
            <a:chExt cx="162" cy="160"/>
          </a:xfrm>
        </p:grpSpPr>
        <p:sp>
          <p:nvSpPr>
            <p:cNvPr id="1042" name="AutoShape 97"/>
            <p:cNvSpPr>
              <a:spLocks noChangeArrowheads="1"/>
            </p:cNvSpPr>
            <p:nvPr userDrawn="1"/>
          </p:nvSpPr>
          <p:spPr bwMode="gray">
            <a:xfrm>
              <a:off x="153" y="3815"/>
              <a:ext cx="162" cy="160"/>
            </a:xfrm>
            <a:custGeom>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1043" name="Oval 99"/>
            <p:cNvSpPr>
              <a:spLocks noChangeArrowheads="1"/>
            </p:cNvSpPr>
            <p:nvPr userDrawn="1"/>
          </p:nvSpPr>
          <p:spPr bwMode="gray">
            <a:xfrm>
              <a:off x="162" y="3822"/>
              <a:ext cx="146" cy="146"/>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1044" name="Oval 115"/>
            <p:cNvSpPr>
              <a:spLocks noChangeArrowheads="1"/>
            </p:cNvSpPr>
            <p:nvPr userDrawn="1"/>
          </p:nvSpPr>
          <p:spPr bwMode="gray">
            <a:xfrm>
              <a:off x="175" y="3835"/>
              <a:ext cx="120" cy="106"/>
            </a:xfrm>
            <a:prstGeom prst="ellipse">
              <a:avLst/>
            </a:prstGeom>
            <a:solidFill>
              <a:schemeClr val="bg1"/>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16" r:id="rId4"/>
    <p:sldLayoutId id="2147483815" r:id="rId5"/>
    <p:sldLayoutId id="2147483820" r:id="rId6"/>
    <p:sldLayoutId id="2147483787" r:id="rId7"/>
    <p:sldLayoutId id="2147483766" r:id="rId8"/>
    <p:sldLayoutId id="2147483767" r:id="rId9"/>
    <p:sldLayoutId id="2147483768" r:id="rId10"/>
    <p:sldLayoutId id="2147483769" r:id="rId11"/>
    <p:sldLayoutId id="2147483770" r:id="rId12"/>
    <p:sldLayoutId id="2147483771" r:id="rId13"/>
    <p:sldLayoutId id="2147483773" r:id="rId14"/>
  </p:sldLayoutIdLst>
  <p:transition/>
  <p:timing/>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a:defRPr>
      </a:lvl2pPr>
      <a:lvl3pPr algn="l" rtl="0" eaLnBrk="0" fontAlgn="base" hangingPunct="0">
        <a:spcBef>
          <a:spcPct val="0"/>
        </a:spcBef>
        <a:spcAft>
          <a:spcPct val="0"/>
        </a:spcAft>
        <a:defRPr sz="3600">
          <a:solidFill>
            <a:schemeClr val="tx2"/>
          </a:solidFill>
          <a:latin typeface="Arial"/>
        </a:defRPr>
      </a:lvl3pPr>
      <a:lvl4pPr algn="l" rtl="0" eaLnBrk="0" fontAlgn="base" hangingPunct="0">
        <a:spcBef>
          <a:spcPct val="0"/>
        </a:spcBef>
        <a:spcAft>
          <a:spcPct val="0"/>
        </a:spcAft>
        <a:defRPr sz="3600">
          <a:solidFill>
            <a:schemeClr val="tx2"/>
          </a:solidFill>
          <a:latin typeface="Arial"/>
        </a:defRPr>
      </a:lvl4pPr>
      <a:lvl5pPr algn="l" rtl="0" eaLnBrk="0" fontAlgn="base" hangingPunct="0">
        <a:spcBef>
          <a:spcPct val="0"/>
        </a:spcBef>
        <a:spcAft>
          <a:spcPct val="0"/>
        </a:spcAft>
        <a:defRPr sz="3600">
          <a:solidFill>
            <a:schemeClr val="tx2"/>
          </a:solidFill>
          <a:latin typeface="Arial"/>
        </a:defRPr>
      </a:lvl5pPr>
      <a:lvl6pPr marL="457200" algn="l" rtl="0" fontAlgn="base">
        <a:spcBef>
          <a:spcPct val="0"/>
        </a:spcBef>
        <a:spcAft>
          <a:spcPct val="0"/>
        </a:spcAft>
        <a:defRPr sz="3600">
          <a:solidFill>
            <a:schemeClr val="tx2"/>
          </a:solidFill>
          <a:latin typeface="Arial"/>
        </a:defRPr>
      </a:lvl6pPr>
      <a:lvl7pPr marL="914400" algn="l" rtl="0" fontAlgn="base">
        <a:spcBef>
          <a:spcPct val="0"/>
        </a:spcBef>
        <a:spcAft>
          <a:spcPct val="0"/>
        </a:spcAft>
        <a:defRPr sz="3600">
          <a:solidFill>
            <a:schemeClr val="tx2"/>
          </a:solidFill>
          <a:latin typeface="Arial"/>
        </a:defRPr>
      </a:lvl7pPr>
      <a:lvl8pPr marL="1371600" algn="l" rtl="0" fontAlgn="base">
        <a:spcBef>
          <a:spcPct val="0"/>
        </a:spcBef>
        <a:spcAft>
          <a:spcPct val="0"/>
        </a:spcAft>
        <a:defRPr sz="3600">
          <a:solidFill>
            <a:schemeClr val="tx2"/>
          </a:solidFill>
          <a:latin typeface="Arial"/>
        </a:defRPr>
      </a:lvl8pPr>
      <a:lvl9pPr marL="1828800" algn="l" rtl="0" fontAlgn="base">
        <a:spcBef>
          <a:spcPct val="0"/>
        </a:spcBef>
        <a:spcAft>
          <a:spcPct val="0"/>
        </a:spcAft>
        <a:defRPr sz="3600">
          <a:solidFill>
            <a:schemeClr val="tx2"/>
          </a:solidFill>
          <a:latin typeface="Arial"/>
        </a:defRPr>
      </a:lvl9pPr>
    </p:titleStyle>
    <p:bodyStyle>
      <a:lvl1pPr marL="228600" indent="-228600" algn="l" rtl="0" eaLnBrk="0" fontAlgn="base" hangingPunct="0">
        <a:spcBef>
          <a:spcPct val="35000"/>
        </a:spcBef>
        <a:spcAft>
          <a:spcPct val="0"/>
        </a:spcAft>
        <a:buClr>
          <a:schemeClr val="accent1"/>
        </a:buClr>
        <a:buChar char="•"/>
        <a:defRPr sz="2400">
          <a:solidFill>
            <a:schemeClr val="tx1"/>
          </a:solidFill>
          <a:latin typeface="+mn-lt"/>
          <a:ea typeface="+mn-ea"/>
          <a:cs typeface="+mn-cs"/>
        </a:defRPr>
      </a:lvl1pPr>
      <a:lvl2pPr marL="571500" indent="-228600" algn="l" rtl="0" eaLnBrk="0" fontAlgn="base" hangingPunct="0">
        <a:spcBef>
          <a:spcPct val="35000"/>
        </a:spcBef>
        <a:spcAft>
          <a:spcPct val="0"/>
        </a:spcAft>
        <a:buChar char="–"/>
        <a:defRPr sz="2000">
          <a:solidFill>
            <a:schemeClr val="tx1"/>
          </a:solidFill>
          <a:latin typeface="+mn-lt"/>
        </a:defRPr>
      </a:lvl2pPr>
      <a:lvl3pPr marL="914400" indent="-228600" algn="l" rtl="0" eaLnBrk="0" fontAlgn="base" hangingPunct="0">
        <a:spcBef>
          <a:spcPct val="35000"/>
        </a:spcBef>
        <a:spcAft>
          <a:spcPct val="0"/>
        </a:spcAft>
        <a:buChar char="•"/>
        <a:defRPr>
          <a:solidFill>
            <a:schemeClr val="tx1"/>
          </a:solidFill>
          <a:latin typeface="+mn-lt"/>
        </a:defRPr>
      </a:lvl3pPr>
      <a:lvl4pPr marL="1257300" indent="-228600" algn="l" rtl="0" eaLnBrk="0" fontAlgn="base" hangingPunct="0">
        <a:spcBef>
          <a:spcPct val="35000"/>
        </a:spcBef>
        <a:spcAft>
          <a:spcPct val="0"/>
        </a:spcAft>
        <a:buChar char="–"/>
        <a:defRPr sz="1600">
          <a:solidFill>
            <a:schemeClr val="tx1"/>
          </a:solidFill>
          <a:latin typeface="+mn-lt"/>
        </a:defRPr>
      </a:lvl4pPr>
      <a:lvl5pPr marL="1600200" indent="-228600" algn="l" rtl="0" eaLnBrk="0" fontAlgn="base" hangingPunct="0">
        <a:spcBef>
          <a:spcPct val="35000"/>
        </a:spcBef>
        <a:spcAft>
          <a:spcPct val="0"/>
        </a:spcAft>
        <a:buChar char="»"/>
        <a:defRPr sz="1400">
          <a:solidFill>
            <a:schemeClr val="tx1"/>
          </a:solidFill>
          <a:latin typeface="+mn-lt"/>
        </a:defRPr>
      </a:lvl5pPr>
      <a:lvl6pPr marL="2057400" indent="-228600" algn="l" rtl="0" fontAlgn="base">
        <a:spcBef>
          <a:spcPct val="35000"/>
        </a:spcBef>
        <a:spcAft>
          <a:spcPct val="0"/>
        </a:spcAft>
        <a:buChar char="»"/>
        <a:defRPr sz="1400">
          <a:solidFill>
            <a:schemeClr val="tx1"/>
          </a:solidFill>
          <a:latin typeface="+mn-lt"/>
        </a:defRPr>
      </a:lvl6pPr>
      <a:lvl7pPr marL="2514600" indent="-228600" algn="l" rtl="0" fontAlgn="base">
        <a:spcBef>
          <a:spcPct val="35000"/>
        </a:spcBef>
        <a:spcAft>
          <a:spcPct val="0"/>
        </a:spcAft>
        <a:buChar char="»"/>
        <a:defRPr sz="1400">
          <a:solidFill>
            <a:schemeClr val="tx1"/>
          </a:solidFill>
          <a:latin typeface="+mn-lt"/>
        </a:defRPr>
      </a:lvl7pPr>
      <a:lvl8pPr marL="2971800" indent="-228600" algn="l" rtl="0" fontAlgn="base">
        <a:spcBef>
          <a:spcPct val="35000"/>
        </a:spcBef>
        <a:spcAft>
          <a:spcPct val="0"/>
        </a:spcAft>
        <a:buChar char="»"/>
        <a:defRPr sz="1400">
          <a:solidFill>
            <a:schemeClr val="tx1"/>
          </a:solidFill>
          <a:latin typeface="+mn-lt"/>
        </a:defRPr>
      </a:lvl8pPr>
      <a:lvl9pPr marL="3429000" indent="-228600" algn="l" rtl="0" fontAlgn="base">
        <a:spcBef>
          <a:spcPct val="35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rgbClr val="FFFFFF"/>
        </a:solidFill>
        <a:effectLst/>
      </p:bgPr>
    </p:bg>
    <p:spTree>
      <p:nvGrpSpPr>
        <p:cNvPr id="1" name=""/>
        <p:cNvGrpSpPr/>
        <p:nvPr/>
      </p:nvGrpSpPr>
      <p:grpSpPr>
        <a:xfrm>
          <a:off x="0" y="0"/>
          <a:ext cx="0" cy="0"/>
        </a:xfrm>
      </p:grpSpPr>
      <p:sp>
        <p:nvSpPr>
          <p:cNvPr id="2051" name="Rectangle 7"/>
          <p:cNvSpPr>
            <a:spLocks noGrp="1" noChangeArrowheads="1"/>
          </p:cNvSpPr>
          <p:nvPr>
            <p:ph type="body" idx="1"/>
          </p:nvPr>
        </p:nvSpPr>
        <p:spPr bwMode="auto">
          <a:xfrm>
            <a:off x="666752" y="2171700"/>
            <a:ext cx="7385049"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6312" name="Rectangle 8"/>
          <p:cNvSpPr>
            <a:spLocks noGrp="1" noChangeArrowheads="1"/>
          </p:cNvSpPr>
          <p:nvPr>
            <p:ph type="sldNum" sz="quarter" idx="4"/>
          </p:nvPr>
        </p:nvSpPr>
        <p:spPr bwMode="auto">
          <a:xfrm>
            <a:off x="11501737" y="6430219"/>
            <a:ext cx="15709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lgn="ctr">
              <a:defRPr sz="1000" baseline="0">
                <a:solidFill>
                  <a:schemeClr val="tx2"/>
                </a:solidFill>
                <a:latin typeface="Arial"/>
              </a:defRPr>
            </a:lvl1pPr>
          </a:lstStyle>
          <a:p>
            <a:pPr>
              <a:defRPr/>
            </a:pPr>
            <a:fld id="{A81BA02D-DAC8-479B-9617-9A110695228D}" type="slidenum">
              <a:rPr lang="en-US"/>
              <a:pPr>
                <a:defRPr/>
              </a:pPr>
              <a:t>‹#›</a:t>
            </a:fld>
            <a:endParaRPr lang="en-US"/>
          </a:p>
        </p:txBody>
      </p:sp>
      <p:sp>
        <p:nvSpPr>
          <p:cNvPr id="2053" name="Line 9"/>
          <p:cNvSpPr>
            <a:spLocks noChangeShapeType="1"/>
          </p:cNvSpPr>
          <p:nvPr userDrawn="1"/>
        </p:nvSpPr>
        <p:spPr bwMode="gray">
          <a:xfrm rot="-5400000">
            <a:off x="-2720082" y="3028950"/>
            <a:ext cx="6057900"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054" name="Rectangle 12"/>
          <p:cNvSpPr>
            <a:spLocks noChangeArrowheads="1"/>
          </p:cNvSpPr>
          <p:nvPr userDrawn="1"/>
        </p:nvSpPr>
        <p:spPr bwMode="gray">
          <a:xfrm>
            <a:off x="6098117" y="6705600"/>
            <a:ext cx="6093883" cy="152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2055" name="Rectangle 13"/>
          <p:cNvSpPr>
            <a:spLocks noChangeArrowheads="1"/>
          </p:cNvSpPr>
          <p:nvPr userDrawn="1"/>
        </p:nvSpPr>
        <p:spPr bwMode="gray">
          <a:xfrm>
            <a:off x="1585385" y="6705600"/>
            <a:ext cx="4449233" cy="152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2056" name="Rectangle 14"/>
          <p:cNvSpPr>
            <a:spLocks noChangeArrowheads="1"/>
          </p:cNvSpPr>
          <p:nvPr userDrawn="1"/>
        </p:nvSpPr>
        <p:spPr bwMode="gray">
          <a:xfrm>
            <a:off x="0" y="6705600"/>
            <a:ext cx="15240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grpSp>
        <p:nvGrpSpPr>
          <p:cNvPr id="2057" name="Group 15"/>
          <p:cNvGrpSpPr/>
          <p:nvPr userDrawn="1"/>
        </p:nvGrpSpPr>
        <p:grpSpPr>
          <a:xfrm>
            <a:off x="666751" y="6256339"/>
            <a:ext cx="874181" cy="327025"/>
            <a:chOff x="4265" y="2761"/>
            <a:chExt cx="979" cy="390"/>
          </a:xfrm>
        </p:grpSpPr>
        <p:sp>
          <p:nvSpPr>
            <p:cNvPr id="2071" name="Freeform 16"/>
            <p:cNvSpPr>
              <a:spLocks noEditPoints="1"/>
            </p:cNvSpPr>
            <p:nvPr userDrawn="1"/>
          </p:nvSpPr>
          <p:spPr bwMode="black">
            <a:xfrm>
              <a:off x="4265" y="2927"/>
              <a:ext cx="248" cy="221"/>
            </a:xfrm>
            <a:custGeom>
              <a:gdLst>
                <a:gd name="T0" fmla="*/ 150 w 248"/>
                <a:gd name="T1" fmla="*/ 187 h 221"/>
                <a:gd name="T2" fmla="*/ 98 w 248"/>
                <a:gd name="T3" fmla="*/ 215 h 221"/>
                <a:gd name="T4" fmla="*/ 64 w 248"/>
                <a:gd name="T5" fmla="*/ 221 h 221"/>
                <a:gd name="T6" fmla="*/ 49 w 248"/>
                <a:gd name="T7" fmla="*/ 221 h 221"/>
                <a:gd name="T8" fmla="*/ 27 w 248"/>
                <a:gd name="T9" fmla="*/ 212 h 221"/>
                <a:gd name="T10" fmla="*/ 18 w 248"/>
                <a:gd name="T11" fmla="*/ 206 h 221"/>
                <a:gd name="T12" fmla="*/ 3 w 248"/>
                <a:gd name="T13" fmla="*/ 190 h 221"/>
                <a:gd name="T14" fmla="*/ 0 w 248"/>
                <a:gd name="T15" fmla="*/ 166 h 221"/>
                <a:gd name="T16" fmla="*/ 0 w 248"/>
                <a:gd name="T17" fmla="*/ 153 h 221"/>
                <a:gd name="T18" fmla="*/ 9 w 248"/>
                <a:gd name="T19" fmla="*/ 141 h 221"/>
                <a:gd name="T20" fmla="*/ 49 w 248"/>
                <a:gd name="T21" fmla="*/ 110 h 221"/>
                <a:gd name="T22" fmla="*/ 92 w 248"/>
                <a:gd name="T23" fmla="*/ 95 h 221"/>
                <a:gd name="T24" fmla="*/ 150 w 248"/>
                <a:gd name="T25" fmla="*/ 67 h 221"/>
                <a:gd name="T26" fmla="*/ 150 w 248"/>
                <a:gd name="T27" fmla="*/ 52 h 221"/>
                <a:gd name="T28" fmla="*/ 144 w 248"/>
                <a:gd name="T29" fmla="*/ 31 h 221"/>
                <a:gd name="T30" fmla="*/ 138 w 248"/>
                <a:gd name="T31" fmla="*/ 24 h 221"/>
                <a:gd name="T32" fmla="*/ 122 w 248"/>
                <a:gd name="T33" fmla="*/ 15 h 221"/>
                <a:gd name="T34" fmla="*/ 101 w 248"/>
                <a:gd name="T35" fmla="*/ 12 h 221"/>
                <a:gd name="T36" fmla="*/ 70 w 248"/>
                <a:gd name="T37" fmla="*/ 21 h 221"/>
                <a:gd name="T38" fmla="*/ 61 w 248"/>
                <a:gd name="T39" fmla="*/ 27 h 221"/>
                <a:gd name="T40" fmla="*/ 61 w 248"/>
                <a:gd name="T41" fmla="*/ 52 h 221"/>
                <a:gd name="T42" fmla="*/ 58 w 248"/>
                <a:gd name="T43" fmla="*/ 61 h 221"/>
                <a:gd name="T44" fmla="*/ 52 w 248"/>
                <a:gd name="T45" fmla="*/ 67 h 221"/>
                <a:gd name="T46" fmla="*/ 33 w 248"/>
                <a:gd name="T47" fmla="*/ 73 h 221"/>
                <a:gd name="T48" fmla="*/ 24 w 248"/>
                <a:gd name="T49" fmla="*/ 73 h 221"/>
                <a:gd name="T50" fmla="*/ 15 w 248"/>
                <a:gd name="T51" fmla="*/ 67 h 221"/>
                <a:gd name="T52" fmla="*/ 9 w 248"/>
                <a:gd name="T53" fmla="*/ 52 h 221"/>
                <a:gd name="T54" fmla="*/ 12 w 248"/>
                <a:gd name="T55" fmla="*/ 43 h 221"/>
                <a:gd name="T56" fmla="*/ 24 w 248"/>
                <a:gd name="T57" fmla="*/ 24 h 221"/>
                <a:gd name="T58" fmla="*/ 36 w 248"/>
                <a:gd name="T59" fmla="*/ 15 h 221"/>
                <a:gd name="T60" fmla="*/ 67 w 248"/>
                <a:gd name="T61" fmla="*/ 3 h 221"/>
                <a:gd name="T62" fmla="*/ 110 w 248"/>
                <a:gd name="T63" fmla="*/ 0 h 221"/>
                <a:gd name="T64" fmla="*/ 141 w 248"/>
                <a:gd name="T65" fmla="*/ 0 h 221"/>
                <a:gd name="T66" fmla="*/ 168 w 248"/>
                <a:gd name="T67" fmla="*/ 9 h 221"/>
                <a:gd name="T68" fmla="*/ 196 w 248"/>
                <a:gd name="T69" fmla="*/ 31 h 221"/>
                <a:gd name="T70" fmla="*/ 199 w 248"/>
                <a:gd name="T71" fmla="*/ 46 h 221"/>
                <a:gd name="T72" fmla="*/ 199 w 248"/>
                <a:gd name="T73" fmla="*/ 144 h 221"/>
                <a:gd name="T74" fmla="*/ 202 w 248"/>
                <a:gd name="T75" fmla="*/ 181 h 221"/>
                <a:gd name="T76" fmla="*/ 205 w 248"/>
                <a:gd name="T77" fmla="*/ 187 h 221"/>
                <a:gd name="T78" fmla="*/ 205 w 248"/>
                <a:gd name="T79" fmla="*/ 190 h 221"/>
                <a:gd name="T80" fmla="*/ 214 w 248"/>
                <a:gd name="T81" fmla="*/ 193 h 221"/>
                <a:gd name="T82" fmla="*/ 224 w 248"/>
                <a:gd name="T83" fmla="*/ 190 h 221"/>
                <a:gd name="T84" fmla="*/ 248 w 248"/>
                <a:gd name="T85" fmla="*/ 187 h 221"/>
                <a:gd name="T86" fmla="*/ 230 w 248"/>
                <a:gd name="T87" fmla="*/ 202 h 221"/>
                <a:gd name="T88" fmla="*/ 199 w 248"/>
                <a:gd name="T89" fmla="*/ 218 h 221"/>
                <a:gd name="T90" fmla="*/ 184 w 248"/>
                <a:gd name="T91" fmla="*/ 221 h 221"/>
                <a:gd name="T92" fmla="*/ 159 w 248"/>
                <a:gd name="T93" fmla="*/ 215 h 221"/>
                <a:gd name="T94" fmla="*/ 153 w 248"/>
                <a:gd name="T95" fmla="*/ 202 h 221"/>
                <a:gd name="T96" fmla="*/ 150 w 248"/>
                <a:gd name="T97" fmla="*/ 187 h 221"/>
                <a:gd name="T98" fmla="*/ 150 w 248"/>
                <a:gd name="T99" fmla="*/ 92 h 221"/>
                <a:gd name="T100" fmla="*/ 92 w 248"/>
                <a:gd name="T101" fmla="*/ 110 h 221"/>
                <a:gd name="T102" fmla="*/ 73 w 248"/>
                <a:gd name="T103" fmla="*/ 120 h 221"/>
                <a:gd name="T104" fmla="*/ 58 w 248"/>
                <a:gd name="T105" fmla="*/ 132 h 221"/>
                <a:gd name="T106" fmla="*/ 49 w 248"/>
                <a:gd name="T107" fmla="*/ 156 h 221"/>
                <a:gd name="T108" fmla="*/ 52 w 248"/>
                <a:gd name="T109" fmla="*/ 172 h 221"/>
                <a:gd name="T110" fmla="*/ 61 w 248"/>
                <a:gd name="T111" fmla="*/ 184 h 221"/>
                <a:gd name="T112" fmla="*/ 92 w 248"/>
                <a:gd name="T113" fmla="*/ 196 h 221"/>
                <a:gd name="T114" fmla="*/ 104 w 248"/>
                <a:gd name="T115" fmla="*/ 193 h 221"/>
                <a:gd name="T116" fmla="*/ 150 w 248"/>
                <a:gd name="T117" fmla="*/ 172 h 2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8" h="221">
                  <a:moveTo>
                    <a:pt x="150" y="187"/>
                  </a:moveTo>
                  <a:lnTo>
                    <a:pt x="150" y="187"/>
                  </a:lnTo>
                  <a:lnTo>
                    <a:pt x="98" y="215"/>
                  </a:lnTo>
                  <a:lnTo>
                    <a:pt x="82" y="221"/>
                  </a:lnTo>
                  <a:lnTo>
                    <a:pt x="64" y="221"/>
                  </a:lnTo>
                  <a:lnTo>
                    <a:pt x="49" y="221"/>
                  </a:lnTo>
                  <a:lnTo>
                    <a:pt x="36" y="218"/>
                  </a:lnTo>
                  <a:lnTo>
                    <a:pt x="27" y="212"/>
                  </a:lnTo>
                  <a:lnTo>
                    <a:pt x="18" y="206"/>
                  </a:lnTo>
                  <a:lnTo>
                    <a:pt x="9" y="199"/>
                  </a:lnTo>
                  <a:lnTo>
                    <a:pt x="3" y="190"/>
                  </a:lnTo>
                  <a:lnTo>
                    <a:pt x="0" y="178"/>
                  </a:lnTo>
                  <a:lnTo>
                    <a:pt x="0" y="166"/>
                  </a:lnTo>
                  <a:lnTo>
                    <a:pt x="0" y="153"/>
                  </a:lnTo>
                  <a:lnTo>
                    <a:pt x="9" y="141"/>
                  </a:lnTo>
                  <a:lnTo>
                    <a:pt x="24" y="126"/>
                  </a:lnTo>
                  <a:lnTo>
                    <a:pt x="49" y="110"/>
                  </a:lnTo>
                  <a:lnTo>
                    <a:pt x="92" y="95"/>
                  </a:lnTo>
                  <a:lnTo>
                    <a:pt x="150" y="77"/>
                  </a:lnTo>
                  <a:lnTo>
                    <a:pt x="150" y="67"/>
                  </a:lnTo>
                  <a:lnTo>
                    <a:pt x="150" y="52"/>
                  </a:lnTo>
                  <a:lnTo>
                    <a:pt x="147" y="43"/>
                  </a:lnTo>
                  <a:lnTo>
                    <a:pt x="144" y="31"/>
                  </a:lnTo>
                  <a:lnTo>
                    <a:pt x="138" y="24"/>
                  </a:lnTo>
                  <a:lnTo>
                    <a:pt x="132" y="18"/>
                  </a:lnTo>
                  <a:lnTo>
                    <a:pt x="122" y="15"/>
                  </a:lnTo>
                  <a:lnTo>
                    <a:pt x="101" y="12"/>
                  </a:lnTo>
                  <a:lnTo>
                    <a:pt x="82" y="15"/>
                  </a:lnTo>
                  <a:lnTo>
                    <a:pt x="70" y="21"/>
                  </a:lnTo>
                  <a:lnTo>
                    <a:pt x="61" y="27"/>
                  </a:lnTo>
                  <a:lnTo>
                    <a:pt x="58" y="40"/>
                  </a:lnTo>
                  <a:lnTo>
                    <a:pt x="61" y="52"/>
                  </a:lnTo>
                  <a:lnTo>
                    <a:pt x="58" y="61"/>
                  </a:lnTo>
                  <a:lnTo>
                    <a:pt x="52" y="67"/>
                  </a:lnTo>
                  <a:lnTo>
                    <a:pt x="46" y="73"/>
                  </a:lnTo>
                  <a:lnTo>
                    <a:pt x="33" y="73"/>
                  </a:lnTo>
                  <a:lnTo>
                    <a:pt x="24" y="73"/>
                  </a:lnTo>
                  <a:lnTo>
                    <a:pt x="15" y="67"/>
                  </a:lnTo>
                  <a:lnTo>
                    <a:pt x="12" y="61"/>
                  </a:lnTo>
                  <a:lnTo>
                    <a:pt x="9" y="52"/>
                  </a:lnTo>
                  <a:lnTo>
                    <a:pt x="12" y="43"/>
                  </a:lnTo>
                  <a:lnTo>
                    <a:pt x="15" y="34"/>
                  </a:lnTo>
                  <a:lnTo>
                    <a:pt x="24" y="24"/>
                  </a:lnTo>
                  <a:lnTo>
                    <a:pt x="36" y="15"/>
                  </a:lnTo>
                  <a:lnTo>
                    <a:pt x="49" y="9"/>
                  </a:lnTo>
                  <a:lnTo>
                    <a:pt x="67" y="3"/>
                  </a:lnTo>
                  <a:lnTo>
                    <a:pt x="85" y="0"/>
                  </a:lnTo>
                  <a:lnTo>
                    <a:pt x="110" y="0"/>
                  </a:lnTo>
                  <a:lnTo>
                    <a:pt x="141" y="0"/>
                  </a:lnTo>
                  <a:lnTo>
                    <a:pt x="168" y="9"/>
                  </a:lnTo>
                  <a:lnTo>
                    <a:pt x="184" y="18"/>
                  </a:lnTo>
                  <a:lnTo>
                    <a:pt x="196" y="31"/>
                  </a:lnTo>
                  <a:lnTo>
                    <a:pt x="199" y="46"/>
                  </a:lnTo>
                  <a:lnTo>
                    <a:pt x="199" y="70"/>
                  </a:lnTo>
                  <a:lnTo>
                    <a:pt x="199" y="144"/>
                  </a:lnTo>
                  <a:lnTo>
                    <a:pt x="202" y="181"/>
                  </a:lnTo>
                  <a:lnTo>
                    <a:pt x="205" y="187"/>
                  </a:lnTo>
                  <a:lnTo>
                    <a:pt x="205" y="190"/>
                  </a:lnTo>
                  <a:lnTo>
                    <a:pt x="214" y="193"/>
                  </a:lnTo>
                  <a:lnTo>
                    <a:pt x="224" y="190"/>
                  </a:lnTo>
                  <a:lnTo>
                    <a:pt x="248" y="175"/>
                  </a:lnTo>
                  <a:lnTo>
                    <a:pt x="248" y="187"/>
                  </a:lnTo>
                  <a:lnTo>
                    <a:pt x="230" y="202"/>
                  </a:lnTo>
                  <a:lnTo>
                    <a:pt x="214" y="212"/>
                  </a:lnTo>
                  <a:lnTo>
                    <a:pt x="199" y="218"/>
                  </a:lnTo>
                  <a:lnTo>
                    <a:pt x="184" y="221"/>
                  </a:lnTo>
                  <a:lnTo>
                    <a:pt x="171" y="221"/>
                  </a:lnTo>
                  <a:lnTo>
                    <a:pt x="159" y="215"/>
                  </a:lnTo>
                  <a:lnTo>
                    <a:pt x="153" y="202"/>
                  </a:lnTo>
                  <a:lnTo>
                    <a:pt x="150" y="187"/>
                  </a:lnTo>
                  <a:close/>
                  <a:moveTo>
                    <a:pt x="150" y="172"/>
                  </a:moveTo>
                  <a:lnTo>
                    <a:pt x="150" y="92"/>
                  </a:lnTo>
                  <a:lnTo>
                    <a:pt x="92" y="110"/>
                  </a:lnTo>
                  <a:lnTo>
                    <a:pt x="73" y="120"/>
                  </a:lnTo>
                  <a:lnTo>
                    <a:pt x="58" y="132"/>
                  </a:lnTo>
                  <a:lnTo>
                    <a:pt x="52" y="144"/>
                  </a:lnTo>
                  <a:lnTo>
                    <a:pt x="49" y="156"/>
                  </a:lnTo>
                  <a:lnTo>
                    <a:pt x="52" y="172"/>
                  </a:lnTo>
                  <a:lnTo>
                    <a:pt x="61" y="184"/>
                  </a:lnTo>
                  <a:lnTo>
                    <a:pt x="76" y="193"/>
                  </a:lnTo>
                  <a:lnTo>
                    <a:pt x="92" y="196"/>
                  </a:lnTo>
                  <a:lnTo>
                    <a:pt x="104" y="193"/>
                  </a:lnTo>
                  <a:lnTo>
                    <a:pt x="116" y="190"/>
                  </a:lnTo>
                  <a:lnTo>
                    <a:pt x="150" y="172"/>
                  </a:lnTo>
                  <a:close/>
                </a:path>
              </a:pathLst>
            </a:custGeom>
            <a:solidFill>
              <a:srgbClr val="232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072" name="Freeform 17"/>
            <p:cNvSpPr>
              <a:spLocks noEditPoints="1"/>
            </p:cNvSpPr>
            <p:nvPr userDrawn="1"/>
          </p:nvSpPr>
          <p:spPr bwMode="black">
            <a:xfrm>
              <a:off x="4507" y="2927"/>
              <a:ext cx="249" cy="221"/>
            </a:xfrm>
            <a:custGeom>
              <a:gdLst>
                <a:gd name="T0" fmla="*/ 151 w 249"/>
                <a:gd name="T1" fmla="*/ 187 h 221"/>
                <a:gd name="T2" fmla="*/ 98 w 249"/>
                <a:gd name="T3" fmla="*/ 215 h 221"/>
                <a:gd name="T4" fmla="*/ 65 w 249"/>
                <a:gd name="T5" fmla="*/ 221 h 221"/>
                <a:gd name="T6" fmla="*/ 49 w 249"/>
                <a:gd name="T7" fmla="*/ 221 h 221"/>
                <a:gd name="T8" fmla="*/ 28 w 249"/>
                <a:gd name="T9" fmla="*/ 212 h 221"/>
                <a:gd name="T10" fmla="*/ 19 w 249"/>
                <a:gd name="T11" fmla="*/ 206 h 221"/>
                <a:gd name="T12" fmla="*/ 3 w 249"/>
                <a:gd name="T13" fmla="*/ 190 h 221"/>
                <a:gd name="T14" fmla="*/ 0 w 249"/>
                <a:gd name="T15" fmla="*/ 166 h 221"/>
                <a:gd name="T16" fmla="*/ 0 w 249"/>
                <a:gd name="T17" fmla="*/ 153 h 221"/>
                <a:gd name="T18" fmla="*/ 9 w 249"/>
                <a:gd name="T19" fmla="*/ 141 h 221"/>
                <a:gd name="T20" fmla="*/ 49 w 249"/>
                <a:gd name="T21" fmla="*/ 110 h 221"/>
                <a:gd name="T22" fmla="*/ 92 w 249"/>
                <a:gd name="T23" fmla="*/ 95 h 221"/>
                <a:gd name="T24" fmla="*/ 151 w 249"/>
                <a:gd name="T25" fmla="*/ 67 h 221"/>
                <a:gd name="T26" fmla="*/ 151 w 249"/>
                <a:gd name="T27" fmla="*/ 52 h 221"/>
                <a:gd name="T28" fmla="*/ 144 w 249"/>
                <a:gd name="T29" fmla="*/ 31 h 221"/>
                <a:gd name="T30" fmla="*/ 138 w 249"/>
                <a:gd name="T31" fmla="*/ 24 h 221"/>
                <a:gd name="T32" fmla="*/ 123 w 249"/>
                <a:gd name="T33" fmla="*/ 15 h 221"/>
                <a:gd name="T34" fmla="*/ 101 w 249"/>
                <a:gd name="T35" fmla="*/ 12 h 221"/>
                <a:gd name="T36" fmla="*/ 71 w 249"/>
                <a:gd name="T37" fmla="*/ 21 h 221"/>
                <a:gd name="T38" fmla="*/ 62 w 249"/>
                <a:gd name="T39" fmla="*/ 27 h 221"/>
                <a:gd name="T40" fmla="*/ 58 w 249"/>
                <a:gd name="T41" fmla="*/ 52 h 221"/>
                <a:gd name="T42" fmla="*/ 58 w 249"/>
                <a:gd name="T43" fmla="*/ 61 h 221"/>
                <a:gd name="T44" fmla="*/ 52 w 249"/>
                <a:gd name="T45" fmla="*/ 67 h 221"/>
                <a:gd name="T46" fmla="*/ 34 w 249"/>
                <a:gd name="T47" fmla="*/ 73 h 221"/>
                <a:gd name="T48" fmla="*/ 25 w 249"/>
                <a:gd name="T49" fmla="*/ 73 h 221"/>
                <a:gd name="T50" fmla="*/ 15 w 249"/>
                <a:gd name="T51" fmla="*/ 67 h 221"/>
                <a:gd name="T52" fmla="*/ 9 w 249"/>
                <a:gd name="T53" fmla="*/ 52 h 221"/>
                <a:gd name="T54" fmla="*/ 12 w 249"/>
                <a:gd name="T55" fmla="*/ 43 h 221"/>
                <a:gd name="T56" fmla="*/ 25 w 249"/>
                <a:gd name="T57" fmla="*/ 24 h 221"/>
                <a:gd name="T58" fmla="*/ 37 w 249"/>
                <a:gd name="T59" fmla="*/ 15 h 221"/>
                <a:gd name="T60" fmla="*/ 68 w 249"/>
                <a:gd name="T61" fmla="*/ 3 h 221"/>
                <a:gd name="T62" fmla="*/ 111 w 249"/>
                <a:gd name="T63" fmla="*/ 0 h 221"/>
                <a:gd name="T64" fmla="*/ 141 w 249"/>
                <a:gd name="T65" fmla="*/ 0 h 221"/>
                <a:gd name="T66" fmla="*/ 169 w 249"/>
                <a:gd name="T67" fmla="*/ 9 h 221"/>
                <a:gd name="T68" fmla="*/ 197 w 249"/>
                <a:gd name="T69" fmla="*/ 31 h 221"/>
                <a:gd name="T70" fmla="*/ 200 w 249"/>
                <a:gd name="T71" fmla="*/ 46 h 221"/>
                <a:gd name="T72" fmla="*/ 200 w 249"/>
                <a:gd name="T73" fmla="*/ 144 h 221"/>
                <a:gd name="T74" fmla="*/ 203 w 249"/>
                <a:gd name="T75" fmla="*/ 181 h 221"/>
                <a:gd name="T76" fmla="*/ 203 w 249"/>
                <a:gd name="T77" fmla="*/ 187 h 221"/>
                <a:gd name="T78" fmla="*/ 206 w 249"/>
                <a:gd name="T79" fmla="*/ 190 h 221"/>
                <a:gd name="T80" fmla="*/ 215 w 249"/>
                <a:gd name="T81" fmla="*/ 193 h 221"/>
                <a:gd name="T82" fmla="*/ 224 w 249"/>
                <a:gd name="T83" fmla="*/ 190 h 221"/>
                <a:gd name="T84" fmla="*/ 249 w 249"/>
                <a:gd name="T85" fmla="*/ 187 h 221"/>
                <a:gd name="T86" fmla="*/ 230 w 249"/>
                <a:gd name="T87" fmla="*/ 202 h 221"/>
                <a:gd name="T88" fmla="*/ 200 w 249"/>
                <a:gd name="T89" fmla="*/ 218 h 221"/>
                <a:gd name="T90" fmla="*/ 184 w 249"/>
                <a:gd name="T91" fmla="*/ 221 h 221"/>
                <a:gd name="T92" fmla="*/ 160 w 249"/>
                <a:gd name="T93" fmla="*/ 215 h 221"/>
                <a:gd name="T94" fmla="*/ 154 w 249"/>
                <a:gd name="T95" fmla="*/ 202 h 221"/>
                <a:gd name="T96" fmla="*/ 151 w 249"/>
                <a:gd name="T97" fmla="*/ 187 h 221"/>
                <a:gd name="T98" fmla="*/ 151 w 249"/>
                <a:gd name="T99" fmla="*/ 92 h 221"/>
                <a:gd name="T100" fmla="*/ 92 w 249"/>
                <a:gd name="T101" fmla="*/ 110 h 221"/>
                <a:gd name="T102" fmla="*/ 74 w 249"/>
                <a:gd name="T103" fmla="*/ 120 h 221"/>
                <a:gd name="T104" fmla="*/ 58 w 249"/>
                <a:gd name="T105" fmla="*/ 132 h 221"/>
                <a:gd name="T106" fmla="*/ 49 w 249"/>
                <a:gd name="T107" fmla="*/ 156 h 221"/>
                <a:gd name="T108" fmla="*/ 52 w 249"/>
                <a:gd name="T109" fmla="*/ 172 h 221"/>
                <a:gd name="T110" fmla="*/ 62 w 249"/>
                <a:gd name="T111" fmla="*/ 184 h 221"/>
                <a:gd name="T112" fmla="*/ 92 w 249"/>
                <a:gd name="T113" fmla="*/ 196 h 221"/>
                <a:gd name="T114" fmla="*/ 105 w 249"/>
                <a:gd name="T115" fmla="*/ 193 h 221"/>
                <a:gd name="T116" fmla="*/ 151 w 249"/>
                <a:gd name="T117" fmla="*/ 172 h 2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9" h="221">
                  <a:moveTo>
                    <a:pt x="151" y="187"/>
                  </a:moveTo>
                  <a:lnTo>
                    <a:pt x="151" y="187"/>
                  </a:lnTo>
                  <a:lnTo>
                    <a:pt x="98" y="215"/>
                  </a:lnTo>
                  <a:lnTo>
                    <a:pt x="83" y="221"/>
                  </a:lnTo>
                  <a:lnTo>
                    <a:pt x="65" y="221"/>
                  </a:lnTo>
                  <a:lnTo>
                    <a:pt x="49" y="221"/>
                  </a:lnTo>
                  <a:lnTo>
                    <a:pt x="37" y="218"/>
                  </a:lnTo>
                  <a:lnTo>
                    <a:pt x="28" y="212"/>
                  </a:lnTo>
                  <a:lnTo>
                    <a:pt x="19" y="206"/>
                  </a:lnTo>
                  <a:lnTo>
                    <a:pt x="9" y="199"/>
                  </a:lnTo>
                  <a:lnTo>
                    <a:pt x="3" y="190"/>
                  </a:lnTo>
                  <a:lnTo>
                    <a:pt x="0" y="178"/>
                  </a:lnTo>
                  <a:lnTo>
                    <a:pt x="0" y="166"/>
                  </a:lnTo>
                  <a:lnTo>
                    <a:pt x="0" y="153"/>
                  </a:lnTo>
                  <a:lnTo>
                    <a:pt x="9" y="141"/>
                  </a:lnTo>
                  <a:lnTo>
                    <a:pt x="25" y="126"/>
                  </a:lnTo>
                  <a:lnTo>
                    <a:pt x="49" y="110"/>
                  </a:lnTo>
                  <a:lnTo>
                    <a:pt x="92" y="95"/>
                  </a:lnTo>
                  <a:lnTo>
                    <a:pt x="151" y="77"/>
                  </a:lnTo>
                  <a:lnTo>
                    <a:pt x="151" y="67"/>
                  </a:lnTo>
                  <a:lnTo>
                    <a:pt x="151" y="52"/>
                  </a:lnTo>
                  <a:lnTo>
                    <a:pt x="148" y="43"/>
                  </a:lnTo>
                  <a:lnTo>
                    <a:pt x="144" y="31"/>
                  </a:lnTo>
                  <a:lnTo>
                    <a:pt x="138" y="24"/>
                  </a:lnTo>
                  <a:lnTo>
                    <a:pt x="132" y="18"/>
                  </a:lnTo>
                  <a:lnTo>
                    <a:pt x="123" y="15"/>
                  </a:lnTo>
                  <a:lnTo>
                    <a:pt x="101" y="12"/>
                  </a:lnTo>
                  <a:lnTo>
                    <a:pt x="83" y="15"/>
                  </a:lnTo>
                  <a:lnTo>
                    <a:pt x="71" y="21"/>
                  </a:lnTo>
                  <a:lnTo>
                    <a:pt x="62" y="27"/>
                  </a:lnTo>
                  <a:lnTo>
                    <a:pt x="58" y="40"/>
                  </a:lnTo>
                  <a:lnTo>
                    <a:pt x="58" y="52"/>
                  </a:lnTo>
                  <a:lnTo>
                    <a:pt x="58" y="61"/>
                  </a:lnTo>
                  <a:lnTo>
                    <a:pt x="52" y="67"/>
                  </a:lnTo>
                  <a:lnTo>
                    <a:pt x="46" y="73"/>
                  </a:lnTo>
                  <a:lnTo>
                    <a:pt x="34" y="73"/>
                  </a:lnTo>
                  <a:lnTo>
                    <a:pt x="25" y="73"/>
                  </a:lnTo>
                  <a:lnTo>
                    <a:pt x="15" y="67"/>
                  </a:lnTo>
                  <a:lnTo>
                    <a:pt x="12" y="61"/>
                  </a:lnTo>
                  <a:lnTo>
                    <a:pt x="9" y="52"/>
                  </a:lnTo>
                  <a:lnTo>
                    <a:pt x="12" y="43"/>
                  </a:lnTo>
                  <a:lnTo>
                    <a:pt x="15" y="34"/>
                  </a:lnTo>
                  <a:lnTo>
                    <a:pt x="25" y="24"/>
                  </a:lnTo>
                  <a:lnTo>
                    <a:pt x="37" y="15"/>
                  </a:lnTo>
                  <a:lnTo>
                    <a:pt x="49" y="9"/>
                  </a:lnTo>
                  <a:lnTo>
                    <a:pt x="68" y="3"/>
                  </a:lnTo>
                  <a:lnTo>
                    <a:pt x="86" y="0"/>
                  </a:lnTo>
                  <a:lnTo>
                    <a:pt x="111" y="0"/>
                  </a:lnTo>
                  <a:lnTo>
                    <a:pt x="141" y="0"/>
                  </a:lnTo>
                  <a:lnTo>
                    <a:pt x="169" y="9"/>
                  </a:lnTo>
                  <a:lnTo>
                    <a:pt x="184" y="18"/>
                  </a:lnTo>
                  <a:lnTo>
                    <a:pt x="197" y="31"/>
                  </a:lnTo>
                  <a:lnTo>
                    <a:pt x="200" y="46"/>
                  </a:lnTo>
                  <a:lnTo>
                    <a:pt x="200" y="70"/>
                  </a:lnTo>
                  <a:lnTo>
                    <a:pt x="200" y="144"/>
                  </a:lnTo>
                  <a:lnTo>
                    <a:pt x="203" y="181"/>
                  </a:lnTo>
                  <a:lnTo>
                    <a:pt x="203" y="187"/>
                  </a:lnTo>
                  <a:lnTo>
                    <a:pt x="206" y="190"/>
                  </a:lnTo>
                  <a:lnTo>
                    <a:pt x="215" y="193"/>
                  </a:lnTo>
                  <a:lnTo>
                    <a:pt x="224" y="190"/>
                  </a:lnTo>
                  <a:lnTo>
                    <a:pt x="249" y="175"/>
                  </a:lnTo>
                  <a:lnTo>
                    <a:pt x="249" y="187"/>
                  </a:lnTo>
                  <a:lnTo>
                    <a:pt x="230" y="202"/>
                  </a:lnTo>
                  <a:lnTo>
                    <a:pt x="215" y="212"/>
                  </a:lnTo>
                  <a:lnTo>
                    <a:pt x="200" y="218"/>
                  </a:lnTo>
                  <a:lnTo>
                    <a:pt x="184" y="221"/>
                  </a:lnTo>
                  <a:lnTo>
                    <a:pt x="172" y="221"/>
                  </a:lnTo>
                  <a:lnTo>
                    <a:pt x="160" y="215"/>
                  </a:lnTo>
                  <a:lnTo>
                    <a:pt x="154" y="202"/>
                  </a:lnTo>
                  <a:lnTo>
                    <a:pt x="151" y="187"/>
                  </a:lnTo>
                  <a:close/>
                  <a:moveTo>
                    <a:pt x="151" y="172"/>
                  </a:moveTo>
                  <a:lnTo>
                    <a:pt x="151" y="92"/>
                  </a:lnTo>
                  <a:lnTo>
                    <a:pt x="92" y="110"/>
                  </a:lnTo>
                  <a:lnTo>
                    <a:pt x="74" y="120"/>
                  </a:lnTo>
                  <a:lnTo>
                    <a:pt x="58" y="132"/>
                  </a:lnTo>
                  <a:lnTo>
                    <a:pt x="52" y="144"/>
                  </a:lnTo>
                  <a:lnTo>
                    <a:pt x="49" y="156"/>
                  </a:lnTo>
                  <a:lnTo>
                    <a:pt x="52" y="172"/>
                  </a:lnTo>
                  <a:lnTo>
                    <a:pt x="62" y="184"/>
                  </a:lnTo>
                  <a:lnTo>
                    <a:pt x="77" y="193"/>
                  </a:lnTo>
                  <a:lnTo>
                    <a:pt x="92" y="196"/>
                  </a:lnTo>
                  <a:lnTo>
                    <a:pt x="105" y="193"/>
                  </a:lnTo>
                  <a:lnTo>
                    <a:pt x="117" y="190"/>
                  </a:lnTo>
                  <a:lnTo>
                    <a:pt x="151" y="172"/>
                  </a:lnTo>
                  <a:close/>
                </a:path>
              </a:pathLst>
            </a:custGeom>
            <a:solidFill>
              <a:srgbClr val="232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073" name="Freeform 18"/>
            <p:cNvSpPr/>
            <p:nvPr userDrawn="1"/>
          </p:nvSpPr>
          <p:spPr bwMode="black">
            <a:xfrm>
              <a:off x="4866" y="2927"/>
              <a:ext cx="206" cy="218"/>
            </a:xfrm>
            <a:custGeom>
              <a:gdLst>
                <a:gd name="T0" fmla="*/ 99 w 206"/>
                <a:gd name="T1" fmla="*/ 52 h 218"/>
                <a:gd name="T2" fmla="*/ 114 w 206"/>
                <a:gd name="T3" fmla="*/ 31 h 218"/>
                <a:gd name="T4" fmla="*/ 151 w 206"/>
                <a:gd name="T5" fmla="*/ 6 h 218"/>
                <a:gd name="T6" fmla="*/ 166 w 206"/>
                <a:gd name="T7" fmla="*/ 3 h 218"/>
                <a:gd name="T8" fmla="*/ 194 w 206"/>
                <a:gd name="T9" fmla="*/ 12 h 218"/>
                <a:gd name="T10" fmla="*/ 203 w 206"/>
                <a:gd name="T11" fmla="*/ 18 h 218"/>
                <a:gd name="T12" fmla="*/ 206 w 206"/>
                <a:gd name="T13" fmla="*/ 31 h 218"/>
                <a:gd name="T14" fmla="*/ 197 w 206"/>
                <a:gd name="T15" fmla="*/ 49 h 218"/>
                <a:gd name="T16" fmla="*/ 191 w 206"/>
                <a:gd name="T17" fmla="*/ 52 h 218"/>
                <a:gd name="T18" fmla="*/ 179 w 206"/>
                <a:gd name="T19" fmla="*/ 55 h 218"/>
                <a:gd name="T20" fmla="*/ 157 w 206"/>
                <a:gd name="T21" fmla="*/ 46 h 218"/>
                <a:gd name="T22" fmla="*/ 145 w 206"/>
                <a:gd name="T23" fmla="*/ 40 h 218"/>
                <a:gd name="T24" fmla="*/ 136 w 206"/>
                <a:gd name="T25" fmla="*/ 34 h 218"/>
                <a:gd name="T26" fmla="*/ 126 w 206"/>
                <a:gd name="T27" fmla="*/ 40 h 218"/>
                <a:gd name="T28" fmla="*/ 111 w 206"/>
                <a:gd name="T29" fmla="*/ 52 h 218"/>
                <a:gd name="T30" fmla="*/ 99 w 206"/>
                <a:gd name="T31" fmla="*/ 169 h 218"/>
                <a:gd name="T32" fmla="*/ 99 w 206"/>
                <a:gd name="T33" fmla="*/ 184 h 218"/>
                <a:gd name="T34" fmla="*/ 102 w 206"/>
                <a:gd name="T35" fmla="*/ 193 h 218"/>
                <a:gd name="T36" fmla="*/ 117 w 206"/>
                <a:gd name="T37" fmla="*/ 206 h 218"/>
                <a:gd name="T38" fmla="*/ 129 w 206"/>
                <a:gd name="T39" fmla="*/ 209 h 218"/>
                <a:gd name="T40" fmla="*/ 145 w 206"/>
                <a:gd name="T41" fmla="*/ 218 h 218"/>
                <a:gd name="T42" fmla="*/ 3 w 206"/>
                <a:gd name="T43" fmla="*/ 209 h 218"/>
                <a:gd name="T44" fmla="*/ 22 w 206"/>
                <a:gd name="T45" fmla="*/ 209 h 218"/>
                <a:gd name="T46" fmla="*/ 37 w 206"/>
                <a:gd name="T47" fmla="*/ 202 h 218"/>
                <a:gd name="T48" fmla="*/ 46 w 206"/>
                <a:gd name="T49" fmla="*/ 193 h 218"/>
                <a:gd name="T50" fmla="*/ 46 w 206"/>
                <a:gd name="T51" fmla="*/ 169 h 218"/>
                <a:gd name="T52" fmla="*/ 46 w 206"/>
                <a:gd name="T53" fmla="*/ 89 h 218"/>
                <a:gd name="T54" fmla="*/ 46 w 206"/>
                <a:gd name="T55" fmla="*/ 46 h 218"/>
                <a:gd name="T56" fmla="*/ 37 w 206"/>
                <a:gd name="T57" fmla="*/ 34 h 218"/>
                <a:gd name="T58" fmla="*/ 34 w 206"/>
                <a:gd name="T59" fmla="*/ 34 h 218"/>
                <a:gd name="T60" fmla="*/ 25 w 206"/>
                <a:gd name="T61" fmla="*/ 31 h 218"/>
                <a:gd name="T62" fmla="*/ 0 w 206"/>
                <a:gd name="T63" fmla="*/ 27 h 218"/>
                <a:gd name="T64" fmla="*/ 99 w 206"/>
                <a:gd name="T65" fmla="*/ 0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218">
                  <a:moveTo>
                    <a:pt x="99" y="0"/>
                  </a:moveTo>
                  <a:lnTo>
                    <a:pt x="99" y="52"/>
                  </a:lnTo>
                  <a:lnTo>
                    <a:pt x="114" y="31"/>
                  </a:lnTo>
                  <a:lnTo>
                    <a:pt x="132" y="15"/>
                  </a:lnTo>
                  <a:lnTo>
                    <a:pt x="151" y="6"/>
                  </a:lnTo>
                  <a:lnTo>
                    <a:pt x="166" y="3"/>
                  </a:lnTo>
                  <a:lnTo>
                    <a:pt x="182" y="6"/>
                  </a:lnTo>
                  <a:lnTo>
                    <a:pt x="194" y="12"/>
                  </a:lnTo>
                  <a:lnTo>
                    <a:pt x="203" y="18"/>
                  </a:lnTo>
                  <a:lnTo>
                    <a:pt x="206" y="31"/>
                  </a:lnTo>
                  <a:lnTo>
                    <a:pt x="203" y="40"/>
                  </a:lnTo>
                  <a:lnTo>
                    <a:pt x="197" y="49"/>
                  </a:lnTo>
                  <a:lnTo>
                    <a:pt x="191" y="52"/>
                  </a:lnTo>
                  <a:lnTo>
                    <a:pt x="179" y="55"/>
                  </a:lnTo>
                  <a:lnTo>
                    <a:pt x="169" y="52"/>
                  </a:lnTo>
                  <a:lnTo>
                    <a:pt x="157" y="46"/>
                  </a:lnTo>
                  <a:lnTo>
                    <a:pt x="145" y="40"/>
                  </a:lnTo>
                  <a:lnTo>
                    <a:pt x="136" y="34"/>
                  </a:lnTo>
                  <a:lnTo>
                    <a:pt x="132" y="37"/>
                  </a:lnTo>
                  <a:lnTo>
                    <a:pt x="126" y="40"/>
                  </a:lnTo>
                  <a:lnTo>
                    <a:pt x="111" y="52"/>
                  </a:lnTo>
                  <a:lnTo>
                    <a:pt x="99" y="70"/>
                  </a:lnTo>
                  <a:lnTo>
                    <a:pt x="99" y="169"/>
                  </a:lnTo>
                  <a:lnTo>
                    <a:pt x="99" y="184"/>
                  </a:lnTo>
                  <a:lnTo>
                    <a:pt x="102" y="193"/>
                  </a:lnTo>
                  <a:lnTo>
                    <a:pt x="108" y="199"/>
                  </a:lnTo>
                  <a:lnTo>
                    <a:pt x="117" y="206"/>
                  </a:lnTo>
                  <a:lnTo>
                    <a:pt x="129" y="209"/>
                  </a:lnTo>
                  <a:lnTo>
                    <a:pt x="145" y="209"/>
                  </a:lnTo>
                  <a:lnTo>
                    <a:pt x="145" y="218"/>
                  </a:lnTo>
                  <a:lnTo>
                    <a:pt x="3" y="218"/>
                  </a:lnTo>
                  <a:lnTo>
                    <a:pt x="3" y="209"/>
                  </a:lnTo>
                  <a:lnTo>
                    <a:pt x="22" y="209"/>
                  </a:lnTo>
                  <a:lnTo>
                    <a:pt x="37" y="202"/>
                  </a:lnTo>
                  <a:lnTo>
                    <a:pt x="43" y="199"/>
                  </a:lnTo>
                  <a:lnTo>
                    <a:pt x="46" y="193"/>
                  </a:lnTo>
                  <a:lnTo>
                    <a:pt x="46" y="169"/>
                  </a:lnTo>
                  <a:lnTo>
                    <a:pt x="46" y="89"/>
                  </a:lnTo>
                  <a:lnTo>
                    <a:pt x="46" y="46"/>
                  </a:lnTo>
                  <a:lnTo>
                    <a:pt x="43" y="40"/>
                  </a:lnTo>
                  <a:lnTo>
                    <a:pt x="37" y="34"/>
                  </a:lnTo>
                  <a:lnTo>
                    <a:pt x="34" y="34"/>
                  </a:lnTo>
                  <a:lnTo>
                    <a:pt x="25" y="31"/>
                  </a:lnTo>
                  <a:lnTo>
                    <a:pt x="3" y="34"/>
                  </a:lnTo>
                  <a:lnTo>
                    <a:pt x="0" y="27"/>
                  </a:lnTo>
                  <a:lnTo>
                    <a:pt x="83" y="0"/>
                  </a:lnTo>
                  <a:lnTo>
                    <a:pt x="99" y="0"/>
                  </a:lnTo>
                  <a:close/>
                </a:path>
              </a:pathLst>
            </a:custGeom>
            <a:solidFill>
              <a:srgbClr val="232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074" name="Freeform 19"/>
            <p:cNvSpPr/>
            <p:nvPr userDrawn="1"/>
          </p:nvSpPr>
          <p:spPr bwMode="black">
            <a:xfrm>
              <a:off x="5038" y="2927"/>
              <a:ext cx="206" cy="218"/>
            </a:xfrm>
            <a:custGeom>
              <a:gdLst>
                <a:gd name="T0" fmla="*/ 96 w 206"/>
                <a:gd name="T1" fmla="*/ 52 h 218"/>
                <a:gd name="T2" fmla="*/ 114 w 206"/>
                <a:gd name="T3" fmla="*/ 31 h 218"/>
                <a:gd name="T4" fmla="*/ 148 w 206"/>
                <a:gd name="T5" fmla="*/ 6 h 218"/>
                <a:gd name="T6" fmla="*/ 166 w 206"/>
                <a:gd name="T7" fmla="*/ 3 h 218"/>
                <a:gd name="T8" fmla="*/ 194 w 206"/>
                <a:gd name="T9" fmla="*/ 12 h 218"/>
                <a:gd name="T10" fmla="*/ 203 w 206"/>
                <a:gd name="T11" fmla="*/ 18 h 218"/>
                <a:gd name="T12" fmla="*/ 206 w 206"/>
                <a:gd name="T13" fmla="*/ 31 h 218"/>
                <a:gd name="T14" fmla="*/ 197 w 206"/>
                <a:gd name="T15" fmla="*/ 49 h 218"/>
                <a:gd name="T16" fmla="*/ 188 w 206"/>
                <a:gd name="T17" fmla="*/ 52 h 218"/>
                <a:gd name="T18" fmla="*/ 178 w 206"/>
                <a:gd name="T19" fmla="*/ 55 h 218"/>
                <a:gd name="T20" fmla="*/ 154 w 206"/>
                <a:gd name="T21" fmla="*/ 46 h 218"/>
                <a:gd name="T22" fmla="*/ 145 w 206"/>
                <a:gd name="T23" fmla="*/ 40 h 218"/>
                <a:gd name="T24" fmla="*/ 135 w 206"/>
                <a:gd name="T25" fmla="*/ 34 h 218"/>
                <a:gd name="T26" fmla="*/ 123 w 206"/>
                <a:gd name="T27" fmla="*/ 40 h 218"/>
                <a:gd name="T28" fmla="*/ 111 w 206"/>
                <a:gd name="T29" fmla="*/ 52 h 218"/>
                <a:gd name="T30" fmla="*/ 96 w 206"/>
                <a:gd name="T31" fmla="*/ 169 h 218"/>
                <a:gd name="T32" fmla="*/ 99 w 206"/>
                <a:gd name="T33" fmla="*/ 184 h 218"/>
                <a:gd name="T34" fmla="*/ 102 w 206"/>
                <a:gd name="T35" fmla="*/ 193 h 218"/>
                <a:gd name="T36" fmla="*/ 117 w 206"/>
                <a:gd name="T37" fmla="*/ 206 h 218"/>
                <a:gd name="T38" fmla="*/ 129 w 206"/>
                <a:gd name="T39" fmla="*/ 209 h 218"/>
                <a:gd name="T40" fmla="*/ 145 w 206"/>
                <a:gd name="T41" fmla="*/ 218 h 218"/>
                <a:gd name="T42" fmla="*/ 3 w 206"/>
                <a:gd name="T43" fmla="*/ 209 h 218"/>
                <a:gd name="T44" fmla="*/ 22 w 206"/>
                <a:gd name="T45" fmla="*/ 209 h 218"/>
                <a:gd name="T46" fmla="*/ 34 w 206"/>
                <a:gd name="T47" fmla="*/ 202 h 218"/>
                <a:gd name="T48" fmla="*/ 46 w 206"/>
                <a:gd name="T49" fmla="*/ 193 h 218"/>
                <a:gd name="T50" fmla="*/ 46 w 206"/>
                <a:gd name="T51" fmla="*/ 169 h 218"/>
                <a:gd name="T52" fmla="*/ 46 w 206"/>
                <a:gd name="T53" fmla="*/ 89 h 218"/>
                <a:gd name="T54" fmla="*/ 46 w 206"/>
                <a:gd name="T55" fmla="*/ 46 h 218"/>
                <a:gd name="T56" fmla="*/ 37 w 206"/>
                <a:gd name="T57" fmla="*/ 34 h 218"/>
                <a:gd name="T58" fmla="*/ 31 w 206"/>
                <a:gd name="T59" fmla="*/ 34 h 218"/>
                <a:gd name="T60" fmla="*/ 25 w 206"/>
                <a:gd name="T61" fmla="*/ 31 h 218"/>
                <a:gd name="T62" fmla="*/ 0 w 206"/>
                <a:gd name="T63" fmla="*/ 27 h 218"/>
                <a:gd name="T64" fmla="*/ 96 w 206"/>
                <a:gd name="T65" fmla="*/ 0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218">
                  <a:moveTo>
                    <a:pt x="96" y="0"/>
                  </a:moveTo>
                  <a:lnTo>
                    <a:pt x="96" y="52"/>
                  </a:lnTo>
                  <a:lnTo>
                    <a:pt x="114" y="31"/>
                  </a:lnTo>
                  <a:lnTo>
                    <a:pt x="132" y="15"/>
                  </a:lnTo>
                  <a:lnTo>
                    <a:pt x="148" y="6"/>
                  </a:lnTo>
                  <a:lnTo>
                    <a:pt x="166" y="3"/>
                  </a:lnTo>
                  <a:lnTo>
                    <a:pt x="182" y="6"/>
                  </a:lnTo>
                  <a:lnTo>
                    <a:pt x="194" y="12"/>
                  </a:lnTo>
                  <a:lnTo>
                    <a:pt x="203" y="18"/>
                  </a:lnTo>
                  <a:lnTo>
                    <a:pt x="206" y="31"/>
                  </a:lnTo>
                  <a:lnTo>
                    <a:pt x="203" y="40"/>
                  </a:lnTo>
                  <a:lnTo>
                    <a:pt x="197" y="49"/>
                  </a:lnTo>
                  <a:lnTo>
                    <a:pt x="188" y="52"/>
                  </a:lnTo>
                  <a:lnTo>
                    <a:pt x="178" y="55"/>
                  </a:lnTo>
                  <a:lnTo>
                    <a:pt x="169" y="52"/>
                  </a:lnTo>
                  <a:lnTo>
                    <a:pt x="154" y="46"/>
                  </a:lnTo>
                  <a:lnTo>
                    <a:pt x="145" y="40"/>
                  </a:lnTo>
                  <a:lnTo>
                    <a:pt x="135" y="34"/>
                  </a:lnTo>
                  <a:lnTo>
                    <a:pt x="129" y="37"/>
                  </a:lnTo>
                  <a:lnTo>
                    <a:pt x="123" y="40"/>
                  </a:lnTo>
                  <a:lnTo>
                    <a:pt x="111" y="52"/>
                  </a:lnTo>
                  <a:lnTo>
                    <a:pt x="96" y="70"/>
                  </a:lnTo>
                  <a:lnTo>
                    <a:pt x="96" y="169"/>
                  </a:lnTo>
                  <a:lnTo>
                    <a:pt x="99" y="184"/>
                  </a:lnTo>
                  <a:lnTo>
                    <a:pt x="102" y="193"/>
                  </a:lnTo>
                  <a:lnTo>
                    <a:pt x="108" y="199"/>
                  </a:lnTo>
                  <a:lnTo>
                    <a:pt x="117" y="206"/>
                  </a:lnTo>
                  <a:lnTo>
                    <a:pt x="129" y="209"/>
                  </a:lnTo>
                  <a:lnTo>
                    <a:pt x="145" y="209"/>
                  </a:lnTo>
                  <a:lnTo>
                    <a:pt x="145" y="218"/>
                  </a:lnTo>
                  <a:lnTo>
                    <a:pt x="3" y="218"/>
                  </a:lnTo>
                  <a:lnTo>
                    <a:pt x="3" y="209"/>
                  </a:lnTo>
                  <a:lnTo>
                    <a:pt x="22" y="209"/>
                  </a:lnTo>
                  <a:lnTo>
                    <a:pt x="34" y="202"/>
                  </a:lnTo>
                  <a:lnTo>
                    <a:pt x="40" y="199"/>
                  </a:lnTo>
                  <a:lnTo>
                    <a:pt x="46" y="193"/>
                  </a:lnTo>
                  <a:lnTo>
                    <a:pt x="46" y="169"/>
                  </a:lnTo>
                  <a:lnTo>
                    <a:pt x="46" y="89"/>
                  </a:lnTo>
                  <a:lnTo>
                    <a:pt x="46" y="46"/>
                  </a:lnTo>
                  <a:lnTo>
                    <a:pt x="43" y="40"/>
                  </a:lnTo>
                  <a:lnTo>
                    <a:pt x="37" y="34"/>
                  </a:lnTo>
                  <a:lnTo>
                    <a:pt x="31" y="34"/>
                  </a:lnTo>
                  <a:lnTo>
                    <a:pt x="25" y="31"/>
                  </a:lnTo>
                  <a:lnTo>
                    <a:pt x="3" y="34"/>
                  </a:lnTo>
                  <a:lnTo>
                    <a:pt x="0" y="27"/>
                  </a:lnTo>
                  <a:lnTo>
                    <a:pt x="83" y="0"/>
                  </a:lnTo>
                  <a:lnTo>
                    <a:pt x="96" y="0"/>
                  </a:lnTo>
                  <a:close/>
                </a:path>
              </a:pathLst>
            </a:custGeom>
            <a:solidFill>
              <a:srgbClr val="232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075" name="Freeform 20"/>
            <p:cNvSpPr/>
            <p:nvPr userDrawn="1"/>
          </p:nvSpPr>
          <p:spPr bwMode="black">
            <a:xfrm>
              <a:off x="4747" y="2761"/>
              <a:ext cx="165" cy="390"/>
            </a:xfrm>
            <a:custGeom>
              <a:gdLst>
                <a:gd name="T0" fmla="*/ 165 w 165"/>
                <a:gd name="T1" fmla="*/ 0 h 390"/>
                <a:gd name="T2" fmla="*/ 64 w 165"/>
                <a:gd name="T3" fmla="*/ 322 h 390"/>
                <a:gd name="T4" fmla="*/ 64 w 165"/>
                <a:gd name="T5" fmla="*/ 322 h 390"/>
                <a:gd name="T6" fmla="*/ 55 w 165"/>
                <a:gd name="T7" fmla="*/ 350 h 390"/>
                <a:gd name="T8" fmla="*/ 55 w 165"/>
                <a:gd name="T9" fmla="*/ 350 h 390"/>
                <a:gd name="T10" fmla="*/ 58 w 165"/>
                <a:gd name="T11" fmla="*/ 356 h 390"/>
                <a:gd name="T12" fmla="*/ 58 w 165"/>
                <a:gd name="T13" fmla="*/ 356 h 390"/>
                <a:gd name="T14" fmla="*/ 67 w 165"/>
                <a:gd name="T15" fmla="*/ 359 h 390"/>
                <a:gd name="T16" fmla="*/ 67 w 165"/>
                <a:gd name="T17" fmla="*/ 359 h 390"/>
                <a:gd name="T18" fmla="*/ 73 w 165"/>
                <a:gd name="T19" fmla="*/ 359 h 390"/>
                <a:gd name="T20" fmla="*/ 83 w 165"/>
                <a:gd name="T21" fmla="*/ 356 h 390"/>
                <a:gd name="T22" fmla="*/ 83 w 165"/>
                <a:gd name="T23" fmla="*/ 356 h 390"/>
                <a:gd name="T24" fmla="*/ 92 w 165"/>
                <a:gd name="T25" fmla="*/ 350 h 390"/>
                <a:gd name="T26" fmla="*/ 98 w 165"/>
                <a:gd name="T27" fmla="*/ 341 h 390"/>
                <a:gd name="T28" fmla="*/ 113 w 165"/>
                <a:gd name="T29" fmla="*/ 322 h 390"/>
                <a:gd name="T30" fmla="*/ 126 w 165"/>
                <a:gd name="T31" fmla="*/ 329 h 390"/>
                <a:gd name="T32" fmla="*/ 126 w 165"/>
                <a:gd name="T33" fmla="*/ 329 h 390"/>
                <a:gd name="T34" fmla="*/ 95 w 165"/>
                <a:gd name="T35" fmla="*/ 359 h 390"/>
                <a:gd name="T36" fmla="*/ 83 w 165"/>
                <a:gd name="T37" fmla="*/ 372 h 390"/>
                <a:gd name="T38" fmla="*/ 70 w 165"/>
                <a:gd name="T39" fmla="*/ 381 h 390"/>
                <a:gd name="T40" fmla="*/ 70 w 165"/>
                <a:gd name="T41" fmla="*/ 381 h 390"/>
                <a:gd name="T42" fmla="*/ 49 w 165"/>
                <a:gd name="T43" fmla="*/ 387 h 390"/>
                <a:gd name="T44" fmla="*/ 30 w 165"/>
                <a:gd name="T45" fmla="*/ 390 h 390"/>
                <a:gd name="T46" fmla="*/ 30 w 165"/>
                <a:gd name="T47" fmla="*/ 390 h 390"/>
                <a:gd name="T48" fmla="*/ 18 w 165"/>
                <a:gd name="T49" fmla="*/ 390 h 390"/>
                <a:gd name="T50" fmla="*/ 9 w 165"/>
                <a:gd name="T51" fmla="*/ 384 h 390"/>
                <a:gd name="T52" fmla="*/ 9 w 165"/>
                <a:gd name="T53" fmla="*/ 384 h 390"/>
                <a:gd name="T54" fmla="*/ 3 w 165"/>
                <a:gd name="T55" fmla="*/ 375 h 390"/>
                <a:gd name="T56" fmla="*/ 0 w 165"/>
                <a:gd name="T57" fmla="*/ 368 h 390"/>
                <a:gd name="T58" fmla="*/ 0 w 165"/>
                <a:gd name="T59" fmla="*/ 368 h 390"/>
                <a:gd name="T60" fmla="*/ 3 w 165"/>
                <a:gd name="T61" fmla="*/ 353 h 390"/>
                <a:gd name="T62" fmla="*/ 9 w 165"/>
                <a:gd name="T63" fmla="*/ 329 h 390"/>
                <a:gd name="T64" fmla="*/ 86 w 165"/>
                <a:gd name="T65" fmla="*/ 74 h 390"/>
                <a:gd name="T66" fmla="*/ 86 w 165"/>
                <a:gd name="T67" fmla="*/ 74 h 390"/>
                <a:gd name="T68" fmla="*/ 95 w 165"/>
                <a:gd name="T69" fmla="*/ 40 h 390"/>
                <a:gd name="T70" fmla="*/ 95 w 165"/>
                <a:gd name="T71" fmla="*/ 40 h 390"/>
                <a:gd name="T72" fmla="*/ 95 w 165"/>
                <a:gd name="T73" fmla="*/ 34 h 390"/>
                <a:gd name="T74" fmla="*/ 89 w 165"/>
                <a:gd name="T75" fmla="*/ 28 h 390"/>
                <a:gd name="T76" fmla="*/ 89 w 165"/>
                <a:gd name="T77" fmla="*/ 28 h 390"/>
                <a:gd name="T78" fmla="*/ 83 w 165"/>
                <a:gd name="T79" fmla="*/ 25 h 390"/>
                <a:gd name="T80" fmla="*/ 70 w 165"/>
                <a:gd name="T81" fmla="*/ 25 h 390"/>
                <a:gd name="T82" fmla="*/ 70 w 165"/>
                <a:gd name="T83" fmla="*/ 25 h 390"/>
                <a:gd name="T84" fmla="*/ 46 w 165"/>
                <a:gd name="T85" fmla="*/ 25 h 390"/>
                <a:gd name="T86" fmla="*/ 46 w 165"/>
                <a:gd name="T87" fmla="*/ 15 h 390"/>
                <a:gd name="T88" fmla="*/ 165 w 165"/>
                <a:gd name="T89" fmla="*/ 0 h 3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390">
                  <a:moveTo>
                    <a:pt x="165" y="0"/>
                  </a:moveTo>
                  <a:lnTo>
                    <a:pt x="64" y="322"/>
                  </a:lnTo>
                  <a:lnTo>
                    <a:pt x="55" y="350"/>
                  </a:lnTo>
                  <a:lnTo>
                    <a:pt x="58" y="356"/>
                  </a:lnTo>
                  <a:lnTo>
                    <a:pt x="67" y="359"/>
                  </a:lnTo>
                  <a:lnTo>
                    <a:pt x="73" y="359"/>
                  </a:lnTo>
                  <a:lnTo>
                    <a:pt x="83" y="356"/>
                  </a:lnTo>
                  <a:lnTo>
                    <a:pt x="92" y="350"/>
                  </a:lnTo>
                  <a:lnTo>
                    <a:pt x="98" y="341"/>
                  </a:lnTo>
                  <a:lnTo>
                    <a:pt x="113" y="322"/>
                  </a:lnTo>
                  <a:lnTo>
                    <a:pt x="126" y="329"/>
                  </a:lnTo>
                  <a:lnTo>
                    <a:pt x="95" y="359"/>
                  </a:lnTo>
                  <a:lnTo>
                    <a:pt x="83" y="372"/>
                  </a:lnTo>
                  <a:lnTo>
                    <a:pt x="70" y="381"/>
                  </a:lnTo>
                  <a:lnTo>
                    <a:pt x="49" y="387"/>
                  </a:lnTo>
                  <a:lnTo>
                    <a:pt x="30" y="390"/>
                  </a:lnTo>
                  <a:lnTo>
                    <a:pt x="18" y="390"/>
                  </a:lnTo>
                  <a:lnTo>
                    <a:pt x="9" y="384"/>
                  </a:lnTo>
                  <a:lnTo>
                    <a:pt x="3" y="375"/>
                  </a:lnTo>
                  <a:lnTo>
                    <a:pt x="0" y="368"/>
                  </a:lnTo>
                  <a:lnTo>
                    <a:pt x="3" y="353"/>
                  </a:lnTo>
                  <a:lnTo>
                    <a:pt x="9" y="329"/>
                  </a:lnTo>
                  <a:lnTo>
                    <a:pt x="86" y="74"/>
                  </a:lnTo>
                  <a:lnTo>
                    <a:pt x="95" y="40"/>
                  </a:lnTo>
                  <a:lnTo>
                    <a:pt x="95" y="34"/>
                  </a:lnTo>
                  <a:lnTo>
                    <a:pt x="89" y="28"/>
                  </a:lnTo>
                  <a:lnTo>
                    <a:pt x="83" y="25"/>
                  </a:lnTo>
                  <a:lnTo>
                    <a:pt x="70" y="25"/>
                  </a:lnTo>
                  <a:lnTo>
                    <a:pt x="46" y="25"/>
                  </a:lnTo>
                  <a:lnTo>
                    <a:pt x="46" y="15"/>
                  </a:lnTo>
                  <a:lnTo>
                    <a:pt x="165" y="0"/>
                  </a:lnTo>
                  <a:close/>
                </a:path>
              </a:pathLst>
            </a:custGeom>
            <a:solidFill>
              <a:srgbClr val="7CC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2058" name="Line 21"/>
          <p:cNvSpPr>
            <a:spLocks noChangeShapeType="1"/>
          </p:cNvSpPr>
          <p:nvPr userDrawn="1"/>
        </p:nvSpPr>
        <p:spPr bwMode="gray">
          <a:xfrm>
            <a:off x="-8467" y="6165533"/>
            <a:ext cx="347133"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059" name="Line 22"/>
          <p:cNvSpPr>
            <a:spLocks noChangeShapeType="1"/>
          </p:cNvSpPr>
          <p:nvPr userDrawn="1"/>
        </p:nvSpPr>
        <p:spPr bwMode="gray">
          <a:xfrm>
            <a:off x="0" y="6650038"/>
            <a:ext cx="12192000"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060" name="Line 23"/>
          <p:cNvSpPr>
            <a:spLocks noChangeShapeType="1"/>
          </p:cNvSpPr>
          <p:nvPr userDrawn="1"/>
        </p:nvSpPr>
        <p:spPr bwMode="gray">
          <a:xfrm>
            <a:off x="465503" y="6165533"/>
            <a:ext cx="10926398"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226333" name="Rectangle 29"/>
          <p:cNvSpPr>
            <a:spLocks noChangeArrowheads="1"/>
          </p:cNvSpPr>
          <p:nvPr userDrawn="1"/>
        </p:nvSpPr>
        <p:spPr bwMode="hidden">
          <a:xfrm>
            <a:off x="1" y="1349375"/>
            <a:ext cx="12187767" cy="509588"/>
          </a:xfrm>
          <a:prstGeom prst="rect">
            <a:avLst/>
          </a:prstGeom>
          <a:gradFill rotWithShape="1">
            <a:gsLst>
              <a:gs pos="0">
                <a:schemeClr val="bg1">
                  <a:alpha val="20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2400"/>
          </a:p>
        </p:txBody>
      </p:sp>
      <p:sp>
        <p:nvSpPr>
          <p:cNvPr id="2063" name="Rectangle 6"/>
          <p:cNvSpPr>
            <a:spLocks noGrp="1" noChangeArrowheads="1"/>
          </p:cNvSpPr>
          <p:nvPr>
            <p:ph type="title"/>
          </p:nvPr>
        </p:nvSpPr>
        <p:spPr bwMode="auto">
          <a:xfrm>
            <a:off x="666752" y="1412915"/>
            <a:ext cx="738504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pic>
        <p:nvPicPr>
          <p:cNvPr id="2064" name="Picture 32" descr="88636338"/>
          <p:cNvPicPr>
            <a:picLocks noChangeAspect="1" noChangeArrowheads="1"/>
          </p:cNvPicPr>
          <p:nvPr userDrawn="1"/>
        </p:nvPicPr>
        <p:blipFill>
          <a:blip r:embed="rId3">
            <a:extLst>
              <a:ext uri="{28A0092B-C50C-407E-A947-70E740481C1C}">
                <a14:useLocalDpi xmlns:a14="http://schemas.microsoft.com/office/drawing/2010/main" val="0"/>
              </a:ext>
            </a:extLst>
          </a:blip>
          <a:srcRect l="2423" t="23108" b="24651"/>
          <a:stretch>
            <a:fillRect/>
          </a:stretch>
        </p:blipFill>
        <p:spPr bwMode="auto">
          <a:xfrm>
            <a:off x="7358283" y="1343023"/>
            <a:ext cx="4833717" cy="361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Rectangle 30"/>
          <p:cNvSpPr>
            <a:spLocks noChangeArrowheads="1"/>
          </p:cNvSpPr>
          <p:nvPr userDrawn="1"/>
        </p:nvSpPr>
        <p:spPr bwMode="gray">
          <a:xfrm>
            <a:off x="0" y="0"/>
            <a:ext cx="12192000" cy="13160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2066" name="Rectangle 31"/>
          <p:cNvSpPr>
            <a:spLocks noChangeArrowheads="1"/>
          </p:cNvSpPr>
          <p:nvPr userDrawn="1"/>
        </p:nvSpPr>
        <p:spPr bwMode="gray">
          <a:xfrm>
            <a:off x="0" y="1311275"/>
            <a:ext cx="12192000" cy="52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226328" name="Rectangle 24"/>
          <p:cNvSpPr>
            <a:spLocks noChangeArrowheads="1"/>
          </p:cNvSpPr>
          <p:nvPr userDrawn="1"/>
        </p:nvSpPr>
        <p:spPr bwMode="gray">
          <a:xfrm rot="-10800000">
            <a:off x="7358283" y="4957336"/>
            <a:ext cx="4833717" cy="341313"/>
          </a:xfrm>
          <a:prstGeom prst="rect">
            <a:avLst/>
          </a:prstGeom>
          <a:gradFill rotWithShape="0">
            <a:gsLst>
              <a:gs pos="0">
                <a:schemeClr val="bg1">
                  <a:alpha val="20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2400"/>
          </a:p>
        </p:txBody>
      </p:sp>
      <p:grpSp>
        <p:nvGrpSpPr>
          <p:cNvPr id="31" name="Group 123">
            <a:extLst>
              <a:ext uri="{FF2B5EF4-FFF2-40B4-BE49-F238E27FC236}">
                <a16:creationId xmlns:a16="http://schemas.microsoft.com/office/drawing/2014/main" id="{E32F8878-EE42-4224-B971-5B38F6095DC3}"/>
              </a:ext>
            </a:extLst>
          </p:cNvPr>
          <p:cNvGrpSpPr/>
          <p:nvPr userDrawn="1"/>
        </p:nvGrpSpPr>
        <p:grpSpPr>
          <a:xfrm>
            <a:off x="135082" y="6014402"/>
            <a:ext cx="328083" cy="327025"/>
            <a:chOff x="153" y="3815"/>
            <a:chExt cx="162" cy="160"/>
          </a:xfrm>
        </p:grpSpPr>
        <p:sp>
          <p:nvSpPr>
            <p:cNvPr id="32" name="AutoShape 97">
              <a:extLst>
                <a:ext uri="{FF2B5EF4-FFF2-40B4-BE49-F238E27FC236}">
                  <a16:creationId xmlns:a16="http://schemas.microsoft.com/office/drawing/2014/main" id="{0B589276-530E-4FF3-9929-72A120AC8607}"/>
                </a:ext>
              </a:extLst>
            </p:cNvPr>
            <p:cNvSpPr>
              <a:spLocks noChangeArrowheads="1"/>
            </p:cNvSpPr>
            <p:nvPr userDrawn="1"/>
          </p:nvSpPr>
          <p:spPr bwMode="gray">
            <a:xfrm>
              <a:off x="153" y="3815"/>
              <a:ext cx="162" cy="160"/>
            </a:xfrm>
            <a:custGeom>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 name="Oval 99">
              <a:extLst>
                <a:ext uri="{FF2B5EF4-FFF2-40B4-BE49-F238E27FC236}">
                  <a16:creationId xmlns:a16="http://schemas.microsoft.com/office/drawing/2014/main" id="{4BBB3CF9-7BEE-4AEF-9CB4-9691D8D1C89B}"/>
                </a:ext>
              </a:extLst>
            </p:cNvPr>
            <p:cNvSpPr>
              <a:spLocks noChangeArrowheads="1"/>
            </p:cNvSpPr>
            <p:nvPr userDrawn="1"/>
          </p:nvSpPr>
          <p:spPr bwMode="gray">
            <a:xfrm>
              <a:off x="162" y="3822"/>
              <a:ext cx="146" cy="146"/>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34" name="Oval 115">
              <a:extLst>
                <a:ext uri="{FF2B5EF4-FFF2-40B4-BE49-F238E27FC236}">
                  <a16:creationId xmlns:a16="http://schemas.microsoft.com/office/drawing/2014/main" id="{D15D1FD9-06DF-4C56-9FB7-DC6599651870}"/>
                </a:ext>
              </a:extLst>
            </p:cNvPr>
            <p:cNvSpPr>
              <a:spLocks noChangeArrowheads="1"/>
            </p:cNvSpPr>
            <p:nvPr userDrawn="1"/>
          </p:nvSpPr>
          <p:spPr bwMode="gray">
            <a:xfrm>
              <a:off x="175" y="3835"/>
              <a:ext cx="120" cy="106"/>
            </a:xfrm>
            <a:prstGeom prst="ellipse">
              <a:avLst/>
            </a:prstGeom>
            <a:solidFill>
              <a:schemeClr val="bg1"/>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grpSp>
      <p:grpSp>
        <p:nvGrpSpPr>
          <p:cNvPr id="35" name="Group 117">
            <a:extLst>
              <a:ext uri="{FF2B5EF4-FFF2-40B4-BE49-F238E27FC236}">
                <a16:creationId xmlns:a16="http://schemas.microsoft.com/office/drawing/2014/main" id="{CA8CD149-68ED-4C77-963A-B2E0CA42D973}"/>
              </a:ext>
            </a:extLst>
          </p:cNvPr>
          <p:cNvGrpSpPr/>
          <p:nvPr userDrawn="1"/>
        </p:nvGrpSpPr>
        <p:grpSpPr>
          <a:xfrm>
            <a:off x="11391901" y="6053139"/>
            <a:ext cx="266930" cy="271456"/>
            <a:chOff x="5382" y="3813"/>
            <a:chExt cx="160" cy="162"/>
          </a:xfrm>
        </p:grpSpPr>
        <p:sp>
          <p:nvSpPr>
            <p:cNvPr id="36" name="AutoShape 89">
              <a:extLst>
                <a:ext uri="{FF2B5EF4-FFF2-40B4-BE49-F238E27FC236}">
                  <a16:creationId xmlns:a16="http://schemas.microsoft.com/office/drawing/2014/main" id="{788A45DA-C19C-40AE-8E5A-5132AEB85180}"/>
                </a:ext>
              </a:extLst>
            </p:cNvPr>
            <p:cNvSpPr>
              <a:spLocks noChangeArrowheads="1"/>
            </p:cNvSpPr>
            <p:nvPr userDrawn="1"/>
          </p:nvSpPr>
          <p:spPr bwMode="gray">
            <a:xfrm rot="-5400000">
              <a:off x="5381" y="3814"/>
              <a:ext cx="162" cy="160"/>
            </a:xfrm>
            <a:custGeom>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7" name="Oval 116">
              <a:extLst>
                <a:ext uri="{FF2B5EF4-FFF2-40B4-BE49-F238E27FC236}">
                  <a16:creationId xmlns:a16="http://schemas.microsoft.com/office/drawing/2014/main" id="{5DD00A08-4AEA-4F1D-96AE-9436550D5754}"/>
                </a:ext>
              </a:extLst>
            </p:cNvPr>
            <p:cNvSpPr>
              <a:spLocks noChangeArrowheads="1"/>
            </p:cNvSpPr>
            <p:nvPr userDrawn="1"/>
          </p:nvSpPr>
          <p:spPr bwMode="gray">
            <a:xfrm>
              <a:off x="5392" y="3822"/>
              <a:ext cx="146" cy="146"/>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sp>
          <p:nvSpPr>
            <p:cNvPr id="38" name="Oval 91">
              <a:extLst>
                <a:ext uri="{FF2B5EF4-FFF2-40B4-BE49-F238E27FC236}">
                  <a16:creationId xmlns:a16="http://schemas.microsoft.com/office/drawing/2014/main" id="{DFA90458-BD41-4408-A8AC-AEA94FA25103}"/>
                </a:ext>
              </a:extLst>
            </p:cNvPr>
            <p:cNvSpPr>
              <a:spLocks noChangeArrowheads="1"/>
            </p:cNvSpPr>
            <p:nvPr userDrawn="1"/>
          </p:nvSpPr>
          <p:spPr bwMode="gray">
            <a:xfrm rot="-5400000">
              <a:off x="5402" y="3833"/>
              <a:ext cx="120" cy="120"/>
            </a:xfrm>
            <a:prstGeom prst="ellipse">
              <a:avLst/>
            </a:prstGeom>
            <a:solidFill>
              <a:schemeClr val="accent1"/>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hangingPunct="1">
                <a:defRPr/>
              </a:pPr>
              <a:endParaRPr lang="en-US" altLang="en-US" sz="2400"/>
            </a:p>
          </p:txBody>
        </p:sp>
      </p:grpSp>
    </p:spTree>
  </p:cSld>
  <p:clrMap bg1="lt1" tx1="dk1" bg2="lt2" tx2="dk2" accent1="accent1" accent2="accent2" accent3="accent3" accent4="accent4" accent5="accent5" accent6="accent6" hlink="hlink" folHlink="folHlink"/>
  <p:sldLayoutIdLst>
    <p:sldLayoutId id="2147483777" r:id="rId1"/>
    <p:sldLayoutId id="2147483781" r:id="rId2"/>
  </p:sldLayoutIdLst>
  <p:transition/>
  <p:timing/>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a:defRPr>
      </a:lvl2pPr>
      <a:lvl3pPr algn="l" rtl="0" eaLnBrk="0" fontAlgn="base" hangingPunct="0">
        <a:spcBef>
          <a:spcPct val="0"/>
        </a:spcBef>
        <a:spcAft>
          <a:spcPct val="0"/>
        </a:spcAft>
        <a:defRPr sz="3600">
          <a:solidFill>
            <a:schemeClr val="tx2"/>
          </a:solidFill>
          <a:latin typeface="Arial"/>
        </a:defRPr>
      </a:lvl3pPr>
      <a:lvl4pPr algn="l" rtl="0" eaLnBrk="0" fontAlgn="base" hangingPunct="0">
        <a:spcBef>
          <a:spcPct val="0"/>
        </a:spcBef>
        <a:spcAft>
          <a:spcPct val="0"/>
        </a:spcAft>
        <a:defRPr sz="3600">
          <a:solidFill>
            <a:schemeClr val="tx2"/>
          </a:solidFill>
          <a:latin typeface="Arial"/>
        </a:defRPr>
      </a:lvl4pPr>
      <a:lvl5pPr algn="l" rtl="0" eaLnBrk="0" fontAlgn="base" hangingPunct="0">
        <a:spcBef>
          <a:spcPct val="0"/>
        </a:spcBef>
        <a:spcAft>
          <a:spcPct val="0"/>
        </a:spcAft>
        <a:defRPr sz="3600">
          <a:solidFill>
            <a:schemeClr val="tx2"/>
          </a:solidFill>
          <a:latin typeface="Arial"/>
        </a:defRPr>
      </a:lvl5pPr>
      <a:lvl6pPr marL="457200" algn="l" rtl="0" fontAlgn="base">
        <a:spcBef>
          <a:spcPct val="0"/>
        </a:spcBef>
        <a:spcAft>
          <a:spcPct val="0"/>
        </a:spcAft>
        <a:defRPr sz="3600">
          <a:solidFill>
            <a:schemeClr val="tx2"/>
          </a:solidFill>
          <a:latin typeface="Arial"/>
        </a:defRPr>
      </a:lvl6pPr>
      <a:lvl7pPr marL="914400" algn="l" rtl="0" fontAlgn="base">
        <a:spcBef>
          <a:spcPct val="0"/>
        </a:spcBef>
        <a:spcAft>
          <a:spcPct val="0"/>
        </a:spcAft>
        <a:defRPr sz="3600">
          <a:solidFill>
            <a:schemeClr val="tx2"/>
          </a:solidFill>
          <a:latin typeface="Arial"/>
        </a:defRPr>
      </a:lvl7pPr>
      <a:lvl8pPr marL="1371600" algn="l" rtl="0" fontAlgn="base">
        <a:spcBef>
          <a:spcPct val="0"/>
        </a:spcBef>
        <a:spcAft>
          <a:spcPct val="0"/>
        </a:spcAft>
        <a:defRPr sz="3600">
          <a:solidFill>
            <a:schemeClr val="tx2"/>
          </a:solidFill>
          <a:latin typeface="Arial"/>
        </a:defRPr>
      </a:lvl8pPr>
      <a:lvl9pPr marL="1828800" algn="l" rtl="0" fontAlgn="base">
        <a:spcBef>
          <a:spcPct val="0"/>
        </a:spcBef>
        <a:spcAft>
          <a:spcPct val="0"/>
        </a:spcAft>
        <a:defRPr sz="3600">
          <a:solidFill>
            <a:schemeClr val="tx2"/>
          </a:solidFill>
          <a:latin typeface="Arial"/>
        </a:defRPr>
      </a:lvl9pPr>
    </p:titleStyle>
    <p:bodyStyle>
      <a:lvl1pPr marL="228600" indent="-171450" algn="l" rtl="0" eaLnBrk="0" fontAlgn="base" hangingPunct="0">
        <a:spcBef>
          <a:spcPct val="50000"/>
        </a:spcBef>
        <a:spcAft>
          <a:spcPct val="0"/>
        </a:spcAft>
        <a:buClr>
          <a:srgbClr val="92D050"/>
        </a:buClr>
        <a:buChar char="•"/>
        <a:defRPr sz="2400">
          <a:solidFill>
            <a:schemeClr val="accent3">
              <a:lumMod val="10000"/>
            </a:schemeClr>
          </a:solidFill>
          <a:latin typeface="+mn-lt"/>
          <a:ea typeface="+mn-ea"/>
          <a:cs typeface="+mn-cs"/>
        </a:defRPr>
      </a:lvl1pPr>
      <a:lvl2pPr marL="571500" indent="-228600" algn="l" rtl="0" eaLnBrk="0" fontAlgn="base" hangingPunct="0">
        <a:spcBef>
          <a:spcPct val="50000"/>
        </a:spcBef>
        <a:spcAft>
          <a:spcPct val="0"/>
        </a:spcAft>
        <a:buChar char="–"/>
        <a:defRPr sz="2000">
          <a:solidFill>
            <a:schemeClr val="accent3">
              <a:lumMod val="10000"/>
            </a:schemeClr>
          </a:solidFill>
          <a:latin typeface="+mn-lt"/>
        </a:defRPr>
      </a:lvl2pPr>
      <a:lvl3pPr marL="857250" indent="-171450" algn="l" rtl="0" eaLnBrk="0" fontAlgn="base" hangingPunct="0">
        <a:spcBef>
          <a:spcPct val="50000"/>
        </a:spcBef>
        <a:spcAft>
          <a:spcPct val="0"/>
        </a:spcAft>
        <a:buChar char="•"/>
        <a:defRPr>
          <a:solidFill>
            <a:schemeClr val="accent3">
              <a:lumMod val="10000"/>
            </a:schemeClr>
          </a:solidFill>
          <a:latin typeface="+mn-lt"/>
        </a:defRPr>
      </a:lvl3pPr>
      <a:lvl4pPr marL="1143000" indent="-171450" algn="l" rtl="0" eaLnBrk="0" fontAlgn="base" hangingPunct="0">
        <a:spcBef>
          <a:spcPct val="50000"/>
        </a:spcBef>
        <a:spcAft>
          <a:spcPct val="0"/>
        </a:spcAft>
        <a:buChar char="–"/>
        <a:defRPr sz="1600">
          <a:solidFill>
            <a:schemeClr val="accent3">
              <a:lumMod val="10000"/>
            </a:schemeClr>
          </a:solidFill>
          <a:latin typeface="+mn-lt"/>
        </a:defRPr>
      </a:lvl4pPr>
      <a:lvl5pPr marL="1428750" indent="-171450" algn="l" rtl="0" eaLnBrk="0" fontAlgn="base" hangingPunct="0">
        <a:spcBef>
          <a:spcPct val="50000"/>
        </a:spcBef>
        <a:spcAft>
          <a:spcPct val="0"/>
        </a:spcAft>
        <a:buChar char="»"/>
        <a:defRPr sz="1400">
          <a:solidFill>
            <a:schemeClr val="accent3">
              <a:lumMod val="10000"/>
            </a:schemeClr>
          </a:solidFill>
          <a:latin typeface="+mn-lt"/>
        </a:defRPr>
      </a:lvl5pPr>
      <a:lvl6pPr marL="1885950" indent="-171450" algn="l" rtl="0" fontAlgn="base">
        <a:spcBef>
          <a:spcPct val="50000"/>
        </a:spcBef>
        <a:spcAft>
          <a:spcPct val="0"/>
        </a:spcAft>
        <a:buChar char="»"/>
        <a:defRPr sz="1400">
          <a:solidFill>
            <a:schemeClr val="bg1"/>
          </a:solidFill>
          <a:latin typeface="+mn-lt"/>
        </a:defRPr>
      </a:lvl6pPr>
      <a:lvl7pPr marL="2343150" indent="-171450" algn="l" rtl="0" fontAlgn="base">
        <a:spcBef>
          <a:spcPct val="50000"/>
        </a:spcBef>
        <a:spcAft>
          <a:spcPct val="0"/>
        </a:spcAft>
        <a:buChar char="»"/>
        <a:defRPr sz="1400">
          <a:solidFill>
            <a:schemeClr val="bg1"/>
          </a:solidFill>
          <a:latin typeface="+mn-lt"/>
        </a:defRPr>
      </a:lvl7pPr>
      <a:lvl8pPr marL="2800350" indent="-171450" algn="l" rtl="0" fontAlgn="base">
        <a:spcBef>
          <a:spcPct val="50000"/>
        </a:spcBef>
        <a:spcAft>
          <a:spcPct val="0"/>
        </a:spcAft>
        <a:buChar char="»"/>
        <a:defRPr sz="1400">
          <a:solidFill>
            <a:schemeClr val="bg1"/>
          </a:solidFill>
          <a:latin typeface="+mn-lt"/>
        </a:defRPr>
      </a:lvl8pPr>
      <a:lvl9pPr marL="3257550" indent="-171450" algn="l" rtl="0" fontAlgn="base">
        <a:spcBef>
          <a:spcPct val="50000"/>
        </a:spcBef>
        <a:spcAft>
          <a:spcPct val="0"/>
        </a:spcAft>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grpSp>
        <p:nvGrpSpPr>
          <p:cNvPr id="29" name="Group 117"/>
          <p:cNvGrpSpPr/>
          <p:nvPr userDrawn="1"/>
        </p:nvGrpSpPr>
        <p:grpSpPr>
          <a:xfrm>
            <a:off x="11388935" y="6053139"/>
            <a:ext cx="266861" cy="271456"/>
            <a:chOff x="5382" y="3813"/>
            <a:chExt cx="160" cy="162"/>
          </a:xfrm>
        </p:grpSpPr>
        <p:sp>
          <p:nvSpPr>
            <p:cNvPr id="30" name="AutoShape 89"/>
            <p:cNvSpPr>
              <a:spLocks noChangeArrowheads="1"/>
            </p:cNvSpPr>
            <p:nvPr userDrawn="1"/>
          </p:nvSpPr>
          <p:spPr bwMode="gray">
            <a:xfrm rot="-5400000">
              <a:off x="5381" y="3814"/>
              <a:ext cx="162" cy="160"/>
            </a:xfrm>
            <a:custGeom>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aseline="-25000">
                <a:solidFill>
                  <a:srgbClr val="000000"/>
                </a:solidFill>
              </a:endParaRPr>
            </a:p>
          </p:txBody>
        </p:sp>
        <p:sp>
          <p:nvSpPr>
            <p:cNvPr id="31" name="Oval 116"/>
            <p:cNvSpPr>
              <a:spLocks noChangeArrowheads="1"/>
            </p:cNvSpPr>
            <p:nvPr userDrawn="1"/>
          </p:nvSpPr>
          <p:spPr bwMode="gray">
            <a:xfrm>
              <a:off x="5392" y="3822"/>
              <a:ext cx="146" cy="146"/>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fontAlgn="base" hangingPunct="1">
                <a:spcBef>
                  <a:spcPct val="0"/>
                </a:spcBef>
                <a:spcAft>
                  <a:spcPct val="0"/>
                </a:spcAft>
                <a:defRPr/>
              </a:pPr>
              <a:endParaRPr lang="en-US" altLang="en-US">
                <a:solidFill>
                  <a:srgbClr val="000000"/>
                </a:solidFill>
              </a:endParaRPr>
            </a:p>
          </p:txBody>
        </p:sp>
        <p:sp>
          <p:nvSpPr>
            <p:cNvPr id="32" name="Oval 91"/>
            <p:cNvSpPr>
              <a:spLocks noChangeArrowheads="1"/>
            </p:cNvSpPr>
            <p:nvPr userDrawn="1"/>
          </p:nvSpPr>
          <p:spPr bwMode="gray">
            <a:xfrm rot="-5400000">
              <a:off x="5402" y="3833"/>
              <a:ext cx="120" cy="120"/>
            </a:xfrm>
            <a:prstGeom prst="ellipse">
              <a:avLst/>
            </a:prstGeom>
            <a:solidFill>
              <a:srgbClr val="92D050"/>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fontAlgn="base" hangingPunct="1">
                <a:spcBef>
                  <a:spcPct val="0"/>
                </a:spcBef>
                <a:spcAft>
                  <a:spcPct val="0"/>
                </a:spcAft>
                <a:defRPr/>
              </a:pPr>
              <a:endParaRPr lang="en-US" altLang="en-US">
                <a:solidFill>
                  <a:srgbClr val="000000"/>
                </a:solidFill>
              </a:endParaRPr>
            </a:p>
          </p:txBody>
        </p:sp>
      </p:grpSp>
      <p:sp>
        <p:nvSpPr>
          <p:cNvPr id="33" name="Rectangle 2"/>
          <p:cNvSpPr>
            <a:spLocks noGrp="1" noChangeArrowheads="1"/>
          </p:cNvSpPr>
          <p:nvPr>
            <p:ph type="title"/>
          </p:nvPr>
        </p:nvSpPr>
        <p:spPr bwMode="auto">
          <a:xfrm>
            <a:off x="666577" y="453844"/>
            <a:ext cx="1106093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34" name="Rectangle 3"/>
          <p:cNvSpPr>
            <a:spLocks noGrp="1" noChangeArrowheads="1"/>
          </p:cNvSpPr>
          <p:nvPr>
            <p:ph type="body" idx="1"/>
          </p:nvPr>
        </p:nvSpPr>
        <p:spPr bwMode="auto">
          <a:xfrm>
            <a:off x="666577" y="1966913"/>
            <a:ext cx="11060935" cy="401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 name="Rectangle 6"/>
          <p:cNvSpPr>
            <a:spLocks noGrp="1" noChangeArrowheads="1"/>
          </p:cNvSpPr>
          <p:nvPr>
            <p:ph type="sldNum" sz="quarter" idx="4"/>
          </p:nvPr>
        </p:nvSpPr>
        <p:spPr bwMode="auto">
          <a:xfrm>
            <a:off x="11498723" y="6430219"/>
            <a:ext cx="15709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lgn="ctr">
              <a:defRPr sz="1000" baseline="0">
                <a:solidFill>
                  <a:schemeClr val="tx2"/>
                </a:solidFill>
                <a:latin typeface="Arial"/>
              </a:defRPr>
            </a:lvl1pPr>
          </a:lstStyle>
          <a:p>
            <a:pPr fontAlgn="base">
              <a:spcBef>
                <a:spcPct val="0"/>
              </a:spcBef>
              <a:spcAft>
                <a:spcPct val="0"/>
              </a:spcAft>
              <a:defRPr/>
            </a:pPr>
            <a:fld id="{14379145-30A0-4344-9208-2553F483FBEF}" type="slidenum">
              <a:rPr lang="en-US">
                <a:solidFill>
                  <a:srgbClr val="12175E"/>
                </a:solidFill>
              </a:rPr>
              <a:pPr fontAlgn="base">
                <a:spcBef>
                  <a:spcPct val="0"/>
                </a:spcBef>
                <a:spcAft>
                  <a:spcPct val="0"/>
                </a:spcAft>
                <a:defRPr/>
              </a:pPr>
              <a:t>‹#›</a:t>
            </a:fld>
            <a:endParaRPr lang="en-US">
              <a:solidFill>
                <a:srgbClr val="12175E"/>
              </a:solidFill>
            </a:endParaRPr>
          </a:p>
        </p:txBody>
      </p:sp>
      <p:sp>
        <p:nvSpPr>
          <p:cNvPr id="36" name="Line 113"/>
          <p:cNvSpPr>
            <a:spLocks noChangeShapeType="1"/>
          </p:cNvSpPr>
          <p:nvPr userDrawn="1"/>
        </p:nvSpPr>
        <p:spPr bwMode="gray">
          <a:xfrm rot="-5400000">
            <a:off x="-2722499" y="3028950"/>
            <a:ext cx="6057900"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aseline="-25000">
              <a:solidFill>
                <a:srgbClr val="000000"/>
              </a:solidFill>
            </a:endParaRPr>
          </a:p>
        </p:txBody>
      </p:sp>
      <p:sp>
        <p:nvSpPr>
          <p:cNvPr id="37" name="Rectangle 14"/>
          <p:cNvSpPr>
            <a:spLocks noChangeArrowheads="1"/>
          </p:cNvSpPr>
          <p:nvPr userDrawn="1"/>
        </p:nvSpPr>
        <p:spPr bwMode="hidden">
          <a:xfrm>
            <a:off x="2" y="252414"/>
            <a:ext cx="12184593" cy="509587"/>
          </a:xfrm>
          <a:prstGeom prst="rect">
            <a:avLst/>
          </a:prstGeom>
          <a:gradFill rotWithShape="1">
            <a:gsLst>
              <a:gs pos="0">
                <a:schemeClr val="bg1">
                  <a:alpha val="20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400" baseline="-25000">
              <a:solidFill>
                <a:srgbClr val="000000"/>
              </a:solidFill>
            </a:endParaRPr>
          </a:p>
        </p:txBody>
      </p:sp>
      <p:sp>
        <p:nvSpPr>
          <p:cNvPr id="38" name="Rectangle 10"/>
          <p:cNvSpPr>
            <a:spLocks noChangeArrowheads="1"/>
          </p:cNvSpPr>
          <p:nvPr userDrawn="1"/>
        </p:nvSpPr>
        <p:spPr bwMode="gray">
          <a:xfrm>
            <a:off x="0" y="1"/>
            <a:ext cx="12188825" cy="2190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fontAlgn="base" hangingPunct="1">
              <a:spcBef>
                <a:spcPct val="0"/>
              </a:spcBef>
              <a:spcAft>
                <a:spcPct val="0"/>
              </a:spcAft>
              <a:defRPr/>
            </a:pPr>
            <a:endParaRPr lang="en-US" altLang="en-US">
              <a:solidFill>
                <a:srgbClr val="000000"/>
              </a:solidFill>
            </a:endParaRPr>
          </a:p>
        </p:txBody>
      </p:sp>
      <p:sp>
        <p:nvSpPr>
          <p:cNvPr id="39" name="Rectangle 15"/>
          <p:cNvSpPr>
            <a:spLocks noChangeArrowheads="1"/>
          </p:cNvSpPr>
          <p:nvPr userDrawn="1"/>
        </p:nvSpPr>
        <p:spPr bwMode="gray">
          <a:xfrm>
            <a:off x="6096529" y="6705600"/>
            <a:ext cx="6092296" cy="152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fontAlgn="base" hangingPunct="1">
              <a:spcBef>
                <a:spcPct val="0"/>
              </a:spcBef>
              <a:spcAft>
                <a:spcPct val="0"/>
              </a:spcAft>
              <a:defRPr/>
            </a:pPr>
            <a:endParaRPr lang="en-US" altLang="en-US">
              <a:solidFill>
                <a:srgbClr val="000000"/>
              </a:solidFill>
            </a:endParaRPr>
          </a:p>
        </p:txBody>
      </p:sp>
      <p:sp>
        <p:nvSpPr>
          <p:cNvPr id="40" name="Rectangle 16"/>
          <p:cNvSpPr>
            <a:spLocks noChangeArrowheads="1"/>
          </p:cNvSpPr>
          <p:nvPr userDrawn="1"/>
        </p:nvSpPr>
        <p:spPr bwMode="gray">
          <a:xfrm>
            <a:off x="1584973" y="6705600"/>
            <a:ext cx="4448075" cy="152400"/>
          </a:xfrm>
          <a:prstGeom prst="rect">
            <a:avLst/>
          </a:prstGeom>
          <a:solidFill>
            <a:srgbClr val="92D050"/>
          </a:solidFill>
          <a:ln>
            <a:noFill/>
          </a:ln>
          <a:effec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fontAlgn="base" hangingPunct="1">
              <a:spcBef>
                <a:spcPct val="0"/>
              </a:spcBef>
              <a:spcAft>
                <a:spcPct val="0"/>
              </a:spcAft>
              <a:defRPr/>
            </a:pPr>
            <a:endParaRPr lang="en-US" altLang="en-US">
              <a:solidFill>
                <a:srgbClr val="000000"/>
              </a:solidFill>
            </a:endParaRPr>
          </a:p>
        </p:txBody>
      </p:sp>
      <p:sp>
        <p:nvSpPr>
          <p:cNvPr id="41" name="Rectangle 17"/>
          <p:cNvSpPr>
            <a:spLocks noChangeArrowheads="1"/>
          </p:cNvSpPr>
          <p:nvPr userDrawn="1"/>
        </p:nvSpPr>
        <p:spPr bwMode="gray">
          <a:xfrm>
            <a:off x="0" y="6705600"/>
            <a:ext cx="1523603"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fontAlgn="base" hangingPunct="1">
              <a:spcBef>
                <a:spcPct val="0"/>
              </a:spcBef>
              <a:spcAft>
                <a:spcPct val="0"/>
              </a:spcAft>
              <a:defRPr/>
            </a:pPr>
            <a:endParaRPr lang="en-US" altLang="en-US">
              <a:solidFill>
                <a:srgbClr val="000000"/>
              </a:solidFill>
            </a:endParaRPr>
          </a:p>
        </p:txBody>
      </p:sp>
      <p:grpSp>
        <p:nvGrpSpPr>
          <p:cNvPr id="42" name="Group 84"/>
          <p:cNvGrpSpPr/>
          <p:nvPr userDrawn="1"/>
        </p:nvGrpSpPr>
        <p:grpSpPr>
          <a:xfrm>
            <a:off x="668383" y="6256341"/>
            <a:ext cx="831550" cy="327025"/>
            <a:chOff x="4265" y="2761"/>
            <a:chExt cx="979" cy="390"/>
          </a:xfrm>
        </p:grpSpPr>
        <p:sp>
          <p:nvSpPr>
            <p:cNvPr id="43" name="Freeform 38"/>
            <p:cNvSpPr>
              <a:spLocks noEditPoints="1"/>
            </p:cNvSpPr>
            <p:nvPr userDrawn="1"/>
          </p:nvSpPr>
          <p:spPr bwMode="black">
            <a:xfrm>
              <a:off x="4265" y="2927"/>
              <a:ext cx="248" cy="221"/>
            </a:xfrm>
            <a:custGeom>
              <a:gdLst>
                <a:gd name="T0" fmla="*/ 150 w 248"/>
                <a:gd name="T1" fmla="*/ 187 h 221"/>
                <a:gd name="T2" fmla="*/ 98 w 248"/>
                <a:gd name="T3" fmla="*/ 215 h 221"/>
                <a:gd name="T4" fmla="*/ 64 w 248"/>
                <a:gd name="T5" fmla="*/ 221 h 221"/>
                <a:gd name="T6" fmla="*/ 49 w 248"/>
                <a:gd name="T7" fmla="*/ 221 h 221"/>
                <a:gd name="T8" fmla="*/ 27 w 248"/>
                <a:gd name="T9" fmla="*/ 212 h 221"/>
                <a:gd name="T10" fmla="*/ 18 w 248"/>
                <a:gd name="T11" fmla="*/ 206 h 221"/>
                <a:gd name="T12" fmla="*/ 3 w 248"/>
                <a:gd name="T13" fmla="*/ 190 h 221"/>
                <a:gd name="T14" fmla="*/ 0 w 248"/>
                <a:gd name="T15" fmla="*/ 166 h 221"/>
                <a:gd name="T16" fmla="*/ 0 w 248"/>
                <a:gd name="T17" fmla="*/ 153 h 221"/>
                <a:gd name="T18" fmla="*/ 9 w 248"/>
                <a:gd name="T19" fmla="*/ 141 h 221"/>
                <a:gd name="T20" fmla="*/ 49 w 248"/>
                <a:gd name="T21" fmla="*/ 110 h 221"/>
                <a:gd name="T22" fmla="*/ 92 w 248"/>
                <a:gd name="T23" fmla="*/ 95 h 221"/>
                <a:gd name="T24" fmla="*/ 150 w 248"/>
                <a:gd name="T25" fmla="*/ 67 h 221"/>
                <a:gd name="T26" fmla="*/ 150 w 248"/>
                <a:gd name="T27" fmla="*/ 52 h 221"/>
                <a:gd name="T28" fmla="*/ 144 w 248"/>
                <a:gd name="T29" fmla="*/ 31 h 221"/>
                <a:gd name="T30" fmla="*/ 138 w 248"/>
                <a:gd name="T31" fmla="*/ 24 h 221"/>
                <a:gd name="T32" fmla="*/ 122 w 248"/>
                <a:gd name="T33" fmla="*/ 15 h 221"/>
                <a:gd name="T34" fmla="*/ 101 w 248"/>
                <a:gd name="T35" fmla="*/ 12 h 221"/>
                <a:gd name="T36" fmla="*/ 70 w 248"/>
                <a:gd name="T37" fmla="*/ 21 h 221"/>
                <a:gd name="T38" fmla="*/ 61 w 248"/>
                <a:gd name="T39" fmla="*/ 27 h 221"/>
                <a:gd name="T40" fmla="*/ 61 w 248"/>
                <a:gd name="T41" fmla="*/ 52 h 221"/>
                <a:gd name="T42" fmla="*/ 58 w 248"/>
                <a:gd name="T43" fmla="*/ 61 h 221"/>
                <a:gd name="T44" fmla="*/ 52 w 248"/>
                <a:gd name="T45" fmla="*/ 67 h 221"/>
                <a:gd name="T46" fmla="*/ 33 w 248"/>
                <a:gd name="T47" fmla="*/ 73 h 221"/>
                <a:gd name="T48" fmla="*/ 24 w 248"/>
                <a:gd name="T49" fmla="*/ 73 h 221"/>
                <a:gd name="T50" fmla="*/ 15 w 248"/>
                <a:gd name="T51" fmla="*/ 67 h 221"/>
                <a:gd name="T52" fmla="*/ 9 w 248"/>
                <a:gd name="T53" fmla="*/ 52 h 221"/>
                <a:gd name="T54" fmla="*/ 12 w 248"/>
                <a:gd name="T55" fmla="*/ 43 h 221"/>
                <a:gd name="T56" fmla="*/ 24 w 248"/>
                <a:gd name="T57" fmla="*/ 24 h 221"/>
                <a:gd name="T58" fmla="*/ 36 w 248"/>
                <a:gd name="T59" fmla="*/ 15 h 221"/>
                <a:gd name="T60" fmla="*/ 67 w 248"/>
                <a:gd name="T61" fmla="*/ 3 h 221"/>
                <a:gd name="T62" fmla="*/ 110 w 248"/>
                <a:gd name="T63" fmla="*/ 0 h 221"/>
                <a:gd name="T64" fmla="*/ 141 w 248"/>
                <a:gd name="T65" fmla="*/ 0 h 221"/>
                <a:gd name="T66" fmla="*/ 168 w 248"/>
                <a:gd name="T67" fmla="*/ 9 h 221"/>
                <a:gd name="T68" fmla="*/ 196 w 248"/>
                <a:gd name="T69" fmla="*/ 31 h 221"/>
                <a:gd name="T70" fmla="*/ 199 w 248"/>
                <a:gd name="T71" fmla="*/ 46 h 221"/>
                <a:gd name="T72" fmla="*/ 199 w 248"/>
                <a:gd name="T73" fmla="*/ 144 h 221"/>
                <a:gd name="T74" fmla="*/ 202 w 248"/>
                <a:gd name="T75" fmla="*/ 181 h 221"/>
                <a:gd name="T76" fmla="*/ 205 w 248"/>
                <a:gd name="T77" fmla="*/ 187 h 221"/>
                <a:gd name="T78" fmla="*/ 205 w 248"/>
                <a:gd name="T79" fmla="*/ 190 h 221"/>
                <a:gd name="T80" fmla="*/ 214 w 248"/>
                <a:gd name="T81" fmla="*/ 193 h 221"/>
                <a:gd name="T82" fmla="*/ 224 w 248"/>
                <a:gd name="T83" fmla="*/ 190 h 221"/>
                <a:gd name="T84" fmla="*/ 248 w 248"/>
                <a:gd name="T85" fmla="*/ 187 h 221"/>
                <a:gd name="T86" fmla="*/ 230 w 248"/>
                <a:gd name="T87" fmla="*/ 202 h 221"/>
                <a:gd name="T88" fmla="*/ 199 w 248"/>
                <a:gd name="T89" fmla="*/ 218 h 221"/>
                <a:gd name="T90" fmla="*/ 184 w 248"/>
                <a:gd name="T91" fmla="*/ 221 h 221"/>
                <a:gd name="T92" fmla="*/ 159 w 248"/>
                <a:gd name="T93" fmla="*/ 215 h 221"/>
                <a:gd name="T94" fmla="*/ 153 w 248"/>
                <a:gd name="T95" fmla="*/ 202 h 221"/>
                <a:gd name="T96" fmla="*/ 150 w 248"/>
                <a:gd name="T97" fmla="*/ 187 h 221"/>
                <a:gd name="T98" fmla="*/ 150 w 248"/>
                <a:gd name="T99" fmla="*/ 92 h 221"/>
                <a:gd name="T100" fmla="*/ 92 w 248"/>
                <a:gd name="T101" fmla="*/ 110 h 221"/>
                <a:gd name="T102" fmla="*/ 73 w 248"/>
                <a:gd name="T103" fmla="*/ 120 h 221"/>
                <a:gd name="T104" fmla="*/ 58 w 248"/>
                <a:gd name="T105" fmla="*/ 132 h 221"/>
                <a:gd name="T106" fmla="*/ 49 w 248"/>
                <a:gd name="T107" fmla="*/ 156 h 221"/>
                <a:gd name="T108" fmla="*/ 52 w 248"/>
                <a:gd name="T109" fmla="*/ 172 h 221"/>
                <a:gd name="T110" fmla="*/ 61 w 248"/>
                <a:gd name="T111" fmla="*/ 184 h 221"/>
                <a:gd name="T112" fmla="*/ 92 w 248"/>
                <a:gd name="T113" fmla="*/ 196 h 221"/>
                <a:gd name="T114" fmla="*/ 104 w 248"/>
                <a:gd name="T115" fmla="*/ 193 h 221"/>
                <a:gd name="T116" fmla="*/ 150 w 248"/>
                <a:gd name="T117" fmla="*/ 172 h 2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8" h="221">
                  <a:moveTo>
                    <a:pt x="150" y="187"/>
                  </a:moveTo>
                  <a:lnTo>
                    <a:pt x="150" y="187"/>
                  </a:lnTo>
                  <a:lnTo>
                    <a:pt x="98" y="215"/>
                  </a:lnTo>
                  <a:lnTo>
                    <a:pt x="82" y="221"/>
                  </a:lnTo>
                  <a:lnTo>
                    <a:pt x="64" y="221"/>
                  </a:lnTo>
                  <a:lnTo>
                    <a:pt x="49" y="221"/>
                  </a:lnTo>
                  <a:lnTo>
                    <a:pt x="36" y="218"/>
                  </a:lnTo>
                  <a:lnTo>
                    <a:pt x="27" y="212"/>
                  </a:lnTo>
                  <a:lnTo>
                    <a:pt x="18" y="206"/>
                  </a:lnTo>
                  <a:lnTo>
                    <a:pt x="9" y="199"/>
                  </a:lnTo>
                  <a:lnTo>
                    <a:pt x="3" y="190"/>
                  </a:lnTo>
                  <a:lnTo>
                    <a:pt x="0" y="178"/>
                  </a:lnTo>
                  <a:lnTo>
                    <a:pt x="0" y="166"/>
                  </a:lnTo>
                  <a:lnTo>
                    <a:pt x="0" y="153"/>
                  </a:lnTo>
                  <a:lnTo>
                    <a:pt x="9" y="141"/>
                  </a:lnTo>
                  <a:lnTo>
                    <a:pt x="24" y="126"/>
                  </a:lnTo>
                  <a:lnTo>
                    <a:pt x="49" y="110"/>
                  </a:lnTo>
                  <a:lnTo>
                    <a:pt x="92" y="95"/>
                  </a:lnTo>
                  <a:lnTo>
                    <a:pt x="150" y="77"/>
                  </a:lnTo>
                  <a:lnTo>
                    <a:pt x="150" y="67"/>
                  </a:lnTo>
                  <a:lnTo>
                    <a:pt x="150" y="52"/>
                  </a:lnTo>
                  <a:lnTo>
                    <a:pt x="147" y="43"/>
                  </a:lnTo>
                  <a:lnTo>
                    <a:pt x="144" y="31"/>
                  </a:lnTo>
                  <a:lnTo>
                    <a:pt x="138" y="24"/>
                  </a:lnTo>
                  <a:lnTo>
                    <a:pt x="132" y="18"/>
                  </a:lnTo>
                  <a:lnTo>
                    <a:pt x="122" y="15"/>
                  </a:lnTo>
                  <a:lnTo>
                    <a:pt x="101" y="12"/>
                  </a:lnTo>
                  <a:lnTo>
                    <a:pt x="82" y="15"/>
                  </a:lnTo>
                  <a:lnTo>
                    <a:pt x="70" y="21"/>
                  </a:lnTo>
                  <a:lnTo>
                    <a:pt x="61" y="27"/>
                  </a:lnTo>
                  <a:lnTo>
                    <a:pt x="58" y="40"/>
                  </a:lnTo>
                  <a:lnTo>
                    <a:pt x="61" y="52"/>
                  </a:lnTo>
                  <a:lnTo>
                    <a:pt x="58" y="61"/>
                  </a:lnTo>
                  <a:lnTo>
                    <a:pt x="52" y="67"/>
                  </a:lnTo>
                  <a:lnTo>
                    <a:pt x="46" y="73"/>
                  </a:lnTo>
                  <a:lnTo>
                    <a:pt x="33" y="73"/>
                  </a:lnTo>
                  <a:lnTo>
                    <a:pt x="24" y="73"/>
                  </a:lnTo>
                  <a:lnTo>
                    <a:pt x="15" y="67"/>
                  </a:lnTo>
                  <a:lnTo>
                    <a:pt x="12" y="61"/>
                  </a:lnTo>
                  <a:lnTo>
                    <a:pt x="9" y="52"/>
                  </a:lnTo>
                  <a:lnTo>
                    <a:pt x="12" y="43"/>
                  </a:lnTo>
                  <a:lnTo>
                    <a:pt x="15" y="34"/>
                  </a:lnTo>
                  <a:lnTo>
                    <a:pt x="24" y="24"/>
                  </a:lnTo>
                  <a:lnTo>
                    <a:pt x="36" y="15"/>
                  </a:lnTo>
                  <a:lnTo>
                    <a:pt x="49" y="9"/>
                  </a:lnTo>
                  <a:lnTo>
                    <a:pt x="67" y="3"/>
                  </a:lnTo>
                  <a:lnTo>
                    <a:pt x="85" y="0"/>
                  </a:lnTo>
                  <a:lnTo>
                    <a:pt x="110" y="0"/>
                  </a:lnTo>
                  <a:lnTo>
                    <a:pt x="141" y="0"/>
                  </a:lnTo>
                  <a:lnTo>
                    <a:pt x="168" y="9"/>
                  </a:lnTo>
                  <a:lnTo>
                    <a:pt x="184" y="18"/>
                  </a:lnTo>
                  <a:lnTo>
                    <a:pt x="196" y="31"/>
                  </a:lnTo>
                  <a:lnTo>
                    <a:pt x="199" y="46"/>
                  </a:lnTo>
                  <a:lnTo>
                    <a:pt x="199" y="70"/>
                  </a:lnTo>
                  <a:lnTo>
                    <a:pt x="199" y="144"/>
                  </a:lnTo>
                  <a:lnTo>
                    <a:pt x="202" y="181"/>
                  </a:lnTo>
                  <a:lnTo>
                    <a:pt x="205" y="187"/>
                  </a:lnTo>
                  <a:lnTo>
                    <a:pt x="205" y="190"/>
                  </a:lnTo>
                  <a:lnTo>
                    <a:pt x="214" y="193"/>
                  </a:lnTo>
                  <a:lnTo>
                    <a:pt x="224" y="190"/>
                  </a:lnTo>
                  <a:lnTo>
                    <a:pt x="248" y="175"/>
                  </a:lnTo>
                  <a:lnTo>
                    <a:pt x="248" y="187"/>
                  </a:lnTo>
                  <a:lnTo>
                    <a:pt x="230" y="202"/>
                  </a:lnTo>
                  <a:lnTo>
                    <a:pt x="214" y="212"/>
                  </a:lnTo>
                  <a:lnTo>
                    <a:pt x="199" y="218"/>
                  </a:lnTo>
                  <a:lnTo>
                    <a:pt x="184" y="221"/>
                  </a:lnTo>
                  <a:lnTo>
                    <a:pt x="171" y="221"/>
                  </a:lnTo>
                  <a:lnTo>
                    <a:pt x="159" y="215"/>
                  </a:lnTo>
                  <a:lnTo>
                    <a:pt x="153" y="202"/>
                  </a:lnTo>
                  <a:lnTo>
                    <a:pt x="150" y="187"/>
                  </a:lnTo>
                  <a:close/>
                  <a:moveTo>
                    <a:pt x="150" y="172"/>
                  </a:moveTo>
                  <a:lnTo>
                    <a:pt x="150" y="92"/>
                  </a:lnTo>
                  <a:lnTo>
                    <a:pt x="92" y="110"/>
                  </a:lnTo>
                  <a:lnTo>
                    <a:pt x="73" y="120"/>
                  </a:lnTo>
                  <a:lnTo>
                    <a:pt x="58" y="132"/>
                  </a:lnTo>
                  <a:lnTo>
                    <a:pt x="52" y="144"/>
                  </a:lnTo>
                  <a:lnTo>
                    <a:pt x="49" y="156"/>
                  </a:lnTo>
                  <a:lnTo>
                    <a:pt x="52" y="172"/>
                  </a:lnTo>
                  <a:lnTo>
                    <a:pt x="61" y="184"/>
                  </a:lnTo>
                  <a:lnTo>
                    <a:pt x="76" y="193"/>
                  </a:lnTo>
                  <a:lnTo>
                    <a:pt x="92" y="196"/>
                  </a:lnTo>
                  <a:lnTo>
                    <a:pt x="104" y="193"/>
                  </a:lnTo>
                  <a:lnTo>
                    <a:pt x="116" y="190"/>
                  </a:lnTo>
                  <a:lnTo>
                    <a:pt x="150" y="172"/>
                  </a:lnTo>
                  <a:close/>
                </a:path>
              </a:pathLst>
            </a:custGeom>
            <a:solidFill>
              <a:srgbClr val="232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baseline="-25000">
                <a:solidFill>
                  <a:srgbClr val="000000"/>
                </a:solidFill>
              </a:endParaRPr>
            </a:p>
          </p:txBody>
        </p:sp>
        <p:sp>
          <p:nvSpPr>
            <p:cNvPr id="44" name="Freeform 39"/>
            <p:cNvSpPr>
              <a:spLocks noEditPoints="1"/>
            </p:cNvSpPr>
            <p:nvPr userDrawn="1"/>
          </p:nvSpPr>
          <p:spPr bwMode="black">
            <a:xfrm>
              <a:off x="4507" y="2927"/>
              <a:ext cx="249" cy="221"/>
            </a:xfrm>
            <a:custGeom>
              <a:gdLst>
                <a:gd name="T0" fmla="*/ 151 w 249"/>
                <a:gd name="T1" fmla="*/ 187 h 221"/>
                <a:gd name="T2" fmla="*/ 98 w 249"/>
                <a:gd name="T3" fmla="*/ 215 h 221"/>
                <a:gd name="T4" fmla="*/ 65 w 249"/>
                <a:gd name="T5" fmla="*/ 221 h 221"/>
                <a:gd name="T6" fmla="*/ 49 w 249"/>
                <a:gd name="T7" fmla="*/ 221 h 221"/>
                <a:gd name="T8" fmla="*/ 28 w 249"/>
                <a:gd name="T9" fmla="*/ 212 h 221"/>
                <a:gd name="T10" fmla="*/ 19 w 249"/>
                <a:gd name="T11" fmla="*/ 206 h 221"/>
                <a:gd name="T12" fmla="*/ 3 w 249"/>
                <a:gd name="T13" fmla="*/ 190 h 221"/>
                <a:gd name="T14" fmla="*/ 0 w 249"/>
                <a:gd name="T15" fmla="*/ 166 h 221"/>
                <a:gd name="T16" fmla="*/ 0 w 249"/>
                <a:gd name="T17" fmla="*/ 153 h 221"/>
                <a:gd name="T18" fmla="*/ 9 w 249"/>
                <a:gd name="T19" fmla="*/ 141 h 221"/>
                <a:gd name="T20" fmla="*/ 49 w 249"/>
                <a:gd name="T21" fmla="*/ 110 h 221"/>
                <a:gd name="T22" fmla="*/ 92 w 249"/>
                <a:gd name="T23" fmla="*/ 95 h 221"/>
                <a:gd name="T24" fmla="*/ 151 w 249"/>
                <a:gd name="T25" fmla="*/ 67 h 221"/>
                <a:gd name="T26" fmla="*/ 151 w 249"/>
                <a:gd name="T27" fmla="*/ 52 h 221"/>
                <a:gd name="T28" fmla="*/ 144 w 249"/>
                <a:gd name="T29" fmla="*/ 31 h 221"/>
                <a:gd name="T30" fmla="*/ 138 w 249"/>
                <a:gd name="T31" fmla="*/ 24 h 221"/>
                <a:gd name="T32" fmla="*/ 123 w 249"/>
                <a:gd name="T33" fmla="*/ 15 h 221"/>
                <a:gd name="T34" fmla="*/ 101 w 249"/>
                <a:gd name="T35" fmla="*/ 12 h 221"/>
                <a:gd name="T36" fmla="*/ 71 w 249"/>
                <a:gd name="T37" fmla="*/ 21 h 221"/>
                <a:gd name="T38" fmla="*/ 62 w 249"/>
                <a:gd name="T39" fmla="*/ 27 h 221"/>
                <a:gd name="T40" fmla="*/ 58 w 249"/>
                <a:gd name="T41" fmla="*/ 52 h 221"/>
                <a:gd name="T42" fmla="*/ 58 w 249"/>
                <a:gd name="T43" fmla="*/ 61 h 221"/>
                <a:gd name="T44" fmla="*/ 52 w 249"/>
                <a:gd name="T45" fmla="*/ 67 h 221"/>
                <a:gd name="T46" fmla="*/ 34 w 249"/>
                <a:gd name="T47" fmla="*/ 73 h 221"/>
                <a:gd name="T48" fmla="*/ 25 w 249"/>
                <a:gd name="T49" fmla="*/ 73 h 221"/>
                <a:gd name="T50" fmla="*/ 15 w 249"/>
                <a:gd name="T51" fmla="*/ 67 h 221"/>
                <a:gd name="T52" fmla="*/ 9 w 249"/>
                <a:gd name="T53" fmla="*/ 52 h 221"/>
                <a:gd name="T54" fmla="*/ 12 w 249"/>
                <a:gd name="T55" fmla="*/ 43 h 221"/>
                <a:gd name="T56" fmla="*/ 25 w 249"/>
                <a:gd name="T57" fmla="*/ 24 h 221"/>
                <a:gd name="T58" fmla="*/ 37 w 249"/>
                <a:gd name="T59" fmla="*/ 15 h 221"/>
                <a:gd name="T60" fmla="*/ 68 w 249"/>
                <a:gd name="T61" fmla="*/ 3 h 221"/>
                <a:gd name="T62" fmla="*/ 111 w 249"/>
                <a:gd name="T63" fmla="*/ 0 h 221"/>
                <a:gd name="T64" fmla="*/ 141 w 249"/>
                <a:gd name="T65" fmla="*/ 0 h 221"/>
                <a:gd name="T66" fmla="*/ 169 w 249"/>
                <a:gd name="T67" fmla="*/ 9 h 221"/>
                <a:gd name="T68" fmla="*/ 197 w 249"/>
                <a:gd name="T69" fmla="*/ 31 h 221"/>
                <a:gd name="T70" fmla="*/ 200 w 249"/>
                <a:gd name="T71" fmla="*/ 46 h 221"/>
                <a:gd name="T72" fmla="*/ 200 w 249"/>
                <a:gd name="T73" fmla="*/ 144 h 221"/>
                <a:gd name="T74" fmla="*/ 203 w 249"/>
                <a:gd name="T75" fmla="*/ 181 h 221"/>
                <a:gd name="T76" fmla="*/ 203 w 249"/>
                <a:gd name="T77" fmla="*/ 187 h 221"/>
                <a:gd name="T78" fmla="*/ 206 w 249"/>
                <a:gd name="T79" fmla="*/ 190 h 221"/>
                <a:gd name="T80" fmla="*/ 215 w 249"/>
                <a:gd name="T81" fmla="*/ 193 h 221"/>
                <a:gd name="T82" fmla="*/ 224 w 249"/>
                <a:gd name="T83" fmla="*/ 190 h 221"/>
                <a:gd name="T84" fmla="*/ 249 w 249"/>
                <a:gd name="T85" fmla="*/ 187 h 221"/>
                <a:gd name="T86" fmla="*/ 230 w 249"/>
                <a:gd name="T87" fmla="*/ 202 h 221"/>
                <a:gd name="T88" fmla="*/ 200 w 249"/>
                <a:gd name="T89" fmla="*/ 218 h 221"/>
                <a:gd name="T90" fmla="*/ 184 w 249"/>
                <a:gd name="T91" fmla="*/ 221 h 221"/>
                <a:gd name="T92" fmla="*/ 160 w 249"/>
                <a:gd name="T93" fmla="*/ 215 h 221"/>
                <a:gd name="T94" fmla="*/ 154 w 249"/>
                <a:gd name="T95" fmla="*/ 202 h 221"/>
                <a:gd name="T96" fmla="*/ 151 w 249"/>
                <a:gd name="T97" fmla="*/ 187 h 221"/>
                <a:gd name="T98" fmla="*/ 151 w 249"/>
                <a:gd name="T99" fmla="*/ 92 h 221"/>
                <a:gd name="T100" fmla="*/ 92 w 249"/>
                <a:gd name="T101" fmla="*/ 110 h 221"/>
                <a:gd name="T102" fmla="*/ 74 w 249"/>
                <a:gd name="T103" fmla="*/ 120 h 221"/>
                <a:gd name="T104" fmla="*/ 58 w 249"/>
                <a:gd name="T105" fmla="*/ 132 h 221"/>
                <a:gd name="T106" fmla="*/ 49 w 249"/>
                <a:gd name="T107" fmla="*/ 156 h 221"/>
                <a:gd name="T108" fmla="*/ 52 w 249"/>
                <a:gd name="T109" fmla="*/ 172 h 221"/>
                <a:gd name="T110" fmla="*/ 62 w 249"/>
                <a:gd name="T111" fmla="*/ 184 h 221"/>
                <a:gd name="T112" fmla="*/ 92 w 249"/>
                <a:gd name="T113" fmla="*/ 196 h 221"/>
                <a:gd name="T114" fmla="*/ 105 w 249"/>
                <a:gd name="T115" fmla="*/ 193 h 221"/>
                <a:gd name="T116" fmla="*/ 151 w 249"/>
                <a:gd name="T117" fmla="*/ 172 h 2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9" h="221">
                  <a:moveTo>
                    <a:pt x="151" y="187"/>
                  </a:moveTo>
                  <a:lnTo>
                    <a:pt x="151" y="187"/>
                  </a:lnTo>
                  <a:lnTo>
                    <a:pt x="98" y="215"/>
                  </a:lnTo>
                  <a:lnTo>
                    <a:pt x="83" y="221"/>
                  </a:lnTo>
                  <a:lnTo>
                    <a:pt x="65" y="221"/>
                  </a:lnTo>
                  <a:lnTo>
                    <a:pt x="49" y="221"/>
                  </a:lnTo>
                  <a:lnTo>
                    <a:pt x="37" y="218"/>
                  </a:lnTo>
                  <a:lnTo>
                    <a:pt x="28" y="212"/>
                  </a:lnTo>
                  <a:lnTo>
                    <a:pt x="19" y="206"/>
                  </a:lnTo>
                  <a:lnTo>
                    <a:pt x="9" y="199"/>
                  </a:lnTo>
                  <a:lnTo>
                    <a:pt x="3" y="190"/>
                  </a:lnTo>
                  <a:lnTo>
                    <a:pt x="0" y="178"/>
                  </a:lnTo>
                  <a:lnTo>
                    <a:pt x="0" y="166"/>
                  </a:lnTo>
                  <a:lnTo>
                    <a:pt x="0" y="153"/>
                  </a:lnTo>
                  <a:lnTo>
                    <a:pt x="9" y="141"/>
                  </a:lnTo>
                  <a:lnTo>
                    <a:pt x="25" y="126"/>
                  </a:lnTo>
                  <a:lnTo>
                    <a:pt x="49" y="110"/>
                  </a:lnTo>
                  <a:lnTo>
                    <a:pt x="92" y="95"/>
                  </a:lnTo>
                  <a:lnTo>
                    <a:pt x="151" y="77"/>
                  </a:lnTo>
                  <a:lnTo>
                    <a:pt x="151" y="67"/>
                  </a:lnTo>
                  <a:lnTo>
                    <a:pt x="151" y="52"/>
                  </a:lnTo>
                  <a:lnTo>
                    <a:pt x="148" y="43"/>
                  </a:lnTo>
                  <a:lnTo>
                    <a:pt x="144" y="31"/>
                  </a:lnTo>
                  <a:lnTo>
                    <a:pt x="138" y="24"/>
                  </a:lnTo>
                  <a:lnTo>
                    <a:pt x="132" y="18"/>
                  </a:lnTo>
                  <a:lnTo>
                    <a:pt x="123" y="15"/>
                  </a:lnTo>
                  <a:lnTo>
                    <a:pt x="101" y="12"/>
                  </a:lnTo>
                  <a:lnTo>
                    <a:pt x="83" y="15"/>
                  </a:lnTo>
                  <a:lnTo>
                    <a:pt x="71" y="21"/>
                  </a:lnTo>
                  <a:lnTo>
                    <a:pt x="62" y="27"/>
                  </a:lnTo>
                  <a:lnTo>
                    <a:pt x="58" y="40"/>
                  </a:lnTo>
                  <a:lnTo>
                    <a:pt x="58" y="52"/>
                  </a:lnTo>
                  <a:lnTo>
                    <a:pt x="58" y="61"/>
                  </a:lnTo>
                  <a:lnTo>
                    <a:pt x="52" y="67"/>
                  </a:lnTo>
                  <a:lnTo>
                    <a:pt x="46" y="73"/>
                  </a:lnTo>
                  <a:lnTo>
                    <a:pt x="34" y="73"/>
                  </a:lnTo>
                  <a:lnTo>
                    <a:pt x="25" y="73"/>
                  </a:lnTo>
                  <a:lnTo>
                    <a:pt x="15" y="67"/>
                  </a:lnTo>
                  <a:lnTo>
                    <a:pt x="12" y="61"/>
                  </a:lnTo>
                  <a:lnTo>
                    <a:pt x="9" y="52"/>
                  </a:lnTo>
                  <a:lnTo>
                    <a:pt x="12" y="43"/>
                  </a:lnTo>
                  <a:lnTo>
                    <a:pt x="15" y="34"/>
                  </a:lnTo>
                  <a:lnTo>
                    <a:pt x="25" y="24"/>
                  </a:lnTo>
                  <a:lnTo>
                    <a:pt x="37" y="15"/>
                  </a:lnTo>
                  <a:lnTo>
                    <a:pt x="49" y="9"/>
                  </a:lnTo>
                  <a:lnTo>
                    <a:pt x="68" y="3"/>
                  </a:lnTo>
                  <a:lnTo>
                    <a:pt x="86" y="0"/>
                  </a:lnTo>
                  <a:lnTo>
                    <a:pt x="111" y="0"/>
                  </a:lnTo>
                  <a:lnTo>
                    <a:pt x="141" y="0"/>
                  </a:lnTo>
                  <a:lnTo>
                    <a:pt x="169" y="9"/>
                  </a:lnTo>
                  <a:lnTo>
                    <a:pt x="184" y="18"/>
                  </a:lnTo>
                  <a:lnTo>
                    <a:pt x="197" y="31"/>
                  </a:lnTo>
                  <a:lnTo>
                    <a:pt x="200" y="46"/>
                  </a:lnTo>
                  <a:lnTo>
                    <a:pt x="200" y="70"/>
                  </a:lnTo>
                  <a:lnTo>
                    <a:pt x="200" y="144"/>
                  </a:lnTo>
                  <a:lnTo>
                    <a:pt x="203" y="181"/>
                  </a:lnTo>
                  <a:lnTo>
                    <a:pt x="203" y="187"/>
                  </a:lnTo>
                  <a:lnTo>
                    <a:pt x="206" y="190"/>
                  </a:lnTo>
                  <a:lnTo>
                    <a:pt x="215" y="193"/>
                  </a:lnTo>
                  <a:lnTo>
                    <a:pt x="224" y="190"/>
                  </a:lnTo>
                  <a:lnTo>
                    <a:pt x="249" y="175"/>
                  </a:lnTo>
                  <a:lnTo>
                    <a:pt x="249" y="187"/>
                  </a:lnTo>
                  <a:lnTo>
                    <a:pt x="230" y="202"/>
                  </a:lnTo>
                  <a:lnTo>
                    <a:pt x="215" y="212"/>
                  </a:lnTo>
                  <a:lnTo>
                    <a:pt x="200" y="218"/>
                  </a:lnTo>
                  <a:lnTo>
                    <a:pt x="184" y="221"/>
                  </a:lnTo>
                  <a:lnTo>
                    <a:pt x="172" y="221"/>
                  </a:lnTo>
                  <a:lnTo>
                    <a:pt x="160" y="215"/>
                  </a:lnTo>
                  <a:lnTo>
                    <a:pt x="154" y="202"/>
                  </a:lnTo>
                  <a:lnTo>
                    <a:pt x="151" y="187"/>
                  </a:lnTo>
                  <a:close/>
                  <a:moveTo>
                    <a:pt x="151" y="172"/>
                  </a:moveTo>
                  <a:lnTo>
                    <a:pt x="151" y="92"/>
                  </a:lnTo>
                  <a:lnTo>
                    <a:pt x="92" y="110"/>
                  </a:lnTo>
                  <a:lnTo>
                    <a:pt x="74" y="120"/>
                  </a:lnTo>
                  <a:lnTo>
                    <a:pt x="58" y="132"/>
                  </a:lnTo>
                  <a:lnTo>
                    <a:pt x="52" y="144"/>
                  </a:lnTo>
                  <a:lnTo>
                    <a:pt x="49" y="156"/>
                  </a:lnTo>
                  <a:lnTo>
                    <a:pt x="52" y="172"/>
                  </a:lnTo>
                  <a:lnTo>
                    <a:pt x="62" y="184"/>
                  </a:lnTo>
                  <a:lnTo>
                    <a:pt x="77" y="193"/>
                  </a:lnTo>
                  <a:lnTo>
                    <a:pt x="92" y="196"/>
                  </a:lnTo>
                  <a:lnTo>
                    <a:pt x="105" y="193"/>
                  </a:lnTo>
                  <a:lnTo>
                    <a:pt x="117" y="190"/>
                  </a:lnTo>
                  <a:lnTo>
                    <a:pt x="151" y="172"/>
                  </a:lnTo>
                  <a:close/>
                </a:path>
              </a:pathLst>
            </a:custGeom>
            <a:solidFill>
              <a:srgbClr val="232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baseline="-25000">
                <a:solidFill>
                  <a:srgbClr val="000000"/>
                </a:solidFill>
              </a:endParaRPr>
            </a:p>
          </p:txBody>
        </p:sp>
        <p:sp>
          <p:nvSpPr>
            <p:cNvPr id="45" name="Freeform 40"/>
            <p:cNvSpPr/>
            <p:nvPr userDrawn="1"/>
          </p:nvSpPr>
          <p:spPr bwMode="black">
            <a:xfrm>
              <a:off x="4866" y="2927"/>
              <a:ext cx="206" cy="218"/>
            </a:xfrm>
            <a:custGeom>
              <a:gdLst>
                <a:gd name="T0" fmla="*/ 99 w 206"/>
                <a:gd name="T1" fmla="*/ 52 h 218"/>
                <a:gd name="T2" fmla="*/ 114 w 206"/>
                <a:gd name="T3" fmla="*/ 31 h 218"/>
                <a:gd name="T4" fmla="*/ 151 w 206"/>
                <a:gd name="T5" fmla="*/ 6 h 218"/>
                <a:gd name="T6" fmla="*/ 166 w 206"/>
                <a:gd name="T7" fmla="*/ 3 h 218"/>
                <a:gd name="T8" fmla="*/ 194 w 206"/>
                <a:gd name="T9" fmla="*/ 12 h 218"/>
                <a:gd name="T10" fmla="*/ 203 w 206"/>
                <a:gd name="T11" fmla="*/ 18 h 218"/>
                <a:gd name="T12" fmla="*/ 206 w 206"/>
                <a:gd name="T13" fmla="*/ 31 h 218"/>
                <a:gd name="T14" fmla="*/ 197 w 206"/>
                <a:gd name="T15" fmla="*/ 49 h 218"/>
                <a:gd name="T16" fmla="*/ 191 w 206"/>
                <a:gd name="T17" fmla="*/ 52 h 218"/>
                <a:gd name="T18" fmla="*/ 179 w 206"/>
                <a:gd name="T19" fmla="*/ 55 h 218"/>
                <a:gd name="T20" fmla="*/ 157 w 206"/>
                <a:gd name="T21" fmla="*/ 46 h 218"/>
                <a:gd name="T22" fmla="*/ 145 w 206"/>
                <a:gd name="T23" fmla="*/ 40 h 218"/>
                <a:gd name="T24" fmla="*/ 136 w 206"/>
                <a:gd name="T25" fmla="*/ 34 h 218"/>
                <a:gd name="T26" fmla="*/ 126 w 206"/>
                <a:gd name="T27" fmla="*/ 40 h 218"/>
                <a:gd name="T28" fmla="*/ 111 w 206"/>
                <a:gd name="T29" fmla="*/ 52 h 218"/>
                <a:gd name="T30" fmla="*/ 99 w 206"/>
                <a:gd name="T31" fmla="*/ 169 h 218"/>
                <a:gd name="T32" fmla="*/ 99 w 206"/>
                <a:gd name="T33" fmla="*/ 184 h 218"/>
                <a:gd name="T34" fmla="*/ 102 w 206"/>
                <a:gd name="T35" fmla="*/ 193 h 218"/>
                <a:gd name="T36" fmla="*/ 117 w 206"/>
                <a:gd name="T37" fmla="*/ 206 h 218"/>
                <a:gd name="T38" fmla="*/ 129 w 206"/>
                <a:gd name="T39" fmla="*/ 209 h 218"/>
                <a:gd name="T40" fmla="*/ 145 w 206"/>
                <a:gd name="T41" fmla="*/ 218 h 218"/>
                <a:gd name="T42" fmla="*/ 3 w 206"/>
                <a:gd name="T43" fmla="*/ 209 h 218"/>
                <a:gd name="T44" fmla="*/ 22 w 206"/>
                <a:gd name="T45" fmla="*/ 209 h 218"/>
                <a:gd name="T46" fmla="*/ 37 w 206"/>
                <a:gd name="T47" fmla="*/ 202 h 218"/>
                <a:gd name="T48" fmla="*/ 46 w 206"/>
                <a:gd name="T49" fmla="*/ 193 h 218"/>
                <a:gd name="T50" fmla="*/ 46 w 206"/>
                <a:gd name="T51" fmla="*/ 169 h 218"/>
                <a:gd name="T52" fmla="*/ 46 w 206"/>
                <a:gd name="T53" fmla="*/ 89 h 218"/>
                <a:gd name="T54" fmla="*/ 46 w 206"/>
                <a:gd name="T55" fmla="*/ 46 h 218"/>
                <a:gd name="T56" fmla="*/ 37 w 206"/>
                <a:gd name="T57" fmla="*/ 34 h 218"/>
                <a:gd name="T58" fmla="*/ 34 w 206"/>
                <a:gd name="T59" fmla="*/ 34 h 218"/>
                <a:gd name="T60" fmla="*/ 25 w 206"/>
                <a:gd name="T61" fmla="*/ 31 h 218"/>
                <a:gd name="T62" fmla="*/ 0 w 206"/>
                <a:gd name="T63" fmla="*/ 27 h 218"/>
                <a:gd name="T64" fmla="*/ 99 w 206"/>
                <a:gd name="T65" fmla="*/ 0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218">
                  <a:moveTo>
                    <a:pt x="99" y="0"/>
                  </a:moveTo>
                  <a:lnTo>
                    <a:pt x="99" y="52"/>
                  </a:lnTo>
                  <a:lnTo>
                    <a:pt x="114" y="31"/>
                  </a:lnTo>
                  <a:lnTo>
                    <a:pt x="132" y="15"/>
                  </a:lnTo>
                  <a:lnTo>
                    <a:pt x="151" y="6"/>
                  </a:lnTo>
                  <a:lnTo>
                    <a:pt x="166" y="3"/>
                  </a:lnTo>
                  <a:lnTo>
                    <a:pt x="182" y="6"/>
                  </a:lnTo>
                  <a:lnTo>
                    <a:pt x="194" y="12"/>
                  </a:lnTo>
                  <a:lnTo>
                    <a:pt x="203" y="18"/>
                  </a:lnTo>
                  <a:lnTo>
                    <a:pt x="206" y="31"/>
                  </a:lnTo>
                  <a:lnTo>
                    <a:pt x="203" y="40"/>
                  </a:lnTo>
                  <a:lnTo>
                    <a:pt x="197" y="49"/>
                  </a:lnTo>
                  <a:lnTo>
                    <a:pt x="191" y="52"/>
                  </a:lnTo>
                  <a:lnTo>
                    <a:pt x="179" y="55"/>
                  </a:lnTo>
                  <a:lnTo>
                    <a:pt x="169" y="52"/>
                  </a:lnTo>
                  <a:lnTo>
                    <a:pt x="157" y="46"/>
                  </a:lnTo>
                  <a:lnTo>
                    <a:pt x="145" y="40"/>
                  </a:lnTo>
                  <a:lnTo>
                    <a:pt x="136" y="34"/>
                  </a:lnTo>
                  <a:lnTo>
                    <a:pt x="132" y="37"/>
                  </a:lnTo>
                  <a:lnTo>
                    <a:pt x="126" y="40"/>
                  </a:lnTo>
                  <a:lnTo>
                    <a:pt x="111" y="52"/>
                  </a:lnTo>
                  <a:lnTo>
                    <a:pt x="99" y="70"/>
                  </a:lnTo>
                  <a:lnTo>
                    <a:pt x="99" y="169"/>
                  </a:lnTo>
                  <a:lnTo>
                    <a:pt x="99" y="184"/>
                  </a:lnTo>
                  <a:lnTo>
                    <a:pt x="102" y="193"/>
                  </a:lnTo>
                  <a:lnTo>
                    <a:pt x="108" y="199"/>
                  </a:lnTo>
                  <a:lnTo>
                    <a:pt x="117" y="206"/>
                  </a:lnTo>
                  <a:lnTo>
                    <a:pt x="129" y="209"/>
                  </a:lnTo>
                  <a:lnTo>
                    <a:pt x="145" y="209"/>
                  </a:lnTo>
                  <a:lnTo>
                    <a:pt x="145" y="218"/>
                  </a:lnTo>
                  <a:lnTo>
                    <a:pt x="3" y="218"/>
                  </a:lnTo>
                  <a:lnTo>
                    <a:pt x="3" y="209"/>
                  </a:lnTo>
                  <a:lnTo>
                    <a:pt x="22" y="209"/>
                  </a:lnTo>
                  <a:lnTo>
                    <a:pt x="37" y="202"/>
                  </a:lnTo>
                  <a:lnTo>
                    <a:pt x="43" y="199"/>
                  </a:lnTo>
                  <a:lnTo>
                    <a:pt x="46" y="193"/>
                  </a:lnTo>
                  <a:lnTo>
                    <a:pt x="46" y="169"/>
                  </a:lnTo>
                  <a:lnTo>
                    <a:pt x="46" y="89"/>
                  </a:lnTo>
                  <a:lnTo>
                    <a:pt x="46" y="46"/>
                  </a:lnTo>
                  <a:lnTo>
                    <a:pt x="43" y="40"/>
                  </a:lnTo>
                  <a:lnTo>
                    <a:pt x="37" y="34"/>
                  </a:lnTo>
                  <a:lnTo>
                    <a:pt x="34" y="34"/>
                  </a:lnTo>
                  <a:lnTo>
                    <a:pt x="25" y="31"/>
                  </a:lnTo>
                  <a:lnTo>
                    <a:pt x="3" y="34"/>
                  </a:lnTo>
                  <a:lnTo>
                    <a:pt x="0" y="27"/>
                  </a:lnTo>
                  <a:lnTo>
                    <a:pt x="83" y="0"/>
                  </a:lnTo>
                  <a:lnTo>
                    <a:pt x="99" y="0"/>
                  </a:lnTo>
                  <a:close/>
                </a:path>
              </a:pathLst>
            </a:custGeom>
            <a:solidFill>
              <a:srgbClr val="232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baseline="-25000">
                <a:solidFill>
                  <a:srgbClr val="000000"/>
                </a:solidFill>
              </a:endParaRPr>
            </a:p>
          </p:txBody>
        </p:sp>
        <p:sp>
          <p:nvSpPr>
            <p:cNvPr id="46" name="Freeform 41"/>
            <p:cNvSpPr/>
            <p:nvPr userDrawn="1"/>
          </p:nvSpPr>
          <p:spPr bwMode="black">
            <a:xfrm>
              <a:off x="5038" y="2927"/>
              <a:ext cx="206" cy="218"/>
            </a:xfrm>
            <a:custGeom>
              <a:gdLst>
                <a:gd name="T0" fmla="*/ 96 w 206"/>
                <a:gd name="T1" fmla="*/ 52 h 218"/>
                <a:gd name="T2" fmla="*/ 114 w 206"/>
                <a:gd name="T3" fmla="*/ 31 h 218"/>
                <a:gd name="T4" fmla="*/ 148 w 206"/>
                <a:gd name="T5" fmla="*/ 6 h 218"/>
                <a:gd name="T6" fmla="*/ 166 w 206"/>
                <a:gd name="T7" fmla="*/ 3 h 218"/>
                <a:gd name="T8" fmla="*/ 194 w 206"/>
                <a:gd name="T9" fmla="*/ 12 h 218"/>
                <a:gd name="T10" fmla="*/ 203 w 206"/>
                <a:gd name="T11" fmla="*/ 18 h 218"/>
                <a:gd name="T12" fmla="*/ 206 w 206"/>
                <a:gd name="T13" fmla="*/ 31 h 218"/>
                <a:gd name="T14" fmla="*/ 197 w 206"/>
                <a:gd name="T15" fmla="*/ 49 h 218"/>
                <a:gd name="T16" fmla="*/ 188 w 206"/>
                <a:gd name="T17" fmla="*/ 52 h 218"/>
                <a:gd name="T18" fmla="*/ 178 w 206"/>
                <a:gd name="T19" fmla="*/ 55 h 218"/>
                <a:gd name="T20" fmla="*/ 154 w 206"/>
                <a:gd name="T21" fmla="*/ 46 h 218"/>
                <a:gd name="T22" fmla="*/ 145 w 206"/>
                <a:gd name="T23" fmla="*/ 40 h 218"/>
                <a:gd name="T24" fmla="*/ 135 w 206"/>
                <a:gd name="T25" fmla="*/ 34 h 218"/>
                <a:gd name="T26" fmla="*/ 123 w 206"/>
                <a:gd name="T27" fmla="*/ 40 h 218"/>
                <a:gd name="T28" fmla="*/ 111 w 206"/>
                <a:gd name="T29" fmla="*/ 52 h 218"/>
                <a:gd name="T30" fmla="*/ 96 w 206"/>
                <a:gd name="T31" fmla="*/ 169 h 218"/>
                <a:gd name="T32" fmla="*/ 99 w 206"/>
                <a:gd name="T33" fmla="*/ 184 h 218"/>
                <a:gd name="T34" fmla="*/ 102 w 206"/>
                <a:gd name="T35" fmla="*/ 193 h 218"/>
                <a:gd name="T36" fmla="*/ 117 w 206"/>
                <a:gd name="T37" fmla="*/ 206 h 218"/>
                <a:gd name="T38" fmla="*/ 129 w 206"/>
                <a:gd name="T39" fmla="*/ 209 h 218"/>
                <a:gd name="T40" fmla="*/ 145 w 206"/>
                <a:gd name="T41" fmla="*/ 218 h 218"/>
                <a:gd name="T42" fmla="*/ 3 w 206"/>
                <a:gd name="T43" fmla="*/ 209 h 218"/>
                <a:gd name="T44" fmla="*/ 22 w 206"/>
                <a:gd name="T45" fmla="*/ 209 h 218"/>
                <a:gd name="T46" fmla="*/ 34 w 206"/>
                <a:gd name="T47" fmla="*/ 202 h 218"/>
                <a:gd name="T48" fmla="*/ 46 w 206"/>
                <a:gd name="T49" fmla="*/ 193 h 218"/>
                <a:gd name="T50" fmla="*/ 46 w 206"/>
                <a:gd name="T51" fmla="*/ 169 h 218"/>
                <a:gd name="T52" fmla="*/ 46 w 206"/>
                <a:gd name="T53" fmla="*/ 89 h 218"/>
                <a:gd name="T54" fmla="*/ 46 w 206"/>
                <a:gd name="T55" fmla="*/ 46 h 218"/>
                <a:gd name="T56" fmla="*/ 37 w 206"/>
                <a:gd name="T57" fmla="*/ 34 h 218"/>
                <a:gd name="T58" fmla="*/ 31 w 206"/>
                <a:gd name="T59" fmla="*/ 34 h 218"/>
                <a:gd name="T60" fmla="*/ 25 w 206"/>
                <a:gd name="T61" fmla="*/ 31 h 218"/>
                <a:gd name="T62" fmla="*/ 0 w 206"/>
                <a:gd name="T63" fmla="*/ 27 h 218"/>
                <a:gd name="T64" fmla="*/ 96 w 206"/>
                <a:gd name="T65" fmla="*/ 0 h 2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218">
                  <a:moveTo>
                    <a:pt x="96" y="0"/>
                  </a:moveTo>
                  <a:lnTo>
                    <a:pt x="96" y="52"/>
                  </a:lnTo>
                  <a:lnTo>
                    <a:pt x="114" y="31"/>
                  </a:lnTo>
                  <a:lnTo>
                    <a:pt x="132" y="15"/>
                  </a:lnTo>
                  <a:lnTo>
                    <a:pt x="148" y="6"/>
                  </a:lnTo>
                  <a:lnTo>
                    <a:pt x="166" y="3"/>
                  </a:lnTo>
                  <a:lnTo>
                    <a:pt x="182" y="6"/>
                  </a:lnTo>
                  <a:lnTo>
                    <a:pt x="194" y="12"/>
                  </a:lnTo>
                  <a:lnTo>
                    <a:pt x="203" y="18"/>
                  </a:lnTo>
                  <a:lnTo>
                    <a:pt x="206" y="31"/>
                  </a:lnTo>
                  <a:lnTo>
                    <a:pt x="203" y="40"/>
                  </a:lnTo>
                  <a:lnTo>
                    <a:pt x="197" y="49"/>
                  </a:lnTo>
                  <a:lnTo>
                    <a:pt x="188" y="52"/>
                  </a:lnTo>
                  <a:lnTo>
                    <a:pt x="178" y="55"/>
                  </a:lnTo>
                  <a:lnTo>
                    <a:pt x="169" y="52"/>
                  </a:lnTo>
                  <a:lnTo>
                    <a:pt x="154" y="46"/>
                  </a:lnTo>
                  <a:lnTo>
                    <a:pt x="145" y="40"/>
                  </a:lnTo>
                  <a:lnTo>
                    <a:pt x="135" y="34"/>
                  </a:lnTo>
                  <a:lnTo>
                    <a:pt x="129" y="37"/>
                  </a:lnTo>
                  <a:lnTo>
                    <a:pt x="123" y="40"/>
                  </a:lnTo>
                  <a:lnTo>
                    <a:pt x="111" y="52"/>
                  </a:lnTo>
                  <a:lnTo>
                    <a:pt x="96" y="70"/>
                  </a:lnTo>
                  <a:lnTo>
                    <a:pt x="96" y="169"/>
                  </a:lnTo>
                  <a:lnTo>
                    <a:pt x="99" y="184"/>
                  </a:lnTo>
                  <a:lnTo>
                    <a:pt x="102" y="193"/>
                  </a:lnTo>
                  <a:lnTo>
                    <a:pt x="108" y="199"/>
                  </a:lnTo>
                  <a:lnTo>
                    <a:pt x="117" y="206"/>
                  </a:lnTo>
                  <a:lnTo>
                    <a:pt x="129" y="209"/>
                  </a:lnTo>
                  <a:lnTo>
                    <a:pt x="145" y="209"/>
                  </a:lnTo>
                  <a:lnTo>
                    <a:pt x="145" y="218"/>
                  </a:lnTo>
                  <a:lnTo>
                    <a:pt x="3" y="218"/>
                  </a:lnTo>
                  <a:lnTo>
                    <a:pt x="3" y="209"/>
                  </a:lnTo>
                  <a:lnTo>
                    <a:pt x="22" y="209"/>
                  </a:lnTo>
                  <a:lnTo>
                    <a:pt x="34" y="202"/>
                  </a:lnTo>
                  <a:lnTo>
                    <a:pt x="40" y="199"/>
                  </a:lnTo>
                  <a:lnTo>
                    <a:pt x="46" y="193"/>
                  </a:lnTo>
                  <a:lnTo>
                    <a:pt x="46" y="169"/>
                  </a:lnTo>
                  <a:lnTo>
                    <a:pt x="46" y="89"/>
                  </a:lnTo>
                  <a:lnTo>
                    <a:pt x="46" y="46"/>
                  </a:lnTo>
                  <a:lnTo>
                    <a:pt x="43" y="40"/>
                  </a:lnTo>
                  <a:lnTo>
                    <a:pt x="37" y="34"/>
                  </a:lnTo>
                  <a:lnTo>
                    <a:pt x="31" y="34"/>
                  </a:lnTo>
                  <a:lnTo>
                    <a:pt x="25" y="31"/>
                  </a:lnTo>
                  <a:lnTo>
                    <a:pt x="3" y="34"/>
                  </a:lnTo>
                  <a:lnTo>
                    <a:pt x="0" y="27"/>
                  </a:lnTo>
                  <a:lnTo>
                    <a:pt x="83" y="0"/>
                  </a:lnTo>
                  <a:lnTo>
                    <a:pt x="96" y="0"/>
                  </a:lnTo>
                  <a:close/>
                </a:path>
              </a:pathLst>
            </a:custGeom>
            <a:solidFill>
              <a:srgbClr val="2321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baseline="-25000">
                <a:solidFill>
                  <a:srgbClr val="000000"/>
                </a:solidFill>
              </a:endParaRPr>
            </a:p>
          </p:txBody>
        </p:sp>
        <p:sp>
          <p:nvSpPr>
            <p:cNvPr id="47" name="Freeform 42"/>
            <p:cNvSpPr/>
            <p:nvPr userDrawn="1"/>
          </p:nvSpPr>
          <p:spPr bwMode="black">
            <a:xfrm>
              <a:off x="4747" y="2761"/>
              <a:ext cx="165" cy="390"/>
            </a:xfrm>
            <a:custGeom>
              <a:gdLst>
                <a:gd name="T0" fmla="*/ 165 w 165"/>
                <a:gd name="T1" fmla="*/ 0 h 390"/>
                <a:gd name="T2" fmla="*/ 64 w 165"/>
                <a:gd name="T3" fmla="*/ 322 h 390"/>
                <a:gd name="T4" fmla="*/ 64 w 165"/>
                <a:gd name="T5" fmla="*/ 322 h 390"/>
                <a:gd name="T6" fmla="*/ 55 w 165"/>
                <a:gd name="T7" fmla="*/ 350 h 390"/>
                <a:gd name="T8" fmla="*/ 55 w 165"/>
                <a:gd name="T9" fmla="*/ 350 h 390"/>
                <a:gd name="T10" fmla="*/ 58 w 165"/>
                <a:gd name="T11" fmla="*/ 356 h 390"/>
                <a:gd name="T12" fmla="*/ 58 w 165"/>
                <a:gd name="T13" fmla="*/ 356 h 390"/>
                <a:gd name="T14" fmla="*/ 67 w 165"/>
                <a:gd name="T15" fmla="*/ 359 h 390"/>
                <a:gd name="T16" fmla="*/ 67 w 165"/>
                <a:gd name="T17" fmla="*/ 359 h 390"/>
                <a:gd name="T18" fmla="*/ 73 w 165"/>
                <a:gd name="T19" fmla="*/ 359 h 390"/>
                <a:gd name="T20" fmla="*/ 83 w 165"/>
                <a:gd name="T21" fmla="*/ 356 h 390"/>
                <a:gd name="T22" fmla="*/ 83 w 165"/>
                <a:gd name="T23" fmla="*/ 356 h 390"/>
                <a:gd name="T24" fmla="*/ 92 w 165"/>
                <a:gd name="T25" fmla="*/ 350 h 390"/>
                <a:gd name="T26" fmla="*/ 98 w 165"/>
                <a:gd name="T27" fmla="*/ 341 h 390"/>
                <a:gd name="T28" fmla="*/ 113 w 165"/>
                <a:gd name="T29" fmla="*/ 322 h 390"/>
                <a:gd name="T30" fmla="*/ 126 w 165"/>
                <a:gd name="T31" fmla="*/ 329 h 390"/>
                <a:gd name="T32" fmla="*/ 126 w 165"/>
                <a:gd name="T33" fmla="*/ 329 h 390"/>
                <a:gd name="T34" fmla="*/ 95 w 165"/>
                <a:gd name="T35" fmla="*/ 359 h 390"/>
                <a:gd name="T36" fmla="*/ 83 w 165"/>
                <a:gd name="T37" fmla="*/ 372 h 390"/>
                <a:gd name="T38" fmla="*/ 70 w 165"/>
                <a:gd name="T39" fmla="*/ 381 h 390"/>
                <a:gd name="T40" fmla="*/ 70 w 165"/>
                <a:gd name="T41" fmla="*/ 381 h 390"/>
                <a:gd name="T42" fmla="*/ 49 w 165"/>
                <a:gd name="T43" fmla="*/ 387 h 390"/>
                <a:gd name="T44" fmla="*/ 30 w 165"/>
                <a:gd name="T45" fmla="*/ 390 h 390"/>
                <a:gd name="T46" fmla="*/ 30 w 165"/>
                <a:gd name="T47" fmla="*/ 390 h 390"/>
                <a:gd name="T48" fmla="*/ 18 w 165"/>
                <a:gd name="T49" fmla="*/ 390 h 390"/>
                <a:gd name="T50" fmla="*/ 9 w 165"/>
                <a:gd name="T51" fmla="*/ 384 h 390"/>
                <a:gd name="T52" fmla="*/ 9 w 165"/>
                <a:gd name="T53" fmla="*/ 384 h 390"/>
                <a:gd name="T54" fmla="*/ 3 w 165"/>
                <a:gd name="T55" fmla="*/ 375 h 390"/>
                <a:gd name="T56" fmla="*/ 0 w 165"/>
                <a:gd name="T57" fmla="*/ 368 h 390"/>
                <a:gd name="T58" fmla="*/ 0 w 165"/>
                <a:gd name="T59" fmla="*/ 368 h 390"/>
                <a:gd name="T60" fmla="*/ 3 w 165"/>
                <a:gd name="T61" fmla="*/ 353 h 390"/>
                <a:gd name="T62" fmla="*/ 9 w 165"/>
                <a:gd name="T63" fmla="*/ 329 h 390"/>
                <a:gd name="T64" fmla="*/ 86 w 165"/>
                <a:gd name="T65" fmla="*/ 74 h 390"/>
                <a:gd name="T66" fmla="*/ 86 w 165"/>
                <a:gd name="T67" fmla="*/ 74 h 390"/>
                <a:gd name="T68" fmla="*/ 95 w 165"/>
                <a:gd name="T69" fmla="*/ 40 h 390"/>
                <a:gd name="T70" fmla="*/ 95 w 165"/>
                <a:gd name="T71" fmla="*/ 40 h 390"/>
                <a:gd name="T72" fmla="*/ 95 w 165"/>
                <a:gd name="T73" fmla="*/ 34 h 390"/>
                <a:gd name="T74" fmla="*/ 89 w 165"/>
                <a:gd name="T75" fmla="*/ 28 h 390"/>
                <a:gd name="T76" fmla="*/ 89 w 165"/>
                <a:gd name="T77" fmla="*/ 28 h 390"/>
                <a:gd name="T78" fmla="*/ 83 w 165"/>
                <a:gd name="T79" fmla="*/ 25 h 390"/>
                <a:gd name="T80" fmla="*/ 70 w 165"/>
                <a:gd name="T81" fmla="*/ 25 h 390"/>
                <a:gd name="T82" fmla="*/ 70 w 165"/>
                <a:gd name="T83" fmla="*/ 25 h 390"/>
                <a:gd name="T84" fmla="*/ 46 w 165"/>
                <a:gd name="T85" fmla="*/ 25 h 390"/>
                <a:gd name="T86" fmla="*/ 46 w 165"/>
                <a:gd name="T87" fmla="*/ 15 h 390"/>
                <a:gd name="T88" fmla="*/ 165 w 165"/>
                <a:gd name="T89" fmla="*/ 0 h 3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390">
                  <a:moveTo>
                    <a:pt x="165" y="0"/>
                  </a:moveTo>
                  <a:lnTo>
                    <a:pt x="64" y="322"/>
                  </a:lnTo>
                  <a:lnTo>
                    <a:pt x="55" y="350"/>
                  </a:lnTo>
                  <a:lnTo>
                    <a:pt x="58" y="356"/>
                  </a:lnTo>
                  <a:lnTo>
                    <a:pt x="67" y="359"/>
                  </a:lnTo>
                  <a:lnTo>
                    <a:pt x="73" y="359"/>
                  </a:lnTo>
                  <a:lnTo>
                    <a:pt x="83" y="356"/>
                  </a:lnTo>
                  <a:lnTo>
                    <a:pt x="92" y="350"/>
                  </a:lnTo>
                  <a:lnTo>
                    <a:pt x="98" y="341"/>
                  </a:lnTo>
                  <a:lnTo>
                    <a:pt x="113" y="322"/>
                  </a:lnTo>
                  <a:lnTo>
                    <a:pt x="126" y="329"/>
                  </a:lnTo>
                  <a:lnTo>
                    <a:pt x="95" y="359"/>
                  </a:lnTo>
                  <a:lnTo>
                    <a:pt x="83" y="372"/>
                  </a:lnTo>
                  <a:lnTo>
                    <a:pt x="70" y="381"/>
                  </a:lnTo>
                  <a:lnTo>
                    <a:pt x="49" y="387"/>
                  </a:lnTo>
                  <a:lnTo>
                    <a:pt x="30" y="390"/>
                  </a:lnTo>
                  <a:lnTo>
                    <a:pt x="18" y="390"/>
                  </a:lnTo>
                  <a:lnTo>
                    <a:pt x="9" y="384"/>
                  </a:lnTo>
                  <a:lnTo>
                    <a:pt x="3" y="375"/>
                  </a:lnTo>
                  <a:lnTo>
                    <a:pt x="0" y="368"/>
                  </a:lnTo>
                  <a:lnTo>
                    <a:pt x="3" y="353"/>
                  </a:lnTo>
                  <a:lnTo>
                    <a:pt x="9" y="329"/>
                  </a:lnTo>
                  <a:lnTo>
                    <a:pt x="86" y="74"/>
                  </a:lnTo>
                  <a:lnTo>
                    <a:pt x="95" y="40"/>
                  </a:lnTo>
                  <a:lnTo>
                    <a:pt x="95" y="34"/>
                  </a:lnTo>
                  <a:lnTo>
                    <a:pt x="89" y="28"/>
                  </a:lnTo>
                  <a:lnTo>
                    <a:pt x="83" y="25"/>
                  </a:lnTo>
                  <a:lnTo>
                    <a:pt x="70" y="25"/>
                  </a:lnTo>
                  <a:lnTo>
                    <a:pt x="46" y="25"/>
                  </a:lnTo>
                  <a:lnTo>
                    <a:pt x="46" y="15"/>
                  </a:lnTo>
                  <a:lnTo>
                    <a:pt x="165" y="0"/>
                  </a:lnTo>
                  <a:close/>
                </a:path>
              </a:pathLst>
            </a:custGeom>
            <a:solidFill>
              <a:srgbClr val="7CC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baseline="-25000">
                <a:solidFill>
                  <a:srgbClr val="000000"/>
                </a:solidFill>
              </a:endParaRPr>
            </a:p>
          </p:txBody>
        </p:sp>
      </p:grpSp>
      <p:sp>
        <p:nvSpPr>
          <p:cNvPr id="48" name="Line 95"/>
          <p:cNvSpPr>
            <a:spLocks noChangeShapeType="1"/>
          </p:cNvSpPr>
          <p:nvPr userDrawn="1"/>
        </p:nvSpPr>
        <p:spPr bwMode="gray">
          <a:xfrm>
            <a:off x="-8464" y="6205541"/>
            <a:ext cx="347043"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aseline="-25000">
              <a:solidFill>
                <a:srgbClr val="000000"/>
              </a:solidFill>
            </a:endParaRPr>
          </a:p>
        </p:txBody>
      </p:sp>
      <p:sp>
        <p:nvSpPr>
          <p:cNvPr id="49" name="Line 101"/>
          <p:cNvSpPr>
            <a:spLocks noChangeShapeType="1"/>
          </p:cNvSpPr>
          <p:nvPr userDrawn="1"/>
        </p:nvSpPr>
        <p:spPr bwMode="gray">
          <a:xfrm>
            <a:off x="0" y="6650038"/>
            <a:ext cx="12188825"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aseline="-25000">
              <a:solidFill>
                <a:srgbClr val="000000"/>
              </a:solidFill>
            </a:endParaRPr>
          </a:p>
        </p:txBody>
      </p:sp>
      <p:sp>
        <p:nvSpPr>
          <p:cNvPr id="50" name="Line 112"/>
          <p:cNvSpPr>
            <a:spLocks noChangeShapeType="1"/>
          </p:cNvSpPr>
          <p:nvPr userDrawn="1"/>
        </p:nvSpPr>
        <p:spPr bwMode="gray">
          <a:xfrm>
            <a:off x="463045" y="6205541"/>
            <a:ext cx="10925889" cy="0"/>
          </a:xfrm>
          <a:prstGeom prst="line">
            <a:avLst/>
          </a:prstGeom>
          <a:noFill/>
          <a:ln w="127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aseline="-25000">
              <a:solidFill>
                <a:srgbClr val="000000"/>
              </a:solidFill>
            </a:endParaRPr>
          </a:p>
        </p:txBody>
      </p:sp>
      <p:sp>
        <p:nvSpPr>
          <p:cNvPr id="51" name="Rectangle 13"/>
          <p:cNvSpPr>
            <a:spLocks noChangeArrowheads="1"/>
          </p:cNvSpPr>
          <p:nvPr userDrawn="1"/>
        </p:nvSpPr>
        <p:spPr bwMode="gray">
          <a:xfrm>
            <a:off x="0" y="214315"/>
            <a:ext cx="12188825" cy="523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fontAlgn="base" hangingPunct="1">
              <a:spcBef>
                <a:spcPct val="0"/>
              </a:spcBef>
              <a:spcAft>
                <a:spcPct val="0"/>
              </a:spcAft>
              <a:defRPr/>
            </a:pPr>
            <a:endParaRPr lang="en-US" altLang="en-US">
              <a:solidFill>
                <a:srgbClr val="000000"/>
              </a:solidFill>
            </a:endParaRPr>
          </a:p>
        </p:txBody>
      </p:sp>
      <p:grpSp>
        <p:nvGrpSpPr>
          <p:cNvPr id="52" name="Group 123"/>
          <p:cNvGrpSpPr/>
          <p:nvPr userDrawn="1"/>
        </p:nvGrpSpPr>
        <p:grpSpPr>
          <a:xfrm>
            <a:off x="135048" y="6056314"/>
            <a:ext cx="327997" cy="327025"/>
            <a:chOff x="153" y="3815"/>
            <a:chExt cx="162" cy="160"/>
          </a:xfrm>
        </p:grpSpPr>
        <p:sp>
          <p:nvSpPr>
            <p:cNvPr id="53" name="AutoShape 97"/>
            <p:cNvSpPr>
              <a:spLocks noChangeArrowheads="1"/>
            </p:cNvSpPr>
            <p:nvPr userDrawn="1"/>
          </p:nvSpPr>
          <p:spPr bwMode="gray">
            <a:xfrm>
              <a:off x="153" y="3815"/>
              <a:ext cx="162" cy="160"/>
            </a:xfrm>
            <a:custGeom>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5 h 21600"/>
              </a:gd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baseline="-25000">
                <a:solidFill>
                  <a:srgbClr val="000000"/>
                </a:solidFill>
              </a:endParaRPr>
            </a:p>
          </p:txBody>
        </p:sp>
        <p:sp>
          <p:nvSpPr>
            <p:cNvPr id="54" name="Oval 99"/>
            <p:cNvSpPr>
              <a:spLocks noChangeArrowheads="1"/>
            </p:cNvSpPr>
            <p:nvPr userDrawn="1"/>
          </p:nvSpPr>
          <p:spPr bwMode="gray">
            <a:xfrm>
              <a:off x="162" y="3822"/>
              <a:ext cx="146" cy="146"/>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fontAlgn="base" hangingPunct="1">
                <a:spcBef>
                  <a:spcPct val="0"/>
                </a:spcBef>
                <a:spcAft>
                  <a:spcPct val="0"/>
                </a:spcAft>
                <a:defRPr/>
              </a:pPr>
              <a:endParaRPr lang="en-US" altLang="en-US">
                <a:solidFill>
                  <a:srgbClr val="000000"/>
                </a:solidFill>
              </a:endParaRPr>
            </a:p>
          </p:txBody>
        </p:sp>
        <p:sp>
          <p:nvSpPr>
            <p:cNvPr id="55" name="Oval 115"/>
            <p:cNvSpPr>
              <a:spLocks noChangeArrowheads="1"/>
            </p:cNvSpPr>
            <p:nvPr userDrawn="1"/>
          </p:nvSpPr>
          <p:spPr bwMode="gray">
            <a:xfrm>
              <a:off x="175" y="3835"/>
              <a:ext cx="120" cy="106"/>
            </a:xfrm>
            <a:prstGeom prst="ellipse">
              <a:avLst/>
            </a:prstGeom>
            <a:solidFill>
              <a:schemeClr val="bg1"/>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aseline="-25000">
                  <a:solidFill>
                    <a:schemeClr val="tx1"/>
                  </a:solidFill>
                  <a:latin typeface="Arial"/>
                </a:defRPr>
              </a:lvl1pPr>
              <a:lvl2pPr marL="742950" indent="-285750" eaLnBrk="0" hangingPunct="0">
                <a:defRPr sz="2400" baseline="-25000">
                  <a:solidFill>
                    <a:schemeClr val="tx1"/>
                  </a:solidFill>
                  <a:latin typeface="Arial"/>
                </a:defRPr>
              </a:lvl2pPr>
              <a:lvl3pPr marL="1143000" indent="-228600" eaLnBrk="0" hangingPunct="0">
                <a:defRPr sz="2400" baseline="-25000">
                  <a:solidFill>
                    <a:schemeClr val="tx1"/>
                  </a:solidFill>
                  <a:latin typeface="Arial"/>
                </a:defRPr>
              </a:lvl3pPr>
              <a:lvl4pPr marL="1600200" indent="-228600" eaLnBrk="0" hangingPunct="0">
                <a:defRPr sz="2400" baseline="-25000">
                  <a:solidFill>
                    <a:schemeClr val="tx1"/>
                  </a:solidFill>
                  <a:latin typeface="Arial"/>
                </a:defRPr>
              </a:lvl4pPr>
              <a:lvl5pPr marL="2057400" indent="-228600" eaLnBrk="0" hangingPunct="0">
                <a:defRPr sz="2400" baseline="-25000">
                  <a:solidFill>
                    <a:schemeClr val="tx1"/>
                  </a:solidFill>
                  <a:latin typeface="Arial"/>
                </a:defRPr>
              </a:lvl5pPr>
              <a:lvl6pPr marL="2514600" indent="-228600" eaLnBrk="0" fontAlgn="base" hangingPunct="0">
                <a:spcBef>
                  <a:spcPct val="0"/>
                </a:spcBef>
                <a:spcAft>
                  <a:spcPct val="0"/>
                </a:spcAft>
                <a:defRPr sz="2400" baseline="-25000">
                  <a:solidFill>
                    <a:schemeClr val="tx1"/>
                  </a:solidFill>
                  <a:latin typeface="Arial"/>
                </a:defRPr>
              </a:lvl6pPr>
              <a:lvl7pPr marL="2971800" indent="-228600" eaLnBrk="0" fontAlgn="base" hangingPunct="0">
                <a:spcBef>
                  <a:spcPct val="0"/>
                </a:spcBef>
                <a:spcAft>
                  <a:spcPct val="0"/>
                </a:spcAft>
                <a:defRPr sz="2400" baseline="-25000">
                  <a:solidFill>
                    <a:schemeClr val="tx1"/>
                  </a:solidFill>
                  <a:latin typeface="Arial"/>
                </a:defRPr>
              </a:lvl7pPr>
              <a:lvl8pPr marL="3429000" indent="-228600" eaLnBrk="0" fontAlgn="base" hangingPunct="0">
                <a:spcBef>
                  <a:spcPct val="0"/>
                </a:spcBef>
                <a:spcAft>
                  <a:spcPct val="0"/>
                </a:spcAft>
                <a:defRPr sz="2400" baseline="-25000">
                  <a:solidFill>
                    <a:schemeClr val="tx1"/>
                  </a:solidFill>
                  <a:latin typeface="Arial"/>
                </a:defRPr>
              </a:lvl8pPr>
              <a:lvl9pPr marL="3886200" indent="-228600" eaLnBrk="0" fontAlgn="base" hangingPunct="0">
                <a:spcBef>
                  <a:spcPct val="0"/>
                </a:spcBef>
                <a:spcAft>
                  <a:spcPct val="0"/>
                </a:spcAft>
                <a:defRPr sz="2400" baseline="-25000">
                  <a:solidFill>
                    <a:schemeClr val="tx1"/>
                  </a:solidFill>
                  <a:latin typeface="Arial"/>
                </a:defRPr>
              </a:lvl9pPr>
            </a:lstStyle>
            <a:p>
              <a:pPr eaLnBrk="1" fontAlgn="base" hangingPunct="1">
                <a:spcBef>
                  <a:spcPct val="0"/>
                </a:spcBef>
                <a:spcAft>
                  <a:spcPct val="0"/>
                </a:spcAft>
                <a:defRPr/>
              </a:pPr>
              <a:endParaRPr lang="en-US" altLang="en-US">
                <a:solidFill>
                  <a:srgbClr val="000000"/>
                </a:solidFill>
              </a:endParaRPr>
            </a:p>
          </p:txBody>
        </p:sp>
      </p:grpSp>
    </p:spTree>
    <p:extLst>
      <p:ext uri="{BB962C8B-B14F-4D97-AF65-F5344CB8AC3E}">
        <p14:creationId val="171138494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ransition/>
  <p:timing/>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a:defRPr>
      </a:lvl2pPr>
      <a:lvl3pPr algn="l" rtl="0" eaLnBrk="1" fontAlgn="base" hangingPunct="1">
        <a:spcBef>
          <a:spcPct val="0"/>
        </a:spcBef>
        <a:spcAft>
          <a:spcPct val="0"/>
        </a:spcAft>
        <a:defRPr sz="3600">
          <a:solidFill>
            <a:schemeClr val="tx2"/>
          </a:solidFill>
          <a:latin typeface="Arial"/>
        </a:defRPr>
      </a:lvl3pPr>
      <a:lvl4pPr algn="l" rtl="0" eaLnBrk="1" fontAlgn="base" hangingPunct="1">
        <a:spcBef>
          <a:spcPct val="0"/>
        </a:spcBef>
        <a:spcAft>
          <a:spcPct val="0"/>
        </a:spcAft>
        <a:defRPr sz="3600">
          <a:solidFill>
            <a:schemeClr val="tx2"/>
          </a:solidFill>
          <a:latin typeface="Arial"/>
        </a:defRPr>
      </a:lvl4pPr>
      <a:lvl5pPr algn="l" rtl="0" eaLnBrk="1" fontAlgn="base" hangingPunct="1">
        <a:spcBef>
          <a:spcPct val="0"/>
        </a:spcBef>
        <a:spcAft>
          <a:spcPct val="0"/>
        </a:spcAft>
        <a:defRPr sz="3600">
          <a:solidFill>
            <a:schemeClr val="tx2"/>
          </a:solidFill>
          <a:latin typeface="Arial"/>
        </a:defRPr>
      </a:lvl5pPr>
      <a:lvl6pPr marL="457200" algn="l" rtl="0" eaLnBrk="1" fontAlgn="base" hangingPunct="1">
        <a:spcBef>
          <a:spcPct val="0"/>
        </a:spcBef>
        <a:spcAft>
          <a:spcPct val="0"/>
        </a:spcAft>
        <a:defRPr sz="3600">
          <a:solidFill>
            <a:schemeClr val="tx2"/>
          </a:solidFill>
          <a:latin typeface="Arial"/>
        </a:defRPr>
      </a:lvl6pPr>
      <a:lvl7pPr marL="914400" algn="l" rtl="0" eaLnBrk="1" fontAlgn="base" hangingPunct="1">
        <a:spcBef>
          <a:spcPct val="0"/>
        </a:spcBef>
        <a:spcAft>
          <a:spcPct val="0"/>
        </a:spcAft>
        <a:defRPr sz="3600">
          <a:solidFill>
            <a:schemeClr val="tx2"/>
          </a:solidFill>
          <a:latin typeface="Arial"/>
        </a:defRPr>
      </a:lvl7pPr>
      <a:lvl8pPr marL="1371600" algn="l" rtl="0" eaLnBrk="1" fontAlgn="base" hangingPunct="1">
        <a:spcBef>
          <a:spcPct val="0"/>
        </a:spcBef>
        <a:spcAft>
          <a:spcPct val="0"/>
        </a:spcAft>
        <a:defRPr sz="3600">
          <a:solidFill>
            <a:schemeClr val="tx2"/>
          </a:solidFill>
          <a:latin typeface="Arial"/>
        </a:defRPr>
      </a:lvl8pPr>
      <a:lvl9pPr marL="1828800" algn="l" rtl="0" eaLnBrk="1" fontAlgn="base" hangingPunct="1">
        <a:spcBef>
          <a:spcPct val="0"/>
        </a:spcBef>
        <a:spcAft>
          <a:spcPct val="0"/>
        </a:spcAft>
        <a:defRPr sz="3600">
          <a:solidFill>
            <a:schemeClr val="tx2"/>
          </a:solidFill>
          <a:latin typeface="Arial"/>
        </a:defRPr>
      </a:lvl9pPr>
    </p:titleStyle>
    <p:bodyStyle>
      <a:lvl1pPr marL="228600" indent="-228600" algn="l" rtl="0" eaLnBrk="1" fontAlgn="base" hangingPunct="1">
        <a:spcBef>
          <a:spcPct val="35000"/>
        </a:spcBef>
        <a:spcAft>
          <a:spcPct val="0"/>
        </a:spcAft>
        <a:buClr>
          <a:schemeClr val="accent1"/>
        </a:buClr>
        <a:buChar char="•"/>
        <a:defRPr sz="2400">
          <a:solidFill>
            <a:schemeClr val="tx1"/>
          </a:solidFill>
          <a:latin typeface="+mn-lt"/>
          <a:ea typeface="+mn-ea"/>
          <a:cs typeface="+mn-cs"/>
        </a:defRPr>
      </a:lvl1pPr>
      <a:lvl2pPr marL="571500" indent="-228600" algn="l" rtl="0" eaLnBrk="1" fontAlgn="base" hangingPunct="1">
        <a:spcBef>
          <a:spcPct val="35000"/>
        </a:spcBef>
        <a:spcAft>
          <a:spcPct val="0"/>
        </a:spcAft>
        <a:buChar char="–"/>
        <a:defRPr sz="2000">
          <a:solidFill>
            <a:schemeClr val="tx1"/>
          </a:solidFill>
          <a:latin typeface="+mn-lt"/>
        </a:defRPr>
      </a:lvl2pPr>
      <a:lvl3pPr marL="914400" indent="-228600" algn="l" rtl="0" eaLnBrk="1" fontAlgn="base" hangingPunct="1">
        <a:spcBef>
          <a:spcPct val="35000"/>
        </a:spcBef>
        <a:spcAft>
          <a:spcPct val="0"/>
        </a:spcAft>
        <a:buChar char="•"/>
        <a:defRPr>
          <a:solidFill>
            <a:schemeClr val="tx1"/>
          </a:solidFill>
          <a:latin typeface="+mn-lt"/>
        </a:defRPr>
      </a:lvl3pPr>
      <a:lvl4pPr marL="1257300" indent="-228600" algn="l" rtl="0" eaLnBrk="1" fontAlgn="base" hangingPunct="1">
        <a:spcBef>
          <a:spcPct val="35000"/>
        </a:spcBef>
        <a:spcAft>
          <a:spcPct val="0"/>
        </a:spcAft>
        <a:buChar char="–"/>
        <a:defRPr sz="1600">
          <a:solidFill>
            <a:schemeClr val="tx1"/>
          </a:solidFill>
          <a:latin typeface="+mn-lt"/>
        </a:defRPr>
      </a:lvl4pPr>
      <a:lvl5pPr marL="1600200" indent="-228600" algn="l" rtl="0" eaLnBrk="1" fontAlgn="base" hangingPunct="1">
        <a:spcBef>
          <a:spcPct val="35000"/>
        </a:spcBef>
        <a:spcAft>
          <a:spcPct val="0"/>
        </a:spcAft>
        <a:buChar char="»"/>
        <a:defRPr sz="1400">
          <a:solidFill>
            <a:schemeClr val="tx1"/>
          </a:solidFill>
          <a:latin typeface="+mn-lt"/>
        </a:defRPr>
      </a:lvl5pPr>
      <a:lvl6pPr marL="2057400" indent="-228600" algn="l" rtl="0" eaLnBrk="1" fontAlgn="base" hangingPunct="1">
        <a:spcBef>
          <a:spcPct val="35000"/>
        </a:spcBef>
        <a:spcAft>
          <a:spcPct val="0"/>
        </a:spcAft>
        <a:buChar char="»"/>
        <a:defRPr sz="1400">
          <a:solidFill>
            <a:schemeClr val="tx1"/>
          </a:solidFill>
          <a:latin typeface="+mn-lt"/>
        </a:defRPr>
      </a:lvl6pPr>
      <a:lvl7pPr marL="2514600" indent="-228600" algn="l" rtl="0" eaLnBrk="1" fontAlgn="base" hangingPunct="1">
        <a:spcBef>
          <a:spcPct val="35000"/>
        </a:spcBef>
        <a:spcAft>
          <a:spcPct val="0"/>
        </a:spcAft>
        <a:buChar char="»"/>
        <a:defRPr sz="1400">
          <a:solidFill>
            <a:schemeClr val="tx1"/>
          </a:solidFill>
          <a:latin typeface="+mn-lt"/>
        </a:defRPr>
      </a:lvl7pPr>
      <a:lvl8pPr marL="2971800" indent="-228600" algn="l" rtl="0" eaLnBrk="1" fontAlgn="base" hangingPunct="1">
        <a:spcBef>
          <a:spcPct val="35000"/>
        </a:spcBef>
        <a:spcAft>
          <a:spcPct val="0"/>
        </a:spcAft>
        <a:buChar char="»"/>
        <a:defRPr sz="1400">
          <a:solidFill>
            <a:schemeClr val="tx1"/>
          </a:solidFill>
          <a:latin typeface="+mn-lt"/>
        </a:defRPr>
      </a:lvl8pPr>
      <a:lvl9pPr marL="3429000" indent="-228600" algn="l" rtl="0" eaLnBrk="1" fontAlgn="base" hangingPunct="1">
        <a:spcBef>
          <a:spcPct val="35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0.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0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5.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6.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7.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8.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5.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50.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51.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52.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53.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54.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55.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56.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57.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58.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59.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6.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60.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61.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62.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63.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64.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65.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66.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67.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68.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6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7.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70.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71.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2.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73.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74.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75.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76.xml" /><Relationship Id="rId3" Type="http://schemas.openxmlformats.org/officeDocument/2006/relationships/image" Target="../media/image13.pn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77.xml" /><Relationship Id="rId3" Type="http://schemas.openxmlformats.org/officeDocument/2006/relationships/image" Target="../media/image13.pn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78.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79.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0.x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1.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2.x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3.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4.xml"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5.xml"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6.xml"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7.x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8.xml"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9.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9.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90.xml"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91.x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92.xml"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93.xml"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94.xml"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95.xml"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96.xml" /><Relationship Id="rId3" Type="http://schemas.openxmlformats.org/officeDocument/2006/relationships/image" Target="../media/image14.jpeg"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97.xml"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98.xml"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99.xml" /><Relationship Id="rId3" Type="http://schemas.openxmlformats.org/officeDocument/2006/relationships/image" Target="../media/image15.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6" name="Straight Connector 12">
            <a:extLst>
              <a:ext uri="{FF2B5EF4-FFF2-40B4-BE49-F238E27FC236}">
                <a16:creationId xmlns:a16="http://schemas.microsoft.com/office/drawing/2014/main" id="{C4B30162-747A-465B-8027-68AA7BD44D6B}"/>
              </a:ext>
            </a:extLst>
          </p:cNvPr>
          <p:cNvCxnSpPr>
            <a:cxnSpLocks noChangeShapeType="1"/>
          </p:cNvCxnSpPr>
          <p:nvPr/>
        </p:nvCxnSpPr>
        <p:spPr bwMode="auto">
          <a:xfrm flipH="1">
            <a:off x="247650" y="4799277"/>
            <a:ext cx="3657600" cy="0"/>
          </a:xfrm>
          <a:prstGeom prst="line">
            <a:avLst/>
          </a:prstGeom>
          <a:noFill/>
          <a:ln w="76200" algn="ctr">
            <a:solidFill>
              <a:srgbClr val="7BC14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1">
            <a:extLst>
              <a:ext uri="{FF2B5EF4-FFF2-40B4-BE49-F238E27FC236}">
                <a16:creationId xmlns:a16="http://schemas.microsoft.com/office/drawing/2014/main" id="{6A9B637A-AD6F-4EE6-865B-5C625512548E}"/>
              </a:ext>
            </a:extLst>
          </p:cNvPr>
          <p:cNvSpPr txBox="1">
            <a:spLocks noChangeArrowheads="1"/>
          </p:cNvSpPr>
          <p:nvPr/>
        </p:nvSpPr>
        <p:spPr bwMode="auto">
          <a:xfrm>
            <a:off x="244404" y="4780303"/>
            <a:ext cx="646119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2000" b="1" baseline="0">
              <a:solidFill>
                <a:srgbClr val="000000"/>
              </a:solidFill>
              <a:latin typeface="Quicksand"/>
            </a:endParaRPr>
          </a:p>
          <a:p>
            <a:pPr eaLnBrk="1" hangingPunct="1">
              <a:spcBef>
                <a:spcPct val="0"/>
              </a:spcBef>
              <a:buFontTx/>
              <a:buNone/>
            </a:pPr>
            <a:r>
              <a:rPr lang="en-US" altLang="en-US" sz="2000" baseline="0">
                <a:solidFill>
                  <a:srgbClr val="000000"/>
                </a:solidFill>
                <a:latin typeface="Quicksand"/>
              </a:rPr>
              <a:t>AUGUST 28, 2025</a:t>
            </a:r>
          </a:p>
          <a:p>
            <a:pPr eaLnBrk="1" hangingPunct="1">
              <a:spcBef>
                <a:spcPct val="0"/>
              </a:spcBef>
              <a:buFontTx/>
              <a:buNone/>
            </a:pPr>
            <a:endParaRPr lang="en-US" altLang="en-US" sz="2000" baseline="0">
              <a:solidFill>
                <a:srgbClr val="000000"/>
              </a:solidFill>
              <a:latin typeface="Quicksand"/>
            </a:endParaRPr>
          </a:p>
          <a:p>
            <a:pPr eaLnBrk="1" hangingPunct="1">
              <a:spcBef>
                <a:spcPct val="0"/>
              </a:spcBef>
              <a:buFontTx/>
              <a:buNone/>
            </a:pPr>
            <a:r>
              <a:rPr lang="en-US" altLang="en-US" sz="2000" baseline="0">
                <a:solidFill>
                  <a:srgbClr val="000000"/>
                </a:solidFill>
                <a:latin typeface="Quicksand"/>
              </a:rPr>
              <a:t>PRESENTED BY: </a:t>
            </a:r>
          </a:p>
          <a:p>
            <a:pPr eaLnBrk="1" hangingPunct="1">
              <a:spcBef>
                <a:spcPct val="0"/>
              </a:spcBef>
              <a:buFontTx/>
              <a:buNone/>
            </a:pPr>
            <a:r>
              <a:rPr lang="en-US" altLang="en-US" sz="2000" baseline="0">
                <a:solidFill>
                  <a:srgbClr val="000000"/>
                </a:solidFill>
                <a:latin typeface="Quicksand"/>
              </a:rPr>
              <a:t>ASHLEE REECE-WALKER, SENIOR ASSOCIATE </a:t>
            </a:r>
          </a:p>
          <a:p>
            <a:pPr eaLnBrk="1" hangingPunct="1">
              <a:spcBef>
                <a:spcPct val="0"/>
              </a:spcBef>
              <a:buFontTx/>
              <a:buNone/>
            </a:pPr>
            <a:r>
              <a:rPr lang="en-US" altLang="en-US" sz="2000" baseline="0">
                <a:solidFill>
                  <a:srgbClr val="000000"/>
                </a:solidFill>
                <a:latin typeface="Quicksand"/>
              </a:rPr>
              <a:t> </a:t>
            </a:r>
          </a:p>
          <a:p>
            <a:pPr eaLnBrk="1" hangingPunct="1">
              <a:spcBef>
                <a:spcPct val="0"/>
              </a:spcBef>
              <a:buFontTx/>
              <a:buNone/>
            </a:pPr>
            <a:br>
              <a:rPr lang="en-US" altLang="en-US" sz="2000" baseline="0">
                <a:solidFill>
                  <a:srgbClr val="000000"/>
                </a:solidFill>
                <a:latin typeface="Quicksand"/>
              </a:rPr>
            </a:br>
            <a:endParaRPr lang="en-US" altLang="en-US" sz="2000" b="1" baseline="0">
              <a:latin typeface="+mn-lt"/>
            </a:endParaRPr>
          </a:p>
        </p:txBody>
      </p:sp>
      <p:sp>
        <p:nvSpPr>
          <p:cNvPr id="2" name="Rectangle 1"/>
          <p:cNvSpPr/>
          <p:nvPr/>
        </p:nvSpPr>
        <p:spPr>
          <a:xfrm>
            <a:off x="244405" y="1514510"/>
            <a:ext cx="6461196" cy="3046988"/>
          </a:xfrm>
          <a:prstGeom prst="rect">
            <a:avLst/>
          </a:prstGeom>
        </p:spPr>
        <p:txBody>
          <a:bodyPr wrap="square">
            <a:spAutoFit/>
          </a:bodyPr>
          <a:lstStyle/>
          <a:p>
            <a:r>
              <a:rPr lang="en-US" sz="4800" baseline="0">
                <a:solidFill>
                  <a:srgbClr val="002060"/>
                </a:solidFill>
              </a:rPr>
              <a:t>The Title IX Team and Process &amp; EEO Training: </a:t>
            </a:r>
          </a:p>
          <a:p>
            <a:r>
              <a:rPr lang="en-US" sz="4800" baseline="0">
                <a:solidFill>
                  <a:srgbClr val="002060"/>
                </a:solidFill>
              </a:rPr>
              <a:t>Palo Verde College</a:t>
            </a:r>
          </a:p>
        </p:txBody>
      </p:sp>
    </p:spTree>
    <p:extLst>
      <p:ext uri="{BB962C8B-B14F-4D97-AF65-F5344CB8AC3E}">
        <p14:creationId val="861120472"/>
      </p:ext>
    </p:extLst>
  </p:cSld>
  <p:clrMapOvr>
    <a:masterClrMapping/>
  </p:clrMapOvr>
  <p:transition spd="med">
    <p:fade/>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79276" y="420688"/>
            <a:ext cx="10965577" cy="465137"/>
          </a:xfrm>
        </p:spPr>
        <p:txBody>
          <a:bodyPr/>
          <a:lstStyle/>
          <a:p>
            <a:r>
              <a:rPr lang="en-US"/>
              <a:t>Actual Knowledge</a:t>
            </a:r>
          </a:p>
        </p:txBody>
      </p:sp>
      <p:sp>
        <p:nvSpPr>
          <p:cNvPr id="3" name="Content Placeholder 2"/>
          <p:cNvSpPr>
            <a:spLocks noGrp="1"/>
          </p:cNvSpPr>
          <p:nvPr>
            <p:ph idx="1"/>
          </p:nvPr>
        </p:nvSpPr>
        <p:spPr>
          <a:xfrm>
            <a:off x="666751" y="1261241"/>
            <a:ext cx="11063816" cy="4682359"/>
          </a:xfrm>
        </p:spPr>
        <p:txBody>
          <a:bodyPr/>
          <a:lstStyle/>
          <a:p>
            <a:pPr marL="457200" lvl="1" indent="-457200">
              <a:buClr>
                <a:schemeClr val="accent1"/>
              </a:buClr>
            </a:pPr>
            <a:r>
              <a:rPr lang="en-US" sz="2800"/>
              <a:t>In </a:t>
            </a:r>
            <a:r>
              <a:rPr lang="en-US" sz="2800" b="1">
                <a:solidFill>
                  <a:srgbClr val="65913D"/>
                </a:solidFill>
              </a:rPr>
              <a:t>Post-Secondary Institutions, </a:t>
            </a:r>
            <a:r>
              <a:rPr lang="en-US" sz="2800"/>
              <a:t>per </a:t>
            </a:r>
            <a:r>
              <a:rPr lang="en-US" sz="2800" b="1"/>
              <a:t>§106.30,</a:t>
            </a:r>
            <a:r>
              <a:rPr lang="en-US" sz="2800"/>
              <a:t> </a:t>
            </a:r>
            <a:r>
              <a:rPr lang="en-US" sz="2800" b="1" i="1"/>
              <a:t>actual knowledge</a:t>
            </a:r>
            <a:r>
              <a:rPr lang="en-US" sz="2800" b="1">
                <a:solidFill>
                  <a:srgbClr val="65913D"/>
                </a:solidFill>
              </a:rPr>
              <a:t> </a:t>
            </a:r>
            <a:r>
              <a:rPr lang="en-US" sz="2800"/>
              <a:t>occurs when:</a:t>
            </a:r>
          </a:p>
          <a:p>
            <a:pPr marL="800100" lvl="2" indent="-457200">
              <a:buClr>
                <a:schemeClr val="accent1"/>
              </a:buClr>
            </a:pPr>
            <a:r>
              <a:rPr lang="en-US" sz="2400"/>
              <a:t>(1) the </a:t>
            </a:r>
            <a:r>
              <a:rPr lang="en-US" sz="2400" b="1" i="1"/>
              <a:t>Title IX Coordinator </a:t>
            </a:r>
            <a:r>
              <a:rPr lang="en-US" sz="2400"/>
              <a:t>or </a:t>
            </a:r>
          </a:p>
          <a:p>
            <a:pPr marL="800100" lvl="2" indent="-457200">
              <a:buClr>
                <a:schemeClr val="accent1"/>
              </a:buClr>
            </a:pPr>
            <a:r>
              <a:rPr lang="en-US" sz="2400"/>
              <a:t>(2) any </a:t>
            </a:r>
            <a:r>
              <a:rPr lang="en-US" sz="2400" b="1" i="1"/>
              <a:t>official </a:t>
            </a:r>
            <a:r>
              <a:rPr lang="en-US" sz="2400"/>
              <a:t>of the recipient who has </a:t>
            </a:r>
            <a:r>
              <a:rPr lang="en-US" sz="2400" b="1" i="1"/>
              <a:t>authority to institute corrective measures </a:t>
            </a:r>
            <a:r>
              <a:rPr lang="en-US" sz="2400"/>
              <a:t>on behalf of the recipient </a:t>
            </a:r>
          </a:p>
          <a:p>
            <a:pPr marL="800100" lvl="2" indent="-457200">
              <a:buClr>
                <a:schemeClr val="accent1"/>
              </a:buClr>
            </a:pPr>
            <a:r>
              <a:rPr lang="en-US" sz="2400"/>
              <a:t>(3) Has notice of sexual harassment or notice of allegations of sexual harassment.</a:t>
            </a:r>
            <a:endParaRPr lang="en-US" sz="2600"/>
          </a:p>
          <a:p>
            <a:pPr marL="457200" lvl="1" indent="-457200">
              <a:buClr>
                <a:schemeClr val="accent1"/>
              </a:buClr>
            </a:pPr>
            <a:r>
              <a:rPr lang="en-US" sz="2800"/>
              <a:t>The Institution must identify who those officials are in the organization and notify them of their status as an Official With Authority or “OWA”</a:t>
            </a:r>
            <a:endParaRPr lang="en-US" sz="2800" b="1"/>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9</a:t>
            </a:fld>
            <a:endParaRPr lang="en-US"/>
          </a:p>
        </p:txBody>
      </p:sp>
    </p:spTree>
    <p:extLst>
      <p:ext uri="{BB962C8B-B14F-4D97-AF65-F5344CB8AC3E}">
        <p14:creationId val="171038306"/>
      </p:ext>
    </p:extLst>
  </p:cSld>
  <p:clrMapOvr>
    <a:masterClrMapping/>
  </p:clrMapOvr>
  <p:transition/>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22" name="Slide Number Placeholder 3"/>
          <p:cNvSpPr>
            <a:spLocks noGrp="1"/>
          </p:cNvSpPr>
          <p:nvPr>
            <p:ph type="sldNum" sz="quarter" idx="10"/>
          </p:nvPr>
        </p:nvSpPr>
        <p:spPr>
          <a:xfrm>
            <a:off x="14593010" y="6430201"/>
            <a:ext cx="70548" cy="153924"/>
          </a:xfrm>
          <a:noFill/>
        </p:spPr>
        <p:txBody>
          <a:bodyPr/>
          <a:lstStyle>
            <a:lvl1pPr eaLnBrk="0" hangingPunct="0">
              <a:spcBef>
                <a:spcPct val="50000"/>
              </a:spcBef>
              <a:buClr>
                <a:schemeClr val="bg1"/>
              </a:buClr>
              <a:buChar char="•"/>
              <a:defRPr sz="2400">
                <a:solidFill>
                  <a:schemeClr val="bg1"/>
                </a:solidFill>
                <a:latin typeface="Arial"/>
              </a:defRPr>
            </a:lvl1pPr>
            <a:lvl2pPr marL="742950" indent="-285750" eaLnBrk="0" hangingPunct="0">
              <a:spcBef>
                <a:spcPct val="50000"/>
              </a:spcBef>
              <a:buChar char="–"/>
              <a:defRPr sz="2000">
                <a:solidFill>
                  <a:schemeClr val="bg1"/>
                </a:solidFill>
                <a:latin typeface="Arial"/>
              </a:defRPr>
            </a:lvl2pPr>
            <a:lvl3pPr marL="1143000" indent="-228600" eaLnBrk="0" hangingPunct="0">
              <a:spcBef>
                <a:spcPct val="50000"/>
              </a:spcBef>
              <a:buChar char="•"/>
              <a:defRPr>
                <a:solidFill>
                  <a:schemeClr val="bg1"/>
                </a:solidFill>
                <a:latin typeface="Arial"/>
              </a:defRPr>
            </a:lvl3pPr>
            <a:lvl4pPr marL="1600200" indent="-228600" eaLnBrk="0" hangingPunct="0">
              <a:spcBef>
                <a:spcPct val="50000"/>
              </a:spcBef>
              <a:buChar char="–"/>
              <a:defRPr sz="1600">
                <a:solidFill>
                  <a:schemeClr val="bg1"/>
                </a:solidFill>
                <a:latin typeface="Arial"/>
              </a:defRPr>
            </a:lvl4pPr>
            <a:lvl5pPr marL="2057400" indent="-228600" eaLnBrk="0" hangingPunct="0">
              <a:spcBef>
                <a:spcPct val="50000"/>
              </a:spcBef>
              <a:buChar char="»"/>
              <a:defRPr sz="1400">
                <a:solidFill>
                  <a:schemeClr val="bg1"/>
                </a:solidFill>
                <a:latin typeface="Arial"/>
              </a:defRPr>
            </a:lvl5pPr>
            <a:lvl6pPr marL="2514600" indent="-228600" eaLnBrk="0" fontAlgn="base" hangingPunct="0">
              <a:spcBef>
                <a:spcPct val="50000"/>
              </a:spcBef>
              <a:spcAft>
                <a:spcPct val="0"/>
              </a:spcAft>
              <a:buChar char="»"/>
              <a:defRPr sz="1400">
                <a:solidFill>
                  <a:schemeClr val="bg1"/>
                </a:solidFill>
                <a:latin typeface="Arial"/>
              </a:defRPr>
            </a:lvl6pPr>
            <a:lvl7pPr marL="2971800" indent="-228600" eaLnBrk="0" fontAlgn="base" hangingPunct="0">
              <a:spcBef>
                <a:spcPct val="50000"/>
              </a:spcBef>
              <a:spcAft>
                <a:spcPct val="0"/>
              </a:spcAft>
              <a:buChar char="»"/>
              <a:defRPr sz="1400">
                <a:solidFill>
                  <a:schemeClr val="bg1"/>
                </a:solidFill>
                <a:latin typeface="Arial"/>
              </a:defRPr>
            </a:lvl7pPr>
            <a:lvl8pPr marL="3429000" indent="-228600" eaLnBrk="0" fontAlgn="base" hangingPunct="0">
              <a:spcBef>
                <a:spcPct val="50000"/>
              </a:spcBef>
              <a:spcAft>
                <a:spcPct val="0"/>
              </a:spcAft>
              <a:buChar char="»"/>
              <a:defRPr sz="1400">
                <a:solidFill>
                  <a:schemeClr val="bg1"/>
                </a:solidFill>
                <a:latin typeface="Arial"/>
              </a:defRPr>
            </a:lvl8pPr>
            <a:lvl9pPr marL="3886200" indent="-228600" eaLnBrk="0" fontAlgn="base" hangingPunct="0">
              <a:spcBef>
                <a:spcPct val="50000"/>
              </a:spcBef>
              <a:spcAft>
                <a:spcPct val="0"/>
              </a:spcAft>
              <a:buChar char="»"/>
              <a:defRPr sz="1400">
                <a:solidFill>
                  <a:schemeClr val="bg1"/>
                </a:solidFill>
                <a:latin typeface="Arial"/>
              </a:defRPr>
            </a:lvl9pPr>
          </a:lstStyle>
          <a:p>
            <a:pPr eaLnBrk="1" hangingPunct="1">
              <a:spcBef>
                <a:spcPct val="0"/>
              </a:spcBef>
              <a:buClrTx/>
              <a:buFontTx/>
              <a:buNone/>
            </a:pPr>
            <a:fld id="{EF87EBD5-AEE2-4017-B8DF-637DA1B14A40}" type="slidenum">
              <a:rPr lang="en-US" altLang="en-US" sz="1000">
                <a:solidFill>
                  <a:schemeClr val="tx2"/>
                </a:solidFill>
              </a:rPr>
              <a:pPr eaLnBrk="1" hangingPunct="1">
                <a:spcBef>
                  <a:spcPct val="0"/>
                </a:spcBef>
                <a:buClrTx/>
                <a:buFontTx/>
                <a:buNone/>
              </a:pPr>
              <a:t>99</a:t>
            </a:fld>
            <a:endParaRPr lang="en-US" altLang="en-US" sz="1000">
              <a:solidFill>
                <a:schemeClr val="tx2"/>
              </a:solidFill>
            </a:endParaRPr>
          </a:p>
        </p:txBody>
      </p:sp>
      <p:sp>
        <p:nvSpPr>
          <p:cNvPr id="8195" name="Rectangle 2"/>
          <p:cNvSpPr>
            <a:spLocks noGrp="1" noChangeArrowheads="1"/>
          </p:cNvSpPr>
          <p:nvPr>
            <p:ph type="title"/>
          </p:nvPr>
        </p:nvSpPr>
        <p:spPr>
          <a:xfrm>
            <a:off x="557213" y="398464"/>
            <a:ext cx="5538787" cy="549275"/>
          </a:xfrm>
          <a:solidFill>
            <a:schemeClr val="tx2"/>
          </a:solidFill>
        </p:spPr>
        <p:txBody>
          <a:bodyPr/>
          <a:lstStyle/>
          <a:p>
            <a:pPr eaLnBrk="1" hangingPunct="1">
              <a:defRPr/>
            </a:pPr>
            <a:r>
              <a:rPr lang="en-US">
                <a:solidFill>
                  <a:srgbClr val="FFFFFF"/>
                </a:solidFill>
              </a:rPr>
              <a:t>Disclaimer</a:t>
            </a:r>
          </a:p>
        </p:txBody>
      </p:sp>
      <p:sp>
        <p:nvSpPr>
          <p:cNvPr id="5124" name="Rectangle 3"/>
          <p:cNvSpPr>
            <a:spLocks noGrp="1" noChangeArrowheads="1"/>
          </p:cNvSpPr>
          <p:nvPr>
            <p:ph type="body" idx="1"/>
          </p:nvPr>
        </p:nvSpPr>
        <p:spPr>
          <a:xfrm>
            <a:off x="660398" y="1857376"/>
            <a:ext cx="6337561" cy="3813175"/>
          </a:xfrm>
        </p:spPr>
        <p:txBody>
          <a:bodyPr/>
          <a:lstStyle/>
          <a:p>
            <a:pPr marL="57150" indent="0" algn="just">
              <a:buNone/>
            </a:pPr>
            <a:r>
              <a:rPr lang="en-US" altLang="en-US" sz="2000">
                <a:solidFill>
                  <a:schemeClr val="tx1"/>
                </a:solidFill>
              </a:rPr>
              <a:t>This AALRR is intended for informational purposes only and should not be relied upon in reaching a conclusion in a particular area of law. Applicability of the legal principles discussed may differ substantially in individual situations. Receipt of this or any other AALRR presentation/publication does not create an attorney-client relationship. The Firm is not responsible for inadvertent errors that may occur in the publishing process.  </a:t>
            </a:r>
          </a:p>
          <a:p>
            <a:pPr marL="57150" indent="0">
              <a:buNone/>
            </a:pPr>
            <a:endParaRPr lang="en-US" altLang="en-US" sz="2000">
              <a:solidFill>
                <a:schemeClr val="tx1"/>
              </a:solidFill>
            </a:endParaRPr>
          </a:p>
          <a:p>
            <a:pPr marL="57150" indent="0">
              <a:buNone/>
            </a:pPr>
            <a:r>
              <a:rPr lang="en-US" altLang="en-US" sz="1600">
                <a:solidFill>
                  <a:schemeClr val="tx1"/>
                </a:solidFill>
              </a:rPr>
              <a:t>©2025 Atkinson, Andelson, Loya, Ruud &amp; Romo</a:t>
            </a:r>
          </a:p>
          <a:p>
            <a:pPr marL="57150" indent="0" eaLnBrk="1" hangingPunct="1">
              <a:buNone/>
            </a:pPr>
            <a:endParaRPr lang="en-US" altLang="en-US" sz="2000">
              <a:solidFill>
                <a:schemeClr val="tx1"/>
              </a:solidFill>
            </a:endParaRPr>
          </a:p>
        </p:txBody>
      </p:sp>
      <p:sp>
        <p:nvSpPr>
          <p:cNvPr id="5" name="Rectangle 4">
            <a:extLst>
              <a:ext uri="{FF2B5EF4-FFF2-40B4-BE49-F238E27FC236}">
                <a16:creationId xmlns:a16="http://schemas.microsoft.com/office/drawing/2014/main" id="{FBAC9522-1A77-4E89-B92D-31C4665BF71D}"/>
              </a:ext>
            </a:extLst>
          </p:cNvPr>
          <p:cNvSpPr/>
          <p:nvPr/>
        </p:nvSpPr>
        <p:spPr>
          <a:xfrm>
            <a:off x="11351198" y="6380205"/>
            <a:ext cx="379369" cy="253916"/>
          </a:xfrm>
          <a:prstGeom prst="rect">
            <a:avLst/>
          </a:prstGeom>
        </p:spPr>
        <p:txBody>
          <a:bodyPr wrap="square">
            <a:spAutoFit/>
          </a:bodyPr>
          <a:lstStyle/>
          <a:p>
            <a:fld id="{3B67BD40-0513-4610-BC0D-273865C847DB}" type="slidenum">
              <a:rPr lang="en-US" sz="1050" baseline="0" smtClean="0"/>
              <a:t>99</a:t>
            </a:fld>
            <a:endParaRPr lang="en-US" sz="1050" baseline="0"/>
          </a:p>
        </p:txBody>
      </p:sp>
    </p:spTree>
    <p:extLst>
      <p:ext uri="{BB962C8B-B14F-4D97-AF65-F5344CB8AC3E}">
        <p14:creationId val="2635001978"/>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79276" y="420688"/>
            <a:ext cx="10965577" cy="553998"/>
          </a:xfrm>
        </p:spPr>
        <p:txBody>
          <a:bodyPr/>
          <a:lstStyle/>
          <a:p>
            <a:r>
              <a:rPr lang="en-US"/>
              <a:t>Actual Knowledge, continued</a:t>
            </a:r>
          </a:p>
        </p:txBody>
      </p:sp>
      <p:sp>
        <p:nvSpPr>
          <p:cNvPr id="3" name="Content Placeholder 2"/>
          <p:cNvSpPr>
            <a:spLocks noGrp="1"/>
          </p:cNvSpPr>
          <p:nvPr>
            <p:ph idx="1"/>
          </p:nvPr>
        </p:nvSpPr>
        <p:spPr>
          <a:xfrm>
            <a:off x="666751" y="1349299"/>
            <a:ext cx="11063816" cy="4427034"/>
          </a:xfrm>
        </p:spPr>
        <p:txBody>
          <a:bodyPr/>
          <a:lstStyle/>
          <a:p>
            <a:pPr marL="0" lvl="1" indent="0">
              <a:buClr>
                <a:schemeClr val="accent1"/>
              </a:buClr>
              <a:buNone/>
            </a:pPr>
            <a:r>
              <a:rPr lang="en-US" sz="2600"/>
              <a:t>The Institution should:</a:t>
            </a:r>
          </a:p>
          <a:p>
            <a:pPr marL="457200" lvl="1" indent="-457200">
              <a:buClr>
                <a:schemeClr val="accent1"/>
              </a:buClr>
            </a:pPr>
            <a:r>
              <a:rPr lang="en-US" sz="2600"/>
              <a:t>Provide </a:t>
            </a:r>
            <a:r>
              <a:rPr lang="en-US" sz="2600" b="1" i="1"/>
              <a:t>written </a:t>
            </a:r>
            <a:r>
              <a:rPr lang="en-US" sz="2600"/>
              <a:t>notice and guidelines to OWAs</a:t>
            </a:r>
          </a:p>
          <a:p>
            <a:pPr marL="457200" lvl="1" indent="-457200">
              <a:buClr>
                <a:schemeClr val="accent1"/>
              </a:buClr>
            </a:pPr>
            <a:r>
              <a:rPr lang="en-US" sz="2600" b="1" i="1"/>
              <a:t>Train</a:t>
            </a:r>
            <a:r>
              <a:rPr lang="en-US" sz="2600"/>
              <a:t> all OWAs in their responsibilities, such as:</a:t>
            </a:r>
          </a:p>
          <a:p>
            <a:pPr marL="571500" lvl="2">
              <a:buClr>
                <a:schemeClr val="accent1"/>
              </a:buClr>
            </a:pPr>
            <a:r>
              <a:rPr lang="en-US" sz="2400"/>
              <a:t>Promptly providing a verbal or written report to the Title IX Coordinator, likely within 1-2 business days</a:t>
            </a:r>
          </a:p>
          <a:p>
            <a:pPr marL="571500" lvl="2">
              <a:buClr>
                <a:schemeClr val="accent1"/>
              </a:buClr>
            </a:pPr>
            <a:r>
              <a:rPr lang="en-US" sz="2400"/>
              <a:t>Prohibited from filing anonymous reports to the Title IX Coordinator</a:t>
            </a:r>
          </a:p>
          <a:p>
            <a:pPr marL="571500" lvl="2">
              <a:buClr>
                <a:schemeClr val="accent1"/>
              </a:buClr>
            </a:pPr>
            <a:r>
              <a:rPr lang="en-US" sz="2400"/>
              <a:t>Provide the Title IX Coordinator all known information</a:t>
            </a:r>
          </a:p>
          <a:p>
            <a:pPr marL="571500" lvl="2">
              <a:buClr>
                <a:schemeClr val="accent1"/>
              </a:buClr>
            </a:pPr>
            <a:r>
              <a:rPr lang="en-US" sz="2400"/>
              <a:t>Not required to evaluate the complaint or information received unless the OWA is the Title IX Coordinator</a:t>
            </a:r>
          </a:p>
          <a:p>
            <a:pPr marL="571500" lvl="2">
              <a:buClr>
                <a:schemeClr val="accent1"/>
              </a:buClr>
            </a:pPr>
            <a:endParaRPr lang="en-US" sz="2400"/>
          </a:p>
          <a:p>
            <a:pPr lvl="1"/>
            <a:endParaRPr lang="en-US" sz="2600"/>
          </a:p>
          <a:p>
            <a:pPr lvl="1"/>
            <a:endParaRPr lang="en-US" sz="2600" b="1"/>
          </a:p>
          <a:p>
            <a:pPr lvl="1"/>
            <a:endParaRPr lang="en-US" sz="2600" b="1"/>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10</a:t>
            </a:fld>
            <a:endParaRPr lang="en-US"/>
          </a:p>
        </p:txBody>
      </p:sp>
    </p:spTree>
    <p:extLst>
      <p:ext uri="{BB962C8B-B14F-4D97-AF65-F5344CB8AC3E}">
        <p14:creationId val="1327257617"/>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Education Program or Activity</a:t>
            </a:r>
          </a:p>
        </p:txBody>
      </p:sp>
      <p:sp>
        <p:nvSpPr>
          <p:cNvPr id="3" name="Content Placeholder 2"/>
          <p:cNvSpPr>
            <a:spLocks noGrp="1"/>
          </p:cNvSpPr>
          <p:nvPr>
            <p:ph idx="1"/>
          </p:nvPr>
        </p:nvSpPr>
        <p:spPr>
          <a:xfrm>
            <a:off x="666751" y="1358153"/>
            <a:ext cx="11063816" cy="4962260"/>
          </a:xfrm>
        </p:spPr>
        <p:txBody>
          <a:bodyPr/>
          <a:lstStyle/>
          <a:p>
            <a:r>
              <a:rPr lang="en-US" sz="2600">
                <a:latin typeface="+mj-lt"/>
              </a:rPr>
              <a:t>Per </a:t>
            </a:r>
            <a:r>
              <a:rPr lang="en-US" sz="2600" b="1"/>
              <a:t>§ 106.44(a): </a:t>
            </a:r>
            <a:r>
              <a:rPr lang="en-US" sz="2600"/>
              <a:t>A</a:t>
            </a:r>
            <a:r>
              <a:rPr lang="en-US" sz="2600">
                <a:latin typeface="+mj-lt"/>
              </a:rPr>
              <a:t>n education program or activity includes locations, events, or circumstances over which the recipient exercised </a:t>
            </a:r>
            <a:r>
              <a:rPr lang="en-US" sz="2600" b="1" i="1">
                <a:latin typeface="+mj-lt"/>
              </a:rPr>
              <a:t>substantial control over both the Respondent and the context</a:t>
            </a:r>
            <a:r>
              <a:rPr lang="en-US" sz="2600">
                <a:latin typeface="+mj-lt"/>
              </a:rPr>
              <a:t> in which the sexual harassment occurs, and also includes any </a:t>
            </a:r>
            <a:r>
              <a:rPr lang="en-US" sz="2600" b="1" i="1">
                <a:latin typeface="+mj-lt"/>
              </a:rPr>
              <a:t>building owned or controlled by a student organization that is officially recognized </a:t>
            </a:r>
            <a:r>
              <a:rPr lang="en-US" sz="2600">
                <a:latin typeface="+mj-lt"/>
              </a:rPr>
              <a:t>by a postsecondary institution.  </a:t>
            </a:r>
          </a:p>
          <a:p>
            <a:r>
              <a:rPr lang="en-US" sz="2600">
                <a:latin typeface="+mj-lt"/>
              </a:rPr>
              <a:t>At time of filing the formal complaint, the Complainant must be </a:t>
            </a:r>
            <a:r>
              <a:rPr lang="en-US" sz="2600" b="1" i="1">
                <a:latin typeface="+mj-lt"/>
              </a:rPr>
              <a:t>participating or attempting to participate </a:t>
            </a:r>
            <a:r>
              <a:rPr lang="en-US" sz="2600">
                <a:latin typeface="+mj-lt"/>
              </a:rPr>
              <a:t>in recipient’s education program or activity.</a:t>
            </a:r>
          </a:p>
          <a:p>
            <a:pPr lvl="1"/>
            <a:endParaRPr lang="en-US"/>
          </a:p>
          <a:p>
            <a:pPr lvl="1"/>
            <a:endParaRPr lang="en-US" b="1"/>
          </a:p>
          <a:p>
            <a:pPr lvl="1"/>
            <a:endParaRPr lang="en-US" b="1"/>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11</a:t>
            </a:fld>
            <a:endParaRPr lang="en-US"/>
          </a:p>
        </p:txBody>
      </p:sp>
    </p:spTree>
    <p:extLst>
      <p:ext uri="{BB962C8B-B14F-4D97-AF65-F5344CB8AC3E}">
        <p14:creationId val="3156359673"/>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Sexual Harassment Defined</a:t>
            </a:r>
          </a:p>
        </p:txBody>
      </p:sp>
      <p:sp>
        <p:nvSpPr>
          <p:cNvPr id="3" name="Content Placeholder 2"/>
          <p:cNvSpPr>
            <a:spLocks noGrp="1"/>
          </p:cNvSpPr>
          <p:nvPr>
            <p:ph idx="1"/>
          </p:nvPr>
        </p:nvSpPr>
        <p:spPr>
          <a:xfrm>
            <a:off x="666751" y="1282391"/>
            <a:ext cx="11063816" cy="5038023"/>
          </a:xfrm>
        </p:spPr>
        <p:txBody>
          <a:bodyPr/>
          <a:lstStyle/>
          <a:p>
            <a:pPr marL="0" indent="0">
              <a:buNone/>
            </a:pPr>
            <a:r>
              <a:rPr lang="en-US" sz="2800">
                <a:latin typeface="+mj-lt"/>
              </a:rPr>
              <a:t>According to </a:t>
            </a:r>
            <a:r>
              <a:rPr lang="en-US" sz="2800" b="1"/>
              <a:t>§ 106.30, </a:t>
            </a:r>
            <a:r>
              <a:rPr lang="en-US" sz="2800"/>
              <a:t>Sexual Harassment means c</a:t>
            </a:r>
            <a:r>
              <a:rPr lang="en-US" sz="2800">
                <a:latin typeface="+mj-lt"/>
              </a:rPr>
              <a:t>onduct on the </a:t>
            </a:r>
            <a:r>
              <a:rPr lang="en-US" sz="2800" b="1" i="1">
                <a:latin typeface="+mj-lt"/>
              </a:rPr>
              <a:t>basis of sex </a:t>
            </a:r>
            <a:r>
              <a:rPr lang="en-US" sz="2800">
                <a:latin typeface="+mj-lt"/>
              </a:rPr>
              <a:t>under one or more of following:</a:t>
            </a:r>
          </a:p>
          <a:p>
            <a:pPr marL="0" indent="0">
              <a:buNone/>
            </a:pPr>
            <a:r>
              <a:rPr lang="en-US" b="1">
                <a:latin typeface="+mj-lt"/>
              </a:rPr>
              <a:t>1. Quid Pro Quo Harassment </a:t>
            </a:r>
          </a:p>
          <a:p>
            <a:pPr lvl="1"/>
            <a:r>
              <a:rPr lang="en-US" sz="2400" b="1">
                <a:solidFill>
                  <a:srgbClr val="65913D"/>
                </a:solidFill>
                <a:latin typeface="+mj-lt"/>
                <a:ea typeface="Times New Roman"/>
              </a:rPr>
              <a:t>Employee</a:t>
            </a:r>
            <a:r>
              <a:rPr lang="en-US" sz="2400">
                <a:latin typeface="+mj-lt"/>
                <a:ea typeface="Times New Roman"/>
              </a:rPr>
              <a:t> conditions the provision of an aid, benefit, or service of the recipient on the Complainant’s participation in unwelcome sexual conduct</a:t>
            </a:r>
          </a:p>
          <a:p>
            <a:pPr marL="0" indent="0">
              <a:buNone/>
            </a:pPr>
            <a:r>
              <a:rPr lang="en-US" b="1">
                <a:latin typeface="+mj-lt"/>
              </a:rPr>
              <a:t>2. Hostile Environment Sexual Harassment</a:t>
            </a:r>
          </a:p>
          <a:p>
            <a:pPr lvl="1"/>
            <a:r>
              <a:rPr lang="en-US" sz="2400">
                <a:latin typeface="+mj-lt"/>
              </a:rPr>
              <a:t>Unwelcome conduct determined by a reasonable person to be </a:t>
            </a:r>
            <a:r>
              <a:rPr lang="en-US" sz="2400" b="1">
                <a:solidFill>
                  <a:srgbClr val="65913D"/>
                </a:solidFill>
                <a:latin typeface="+mj-lt"/>
              </a:rPr>
              <a:t>so severe, pervasive </a:t>
            </a:r>
            <a:r>
              <a:rPr lang="en-US" sz="2400" b="1" i="1">
                <a:solidFill>
                  <a:srgbClr val="65913D"/>
                </a:solidFill>
                <a:latin typeface="+mj-lt"/>
              </a:rPr>
              <a:t>and</a:t>
            </a:r>
            <a:r>
              <a:rPr lang="en-US" sz="2400" b="1">
                <a:solidFill>
                  <a:srgbClr val="65913D"/>
                </a:solidFill>
                <a:latin typeface="+mj-lt"/>
              </a:rPr>
              <a:t> objectively offensive </a:t>
            </a:r>
            <a:r>
              <a:rPr lang="en-US" sz="2400">
                <a:latin typeface="+mj-lt"/>
              </a:rPr>
              <a:t>that it effectively denies Complainant equal access to the recipient’s education program or activity</a:t>
            </a:r>
          </a:p>
          <a:p>
            <a:endParaRPr lang="en-US">
              <a:latin typeface="+mj-lt"/>
            </a:endParaRPr>
          </a:p>
          <a:p>
            <a:pPr lvl="1"/>
            <a:endParaRPr lang="en-US"/>
          </a:p>
          <a:p>
            <a:pPr lvl="1"/>
            <a:endParaRPr lang="en-US" b="1"/>
          </a:p>
          <a:p>
            <a:pPr lvl="1"/>
            <a:endParaRPr lang="en-US" b="1"/>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12</a:t>
            </a:fld>
            <a:endParaRPr lang="en-US"/>
          </a:p>
        </p:txBody>
      </p:sp>
    </p:spTree>
    <p:extLst>
      <p:ext uri="{BB962C8B-B14F-4D97-AF65-F5344CB8AC3E}">
        <p14:creationId val="3761790966"/>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Sexual Harassment Defined, Cont.</a:t>
            </a:r>
          </a:p>
        </p:txBody>
      </p:sp>
      <p:sp>
        <p:nvSpPr>
          <p:cNvPr id="3" name="Content Placeholder 2"/>
          <p:cNvSpPr>
            <a:spLocks noGrp="1"/>
          </p:cNvSpPr>
          <p:nvPr>
            <p:ph idx="1"/>
          </p:nvPr>
        </p:nvSpPr>
        <p:spPr>
          <a:xfrm>
            <a:off x="666751" y="1358153"/>
            <a:ext cx="11063816" cy="4962260"/>
          </a:xfrm>
        </p:spPr>
        <p:txBody>
          <a:bodyPr/>
          <a:lstStyle/>
          <a:p>
            <a:pPr marL="0" indent="0">
              <a:buNone/>
            </a:pPr>
            <a:r>
              <a:rPr lang="en-US" sz="2800">
                <a:latin typeface="+mj-lt"/>
              </a:rPr>
              <a:t>Conduct on the </a:t>
            </a:r>
            <a:r>
              <a:rPr lang="en-US" sz="2800" b="1" i="1">
                <a:latin typeface="+mj-lt"/>
              </a:rPr>
              <a:t>basis of sex </a:t>
            </a:r>
            <a:r>
              <a:rPr lang="en-US" sz="2800">
                <a:latin typeface="+mj-lt"/>
              </a:rPr>
              <a:t>under one of following:</a:t>
            </a:r>
          </a:p>
          <a:p>
            <a:pPr marL="0" indent="0">
              <a:buNone/>
            </a:pPr>
            <a:r>
              <a:rPr lang="en-US" sz="2600" b="1"/>
              <a:t>3. Other Sexual Acts </a:t>
            </a:r>
          </a:p>
          <a:p>
            <a:pPr lvl="1"/>
            <a:r>
              <a:rPr lang="en-US" sz="2600" b="1">
                <a:solidFill>
                  <a:srgbClr val="65913D"/>
                </a:solidFill>
              </a:rPr>
              <a:t>Sexual assault </a:t>
            </a:r>
            <a:r>
              <a:rPr lang="en-US" sz="2600"/>
              <a:t>per 20 U.S.C. 1092(f)(6)(A)(v):  Includes Forcible and Nonforcible Sex Offenses</a:t>
            </a:r>
          </a:p>
          <a:p>
            <a:pPr lvl="1"/>
            <a:r>
              <a:rPr lang="en-US" sz="2600" b="1">
                <a:solidFill>
                  <a:srgbClr val="65913D"/>
                </a:solidFill>
              </a:rPr>
              <a:t>Dating violence </a:t>
            </a:r>
            <a:r>
              <a:rPr lang="en-US" sz="2600"/>
              <a:t>per 34 U.S.C. 12291(a)(10)</a:t>
            </a:r>
          </a:p>
          <a:p>
            <a:pPr lvl="1"/>
            <a:r>
              <a:rPr lang="en-US" sz="2600" b="1">
                <a:solidFill>
                  <a:srgbClr val="65913D"/>
                </a:solidFill>
              </a:rPr>
              <a:t>Domestic violence </a:t>
            </a:r>
            <a:r>
              <a:rPr lang="en-US" sz="2600"/>
              <a:t>per 34 U.S.C. 12291(a)(8)</a:t>
            </a:r>
          </a:p>
          <a:p>
            <a:pPr lvl="1"/>
            <a:r>
              <a:rPr lang="en-US" sz="2600" b="1">
                <a:solidFill>
                  <a:srgbClr val="65913D"/>
                </a:solidFill>
              </a:rPr>
              <a:t>Stalking</a:t>
            </a:r>
            <a:r>
              <a:rPr lang="en-US" sz="2600" b="1"/>
              <a:t> </a:t>
            </a:r>
            <a:r>
              <a:rPr lang="en-US" sz="2600"/>
              <a:t>per 34 U.S.C. 12291(a)(30)</a:t>
            </a:r>
          </a:p>
          <a:p>
            <a:pPr marL="342900" lvl="1" indent="0">
              <a:buNone/>
            </a:pPr>
            <a:endParaRPr lang="en-US" sz="2600"/>
          </a:p>
          <a:p>
            <a:endParaRPr lang="en-US" sz="2800">
              <a:latin typeface="+mj-lt"/>
            </a:endParaRPr>
          </a:p>
          <a:p>
            <a:pPr lvl="1"/>
            <a:endParaRPr lang="en-US"/>
          </a:p>
          <a:p>
            <a:pPr lvl="1"/>
            <a:endParaRPr lang="en-US" b="1"/>
          </a:p>
          <a:p>
            <a:pPr lvl="1"/>
            <a:endParaRPr lang="en-US" b="1"/>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13</a:t>
            </a:fld>
            <a:endParaRPr lang="en-US"/>
          </a:p>
        </p:txBody>
      </p:sp>
    </p:spTree>
    <p:extLst>
      <p:ext uri="{BB962C8B-B14F-4D97-AF65-F5344CB8AC3E}">
        <p14:creationId val="943582661"/>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23220"/>
          </a:xfrm>
        </p:spPr>
        <p:txBody>
          <a:bodyPr/>
          <a:lstStyle/>
          <a:p>
            <a:r>
              <a:rPr lang="en-US" sz="3400"/>
              <a:t>Other Sexual Acts as Sexual Harassment under Title IX</a:t>
            </a:r>
          </a:p>
        </p:txBody>
      </p:sp>
      <p:sp>
        <p:nvSpPr>
          <p:cNvPr id="3" name="Content Placeholder 2"/>
          <p:cNvSpPr>
            <a:spLocks noGrp="1"/>
          </p:cNvSpPr>
          <p:nvPr>
            <p:ph idx="1"/>
          </p:nvPr>
        </p:nvSpPr>
        <p:spPr>
          <a:xfrm>
            <a:off x="550127" y="992459"/>
            <a:ext cx="11314771" cy="5327955"/>
          </a:xfrm>
        </p:spPr>
        <p:txBody>
          <a:bodyPr/>
          <a:lstStyle/>
          <a:p>
            <a:pPr marL="0" indent="0">
              <a:buNone/>
            </a:pPr>
            <a:r>
              <a:rPr lang="en-US" sz="2800" b="1"/>
              <a:t>1.  Sexual Assault</a:t>
            </a:r>
            <a:endParaRPr lang="en-US" sz="1800">
              <a:solidFill>
                <a:srgbClr val="000000"/>
              </a:solidFill>
            </a:endParaRPr>
          </a:p>
          <a:p>
            <a:pPr lvl="1"/>
            <a:r>
              <a:rPr lang="en-US" sz="2400" b="1"/>
              <a:t>Forcible: </a:t>
            </a:r>
          </a:p>
          <a:p>
            <a:pPr lvl="2"/>
            <a:r>
              <a:rPr lang="en-US" sz="2400"/>
              <a:t>Any sexual act directed against Complainant, forcibly, against Complainant’s will, or without consent, including rape, sodomy, sexual assault with an object, and criminal sexual contact (formerly “fondling”)</a:t>
            </a:r>
            <a:endParaRPr lang="en-US" sz="2400"/>
          </a:p>
          <a:p>
            <a:pPr lvl="1"/>
            <a:r>
              <a:rPr lang="en-US" sz="2400" b="1"/>
              <a:t>Nonforcible:</a:t>
            </a:r>
          </a:p>
          <a:p>
            <a:pPr lvl="2"/>
            <a:r>
              <a:rPr lang="en-US" sz="2400"/>
              <a:t>Offenses that do not involve force where the Complainant is incapable of giving consent, including statutory rape and incest</a:t>
            </a:r>
          </a:p>
          <a:p>
            <a:pPr marL="0" indent="0">
              <a:buNone/>
            </a:pPr>
            <a:endParaRPr lang="en-US" sz="2200"/>
          </a:p>
          <a:p>
            <a:pPr marL="0" indent="0">
              <a:buNone/>
            </a:pPr>
            <a:r>
              <a:rPr lang="en-US" sz="2200"/>
              <a:t>NOTE:  Under Education Code §67386 a Complainant is </a:t>
            </a:r>
            <a:r>
              <a:rPr lang="en-US" sz="2200" b="1" i="1"/>
              <a:t>unable to consent if the Complainant was incapacitated </a:t>
            </a:r>
            <a:r>
              <a:rPr lang="en-US" sz="2200"/>
              <a:t>due to the influence of drugs, alcohol, or medication, so that the Complainant could not understand the fact, nature, or extent of the sexual activity.</a:t>
            </a:r>
          </a:p>
          <a:p>
            <a:pPr marL="685800" lvl="2" indent="0">
              <a:buNone/>
            </a:pPr>
            <a:endParaRPr lang="en-US" sz="1600">
              <a:solidFill>
                <a:srgbClr val="000000"/>
              </a:solidFill>
            </a:endParaRPr>
          </a:p>
          <a:p>
            <a:pPr marL="342900" lvl="1" indent="0">
              <a:buNone/>
            </a:pPr>
            <a:endParaRPr lang="en-US" b="1"/>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14</a:t>
            </a:fld>
            <a:endParaRPr lang="en-US">
              <a:solidFill>
                <a:srgbClr val="12175E"/>
              </a:solidFill>
            </a:endParaRPr>
          </a:p>
        </p:txBody>
      </p:sp>
    </p:spTree>
    <p:extLst>
      <p:ext uri="{BB962C8B-B14F-4D97-AF65-F5344CB8AC3E}">
        <p14:creationId val="63080078"/>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Other Sexual Acts</a:t>
            </a:r>
          </a:p>
        </p:txBody>
      </p:sp>
      <p:sp>
        <p:nvSpPr>
          <p:cNvPr id="3" name="Content Placeholder 2"/>
          <p:cNvSpPr>
            <a:spLocks noGrp="1"/>
          </p:cNvSpPr>
          <p:nvPr>
            <p:ph idx="1"/>
          </p:nvPr>
        </p:nvSpPr>
        <p:spPr>
          <a:xfrm>
            <a:off x="666751" y="1116282"/>
            <a:ext cx="11063816" cy="5204133"/>
          </a:xfrm>
        </p:spPr>
        <p:txBody>
          <a:bodyPr/>
          <a:lstStyle/>
          <a:p>
            <a:pPr marL="0" indent="0">
              <a:buNone/>
            </a:pPr>
            <a:r>
              <a:rPr lang="en-US" sz="2800" b="1">
                <a:latin typeface="Source Sans Pro"/>
              </a:rPr>
              <a:t>2. </a:t>
            </a:r>
            <a:r>
              <a:rPr lang="en-US" sz="2800" b="1"/>
              <a:t>Dating Violence (34 U.S.C. 12291(a)(10))</a:t>
            </a:r>
          </a:p>
          <a:p>
            <a:r>
              <a:rPr lang="en-US"/>
              <a:t>Violence (on the basis of sex) committed by Respondent: </a:t>
            </a:r>
          </a:p>
          <a:p>
            <a:pPr lvl="1"/>
            <a:r>
              <a:rPr lang="en-US" sz="2400"/>
              <a:t>who is or has been in a social relationship of a romantic or intimate nature with the Complainant; and </a:t>
            </a:r>
          </a:p>
          <a:p>
            <a:pPr lvl="1"/>
            <a:r>
              <a:rPr lang="en-US" sz="2400"/>
              <a:t>where the existence of such a relationship shall be determined based on a consideration of the following factors: </a:t>
            </a:r>
          </a:p>
          <a:p>
            <a:pPr marL="0" indent="0">
              <a:buNone/>
            </a:pPr>
            <a:r>
              <a:rPr lang="en-US"/>
              <a:t>	(i) 	The length of the relationship </a:t>
            </a:r>
          </a:p>
          <a:p>
            <a:pPr marL="0" indent="0">
              <a:buNone/>
            </a:pPr>
            <a:r>
              <a:rPr lang="en-US"/>
              <a:t>	(ii) 	The type of relationship</a:t>
            </a:r>
          </a:p>
          <a:p>
            <a:pPr marL="914400" indent="-914400">
              <a:buNone/>
            </a:pPr>
            <a:r>
              <a:rPr lang="en-US"/>
              <a:t>	(iii) 	The frequency of interaction between the persons involved in 	the relationship</a:t>
            </a:r>
          </a:p>
          <a:p>
            <a:pPr marL="514350" indent="-514350">
              <a:buAutoNum type="arabicPeriod"/>
            </a:pPr>
            <a:endParaRPr lang="en-US" b="1"/>
          </a:p>
          <a:p>
            <a:pPr lvl="1"/>
            <a:endParaRPr lang="en-US" b="1"/>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15</a:t>
            </a:fld>
            <a:endParaRPr lang="en-US">
              <a:solidFill>
                <a:srgbClr val="12175E"/>
              </a:solidFill>
            </a:endParaRPr>
          </a:p>
        </p:txBody>
      </p:sp>
    </p:spTree>
    <p:extLst>
      <p:ext uri="{BB962C8B-B14F-4D97-AF65-F5344CB8AC3E}">
        <p14:creationId val="3263799249"/>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b="1"/>
              <a:t>Other Sexual Acts</a:t>
            </a:r>
            <a:endParaRPr lang="en-US"/>
          </a:p>
        </p:txBody>
      </p:sp>
      <p:sp>
        <p:nvSpPr>
          <p:cNvPr id="3" name="Content Placeholder 2"/>
          <p:cNvSpPr>
            <a:spLocks noGrp="1"/>
          </p:cNvSpPr>
          <p:nvPr>
            <p:ph idx="1"/>
          </p:nvPr>
        </p:nvSpPr>
        <p:spPr>
          <a:xfrm>
            <a:off x="666751" y="1116282"/>
            <a:ext cx="11063816" cy="5204133"/>
          </a:xfrm>
        </p:spPr>
        <p:txBody>
          <a:bodyPr/>
          <a:lstStyle/>
          <a:p>
            <a:pPr marL="0" indent="0">
              <a:buNone/>
            </a:pPr>
            <a:r>
              <a:rPr lang="en-US" sz="2800" b="1"/>
              <a:t>3.  Domestic Violence (34 U.S.C. 12291(a)(8))</a:t>
            </a:r>
          </a:p>
          <a:p>
            <a:pPr marL="0" lvl="0" indent="0" eaLnBrk="0" hangingPunct="0">
              <a:buClr>
                <a:srgbClr val="7BC143"/>
              </a:buClr>
              <a:buNone/>
            </a:pPr>
            <a:r>
              <a:rPr lang="en-US">
                <a:solidFill>
                  <a:srgbClr val="000000"/>
                </a:solidFill>
              </a:rPr>
              <a:t>Felony or misdemeanor crimes of violence (on the basis of sex) committed by:</a:t>
            </a:r>
          </a:p>
          <a:p>
            <a:pPr lvl="1" eaLnBrk="0" hangingPunct="0">
              <a:buClr>
                <a:srgbClr val="7BC143"/>
              </a:buClr>
            </a:pPr>
            <a:r>
              <a:rPr lang="en-US">
                <a:solidFill>
                  <a:srgbClr val="000000"/>
                </a:solidFill>
              </a:rPr>
              <a:t>A current or former spouse or intimate partner of the Complainant</a:t>
            </a:r>
          </a:p>
          <a:p>
            <a:pPr lvl="1" eaLnBrk="0" hangingPunct="0">
              <a:buClr>
                <a:srgbClr val="7BC143"/>
              </a:buClr>
            </a:pPr>
            <a:r>
              <a:rPr lang="en-US">
                <a:solidFill>
                  <a:srgbClr val="000000"/>
                </a:solidFill>
              </a:rPr>
              <a:t>A person with whom the Complainant shares a child in common</a:t>
            </a:r>
          </a:p>
          <a:p>
            <a:pPr lvl="1" eaLnBrk="0" hangingPunct="0">
              <a:buClr>
                <a:srgbClr val="7BC143"/>
              </a:buClr>
            </a:pPr>
            <a:r>
              <a:rPr lang="en-US">
                <a:solidFill>
                  <a:srgbClr val="000000"/>
                </a:solidFill>
              </a:rPr>
              <a:t>A person who is cohabitating with or has cohabitated with the Complainant as a spouse or intimate partner</a:t>
            </a:r>
          </a:p>
          <a:p>
            <a:pPr lvl="1" eaLnBrk="0" hangingPunct="0">
              <a:buClr>
                <a:srgbClr val="7BC143"/>
              </a:buClr>
            </a:pPr>
            <a:r>
              <a:rPr lang="en-US">
                <a:solidFill>
                  <a:srgbClr val="000000"/>
                </a:solidFill>
              </a:rPr>
              <a:t>A person similarly situated to a spouse of the Complainant under the domestic or family violence laws of the jurisdiction receiving grant monies, or </a:t>
            </a:r>
          </a:p>
          <a:p>
            <a:pPr lvl="1" eaLnBrk="0" hangingPunct="0">
              <a:buClr>
                <a:srgbClr val="7BC143"/>
              </a:buClr>
            </a:pPr>
            <a:r>
              <a:rPr lang="en-US">
                <a:solidFill>
                  <a:srgbClr val="000000"/>
                </a:solidFill>
              </a:rPr>
              <a:t>Any other person against an adult or youth Complainant who is protected from that person's acts under the domestic or family violence laws of the jurisdiction. </a:t>
            </a:r>
          </a:p>
          <a:p>
            <a:pPr marL="514350" indent="-514350">
              <a:buAutoNum type="arabicPeriod"/>
            </a:pPr>
            <a:endParaRPr lang="en-US" b="1"/>
          </a:p>
          <a:p>
            <a:pPr lvl="1"/>
            <a:endParaRPr lang="en-US" b="1"/>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16</a:t>
            </a:fld>
            <a:endParaRPr lang="en-US">
              <a:solidFill>
                <a:srgbClr val="12175E"/>
              </a:solidFill>
            </a:endParaRPr>
          </a:p>
        </p:txBody>
      </p:sp>
    </p:spTree>
    <p:extLst>
      <p:ext uri="{BB962C8B-B14F-4D97-AF65-F5344CB8AC3E}">
        <p14:creationId val="163409567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b="1"/>
              <a:t>Other Sexual Acts</a:t>
            </a:r>
            <a:endParaRPr lang="en-US"/>
          </a:p>
        </p:txBody>
      </p:sp>
      <p:sp>
        <p:nvSpPr>
          <p:cNvPr id="3" name="Content Placeholder 2"/>
          <p:cNvSpPr>
            <a:spLocks noGrp="1"/>
          </p:cNvSpPr>
          <p:nvPr>
            <p:ph idx="1"/>
          </p:nvPr>
        </p:nvSpPr>
        <p:spPr>
          <a:xfrm>
            <a:off x="666751" y="1116282"/>
            <a:ext cx="11063816" cy="5204133"/>
          </a:xfrm>
        </p:spPr>
        <p:txBody>
          <a:bodyPr/>
          <a:lstStyle/>
          <a:p>
            <a:pPr marL="0" indent="0">
              <a:buNone/>
            </a:pPr>
            <a:r>
              <a:rPr lang="en-US" sz="2800" b="1"/>
              <a:t>4.  Stalking (34 U.S.C. 12291(a)(30))</a:t>
            </a:r>
          </a:p>
          <a:p>
            <a:pPr marL="0" lvl="0" indent="0" algn="just" eaLnBrk="0" hangingPunct="0">
              <a:buClr>
                <a:srgbClr val="7BC143"/>
              </a:buClr>
              <a:buNone/>
            </a:pPr>
            <a:r>
              <a:rPr lang="en-US" sz="2800">
                <a:solidFill>
                  <a:srgbClr val="000000"/>
                </a:solidFill>
              </a:rPr>
              <a:t>The term “stalking” means engaging in a course of conduct (on the basis of sex) directed at Complainant that would cause a reasonable person to: </a:t>
            </a:r>
          </a:p>
          <a:p>
            <a:pPr marL="566928" indent="-457200" eaLnBrk="0" hangingPunct="0">
              <a:buClr>
                <a:srgbClr val="7BC143"/>
              </a:buClr>
            </a:pPr>
            <a:r>
              <a:rPr lang="en-US" b="1">
                <a:solidFill>
                  <a:srgbClr val="000000"/>
                </a:solidFill>
              </a:rPr>
              <a:t>Fear</a:t>
            </a:r>
            <a:r>
              <a:rPr lang="en-US">
                <a:solidFill>
                  <a:srgbClr val="000000"/>
                </a:solidFill>
              </a:rPr>
              <a:t> for their safety or the safety of others; or </a:t>
            </a:r>
          </a:p>
          <a:p>
            <a:pPr marL="566928" indent="-457200" eaLnBrk="0" hangingPunct="0">
              <a:buClr>
                <a:srgbClr val="7BC143"/>
              </a:buClr>
            </a:pPr>
            <a:r>
              <a:rPr lang="en-US">
                <a:solidFill>
                  <a:srgbClr val="000000"/>
                </a:solidFill>
              </a:rPr>
              <a:t>Suffer substantial </a:t>
            </a:r>
            <a:r>
              <a:rPr lang="en-US" b="1">
                <a:solidFill>
                  <a:srgbClr val="000000"/>
                </a:solidFill>
              </a:rPr>
              <a:t>emotional distress</a:t>
            </a:r>
            <a:endParaRPr lang="en-US" b="1"/>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17</a:t>
            </a:fld>
            <a:endParaRPr lang="en-US">
              <a:solidFill>
                <a:srgbClr val="12175E"/>
              </a:solidFill>
            </a:endParaRPr>
          </a:p>
        </p:txBody>
      </p:sp>
    </p:spTree>
    <p:extLst>
      <p:ext uri="{BB962C8B-B14F-4D97-AF65-F5344CB8AC3E}">
        <p14:creationId val="3010185300"/>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lide Number Placeholder 3"/>
          <p:cNvSpPr>
            <a:spLocks noGrp="1"/>
          </p:cNvSpPr>
          <p:nvPr>
            <p:ph type="sldNum" sz="quarter" idx="10"/>
          </p:nvPr>
        </p:nvSpPr>
        <p:spPr>
          <a:xfrm>
            <a:off x="11545009" y="6430201"/>
            <a:ext cx="70548" cy="153924"/>
          </a:xfrm>
        </p:spPr>
        <p:txBody>
          <a:bodyPr/>
          <a:lstStyle/>
          <a:p>
            <a:pPr>
              <a:defRPr/>
            </a:pPr>
            <a:fld id="{3773A0ED-6857-4121-8F43-6B39AB89CB36}" type="slidenum">
              <a:rPr lang="en-US" smtClean="0">
                <a:solidFill>
                  <a:srgbClr val="12175E"/>
                </a:solidFill>
              </a:rPr>
              <a:pPr>
                <a:defRPr/>
              </a:pPr>
              <a:t>18</a:t>
            </a:fld>
            <a:endParaRPr lang="en-US">
              <a:solidFill>
                <a:srgbClr val="12175E"/>
              </a:solidFill>
            </a:endParaRPr>
          </a:p>
        </p:txBody>
      </p:sp>
      <p:sp>
        <p:nvSpPr>
          <p:cNvPr id="7" name="Rectangle 18"/>
          <p:cNvSpPr>
            <a:spLocks noChangeArrowheads="1"/>
          </p:cNvSpPr>
          <p:nvPr/>
        </p:nvSpPr>
        <p:spPr bwMode="blackWhite">
          <a:xfrm>
            <a:off x="1881964" y="1709633"/>
            <a:ext cx="8367822" cy="2677656"/>
          </a:xfrm>
          <a:prstGeom prst="rect">
            <a:avLst/>
          </a:prstGeom>
          <a:gradFill rotWithShape="1">
            <a:gsLst>
              <a:gs pos="0">
                <a:schemeClr val="bg1">
                  <a:alpha val="20000"/>
                </a:schemeClr>
              </a:gs>
              <a:gs pos="100000">
                <a:schemeClr val="bg1">
                  <a:gamma/>
                  <a:tint val="0"/>
                  <a:invGamma/>
                </a:schemeClr>
              </a:gs>
            </a:gsLst>
            <a:lin ang="5400000" scaled="1"/>
          </a:gradFill>
          <a:ln w="12700" algn="ctr">
            <a:solidFill>
              <a:schemeClr val="bg1"/>
            </a:solidFill>
            <a:miter lim="800000"/>
          </a:ln>
          <a:effectLst/>
          <a:extLst>
            <a:ext uri="{AF507438-7753-43E0-B8FC-AC1667EBCBE1}">
              <a14:hiddenEffects xmlns:a14="http://schemas.microsoft.com/office/drawing/2010/main">
                <a:effectLst>
                  <a:outerShdw dist="53882" dir="2700000" algn="ctr" rotWithShape="0">
                    <a:srgbClr val="E7E9E5"/>
                  </a:outerShdw>
                </a:effectLst>
              </a14:hiddenEffects>
            </a:ext>
          </a:extLst>
        </p:spPr>
        <p:txBody>
          <a:bodyPr wrap="square" lIns="45720" rIns="45720" anchor="ctr">
            <a:spAutoFit/>
          </a:bodyPr>
          <a:lstStyle/>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r>
              <a:rPr lang="en-US" sz="4800" b="1" baseline="0">
                <a:solidFill>
                  <a:srgbClr val="002060"/>
                </a:solidFill>
                <a:latin typeface="Arial" pitchFamily="34" charset="0"/>
                <a:cs typeface="Arial" pitchFamily="34" charset="0"/>
              </a:rPr>
              <a:t>ROLES OF THE</a:t>
            </a:r>
          </a:p>
          <a:p>
            <a:pPr algn="ctr">
              <a:buClr>
                <a:schemeClr val="accent1"/>
              </a:buClr>
              <a:buFont typeface="Wingdings 3" pitchFamily="18" charset="2"/>
              <a:buNone/>
              <a:defRPr/>
            </a:pPr>
            <a:r>
              <a:rPr lang="en-US" sz="4800" b="1" baseline="0">
                <a:solidFill>
                  <a:srgbClr val="002060"/>
                </a:solidFill>
                <a:latin typeface="Arial" pitchFamily="34" charset="0"/>
                <a:cs typeface="Arial" pitchFamily="34" charset="0"/>
              </a:rPr>
              <a:t>TITLE IX TEAM</a:t>
            </a:r>
            <a:endParaRPr lang="en-US" sz="4800" b="1" baseline="0">
              <a:solidFill>
                <a:srgbClr val="002060"/>
              </a:solidFill>
            </a:endParaRPr>
          </a:p>
          <a:p>
            <a:pPr algn="ctr">
              <a:buClr>
                <a:schemeClr val="accent1"/>
              </a:buClr>
              <a:buFont typeface="Wingdings 3" pitchFamily="18" charset="2"/>
              <a:buNone/>
              <a:defRPr/>
            </a:pPr>
            <a:endParaRPr lang="en-US" sz="3600" b="1" baseline="0">
              <a:solidFill>
                <a:srgbClr val="002060"/>
              </a:solidFill>
            </a:endParaRPr>
          </a:p>
        </p:txBody>
      </p:sp>
    </p:spTree>
    <p:extLst>
      <p:ext uri="{BB962C8B-B14F-4D97-AF65-F5344CB8AC3E}">
        <p14:creationId val="1283355424"/>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122" name="Slide Number Placeholder 3"/>
          <p:cNvSpPr>
            <a:spLocks noGrp="1"/>
          </p:cNvSpPr>
          <p:nvPr>
            <p:ph type="sldNum" sz="quarter" idx="10"/>
          </p:nvPr>
        </p:nvSpPr>
        <p:spPr>
          <a:xfrm>
            <a:off x="14593010" y="6430201"/>
            <a:ext cx="70548" cy="153924"/>
          </a:xfrm>
          <a:noFill/>
        </p:spPr>
        <p:txBody>
          <a:bodyPr/>
          <a:lstStyle>
            <a:lvl1pPr eaLnBrk="0" hangingPunct="0">
              <a:spcBef>
                <a:spcPct val="50000"/>
              </a:spcBef>
              <a:buClr>
                <a:schemeClr val="bg1"/>
              </a:buClr>
              <a:buChar char="•"/>
              <a:defRPr sz="2400">
                <a:solidFill>
                  <a:schemeClr val="bg1"/>
                </a:solidFill>
                <a:latin typeface="Arial"/>
              </a:defRPr>
            </a:lvl1pPr>
            <a:lvl2pPr marL="742950" indent="-285750" eaLnBrk="0" hangingPunct="0">
              <a:spcBef>
                <a:spcPct val="50000"/>
              </a:spcBef>
              <a:buChar char="–"/>
              <a:defRPr sz="2000">
                <a:solidFill>
                  <a:schemeClr val="bg1"/>
                </a:solidFill>
                <a:latin typeface="Arial"/>
              </a:defRPr>
            </a:lvl2pPr>
            <a:lvl3pPr marL="1143000" indent="-228600" eaLnBrk="0" hangingPunct="0">
              <a:spcBef>
                <a:spcPct val="50000"/>
              </a:spcBef>
              <a:buChar char="•"/>
              <a:defRPr>
                <a:solidFill>
                  <a:schemeClr val="bg1"/>
                </a:solidFill>
                <a:latin typeface="Arial"/>
              </a:defRPr>
            </a:lvl3pPr>
            <a:lvl4pPr marL="1600200" indent="-228600" eaLnBrk="0" hangingPunct="0">
              <a:spcBef>
                <a:spcPct val="50000"/>
              </a:spcBef>
              <a:buChar char="–"/>
              <a:defRPr sz="1600">
                <a:solidFill>
                  <a:schemeClr val="bg1"/>
                </a:solidFill>
                <a:latin typeface="Arial"/>
              </a:defRPr>
            </a:lvl4pPr>
            <a:lvl5pPr marL="2057400" indent="-228600" eaLnBrk="0" hangingPunct="0">
              <a:spcBef>
                <a:spcPct val="50000"/>
              </a:spcBef>
              <a:buChar char="»"/>
              <a:defRPr sz="1400">
                <a:solidFill>
                  <a:schemeClr val="bg1"/>
                </a:solidFill>
                <a:latin typeface="Arial"/>
              </a:defRPr>
            </a:lvl5pPr>
            <a:lvl6pPr marL="2514600" indent="-228600" eaLnBrk="0" fontAlgn="base" hangingPunct="0">
              <a:spcBef>
                <a:spcPct val="50000"/>
              </a:spcBef>
              <a:spcAft>
                <a:spcPct val="0"/>
              </a:spcAft>
              <a:buChar char="»"/>
              <a:defRPr sz="1400">
                <a:solidFill>
                  <a:schemeClr val="bg1"/>
                </a:solidFill>
                <a:latin typeface="Arial"/>
              </a:defRPr>
            </a:lvl6pPr>
            <a:lvl7pPr marL="2971800" indent="-228600" eaLnBrk="0" fontAlgn="base" hangingPunct="0">
              <a:spcBef>
                <a:spcPct val="50000"/>
              </a:spcBef>
              <a:spcAft>
                <a:spcPct val="0"/>
              </a:spcAft>
              <a:buChar char="»"/>
              <a:defRPr sz="1400">
                <a:solidFill>
                  <a:schemeClr val="bg1"/>
                </a:solidFill>
                <a:latin typeface="Arial"/>
              </a:defRPr>
            </a:lvl7pPr>
            <a:lvl8pPr marL="3429000" indent="-228600" eaLnBrk="0" fontAlgn="base" hangingPunct="0">
              <a:spcBef>
                <a:spcPct val="50000"/>
              </a:spcBef>
              <a:spcAft>
                <a:spcPct val="0"/>
              </a:spcAft>
              <a:buChar char="»"/>
              <a:defRPr sz="1400">
                <a:solidFill>
                  <a:schemeClr val="bg1"/>
                </a:solidFill>
                <a:latin typeface="Arial"/>
              </a:defRPr>
            </a:lvl8pPr>
            <a:lvl9pPr marL="3886200" indent="-228600" eaLnBrk="0" fontAlgn="base" hangingPunct="0">
              <a:spcBef>
                <a:spcPct val="50000"/>
              </a:spcBef>
              <a:spcAft>
                <a:spcPct val="0"/>
              </a:spcAft>
              <a:buChar char="»"/>
              <a:defRPr sz="1400">
                <a:solidFill>
                  <a:schemeClr val="bg1"/>
                </a:solidFill>
                <a:latin typeface="Arial"/>
              </a:defRPr>
            </a:lvl9pPr>
          </a:lstStyle>
          <a:p>
            <a:pPr eaLnBrk="1" hangingPunct="1">
              <a:spcBef>
                <a:spcPct val="0"/>
              </a:spcBef>
              <a:buClrTx/>
              <a:buFontTx/>
              <a:buNone/>
            </a:pPr>
            <a:fld id="{EF87EBD5-AEE2-4017-B8DF-637DA1B14A40}" type="slidenum">
              <a:rPr lang="en-US" altLang="en-US" sz="1000">
                <a:solidFill>
                  <a:schemeClr val="tx2"/>
                </a:solidFill>
              </a:rPr>
              <a:pPr eaLnBrk="1" hangingPunct="1">
                <a:spcBef>
                  <a:spcPct val="0"/>
                </a:spcBef>
                <a:buClrTx/>
                <a:buFontTx/>
                <a:buNone/>
              </a:pPr>
              <a:t>1</a:t>
            </a:fld>
            <a:endParaRPr lang="en-US" altLang="en-US" sz="1000">
              <a:solidFill>
                <a:schemeClr val="tx2"/>
              </a:solidFill>
            </a:endParaRPr>
          </a:p>
        </p:txBody>
      </p:sp>
      <p:sp>
        <p:nvSpPr>
          <p:cNvPr id="8195" name="Rectangle 2"/>
          <p:cNvSpPr>
            <a:spLocks noGrp="1" noChangeArrowheads="1"/>
          </p:cNvSpPr>
          <p:nvPr>
            <p:ph type="title"/>
          </p:nvPr>
        </p:nvSpPr>
        <p:spPr>
          <a:xfrm>
            <a:off x="874714" y="350839"/>
            <a:ext cx="5538787" cy="549275"/>
          </a:xfrm>
          <a:solidFill>
            <a:srgbClr val="12175E"/>
          </a:solidFill>
        </p:spPr>
        <p:txBody>
          <a:bodyPr/>
          <a:lstStyle/>
          <a:p>
            <a:pPr eaLnBrk="1" hangingPunct="1">
              <a:defRPr/>
            </a:pPr>
            <a:r>
              <a:rPr lang="en-US">
                <a:solidFill>
                  <a:schemeClr val="bg1">
                    <a:lumMod val="20000"/>
                    <a:lumOff val="80000"/>
                  </a:schemeClr>
                </a:solidFill>
              </a:rPr>
              <a:t>Agenda</a:t>
            </a:r>
          </a:p>
        </p:txBody>
      </p:sp>
      <p:sp>
        <p:nvSpPr>
          <p:cNvPr id="6" name="Rectangle 5">
            <a:extLst>
              <a:ext uri="{FF2B5EF4-FFF2-40B4-BE49-F238E27FC236}">
                <a16:creationId xmlns:a16="http://schemas.microsoft.com/office/drawing/2014/main" id="{66138800-14AA-4DA5-BAE2-6CCD95B3B90F}"/>
              </a:ext>
            </a:extLst>
          </p:cNvPr>
          <p:cNvSpPr/>
          <p:nvPr/>
        </p:nvSpPr>
        <p:spPr>
          <a:xfrm>
            <a:off x="11351198" y="6380205"/>
            <a:ext cx="379369" cy="253916"/>
          </a:xfrm>
          <a:prstGeom prst="rect">
            <a:avLst/>
          </a:prstGeom>
        </p:spPr>
        <p:txBody>
          <a:bodyPr wrap="square">
            <a:spAutoFit/>
          </a:bodyPr>
          <a:lstStyle/>
          <a:p>
            <a:fld id="{3B67BD40-0513-4610-BC0D-273865C847DB}" type="slidenum">
              <a:rPr lang="en-US" sz="1050" baseline="0" smtClean="0"/>
              <a:t>1</a:t>
            </a:fld>
            <a:endParaRPr lang="en-US" sz="1050" baseline="0"/>
          </a:p>
        </p:txBody>
      </p:sp>
      <p:sp>
        <p:nvSpPr>
          <p:cNvPr id="7" name="Content Placeholder 2"/>
          <p:cNvSpPr>
            <a:spLocks noGrp="1"/>
          </p:cNvSpPr>
          <p:nvPr>
            <p:ph idx="1"/>
          </p:nvPr>
        </p:nvSpPr>
        <p:spPr>
          <a:xfrm>
            <a:off x="666751" y="1567543"/>
            <a:ext cx="6532071" cy="4762919"/>
          </a:xfrm>
        </p:spPr>
        <p:txBody>
          <a:bodyPr/>
          <a:lstStyle/>
          <a:p>
            <a:r>
              <a:rPr lang="en-US">
                <a:latin typeface="Arial" pitchFamily="34" charset="0"/>
                <a:cs typeface="Arial" pitchFamily="34" charset="0"/>
              </a:rPr>
              <a:t>Legal Update </a:t>
            </a:r>
          </a:p>
          <a:p>
            <a:r>
              <a:rPr lang="en-US">
                <a:latin typeface="Arial" pitchFamily="34" charset="0"/>
                <a:cs typeface="Arial" pitchFamily="34" charset="0"/>
              </a:rPr>
              <a:t>Review Title IX Regulations:</a:t>
            </a:r>
            <a:br>
              <a:rPr lang="en-US">
                <a:latin typeface="Arial" pitchFamily="34" charset="0"/>
                <a:cs typeface="Arial" pitchFamily="34" charset="0"/>
              </a:rPr>
            </a:br>
            <a:r>
              <a:rPr lang="en-US">
                <a:latin typeface="Arial" pitchFamily="34" charset="0"/>
                <a:cs typeface="Arial" pitchFamily="34" charset="0"/>
              </a:rPr>
              <a:t>Scope and Definitions</a:t>
            </a:r>
          </a:p>
          <a:p>
            <a:r>
              <a:rPr lang="en-US">
                <a:latin typeface="Arial" pitchFamily="34" charset="0"/>
                <a:cs typeface="Arial" pitchFamily="34" charset="0"/>
              </a:rPr>
              <a:t>Roles of Title IX Team</a:t>
            </a:r>
          </a:p>
          <a:p>
            <a:r>
              <a:rPr lang="en-US">
                <a:latin typeface="Arial" pitchFamily="34" charset="0"/>
                <a:cs typeface="Arial" pitchFamily="34" charset="0"/>
              </a:rPr>
              <a:t>Intake Process for Reports of Sexual Harassment</a:t>
            </a:r>
          </a:p>
          <a:p>
            <a:r>
              <a:rPr lang="en-US">
                <a:latin typeface="Arial" pitchFamily="34" charset="0"/>
                <a:cs typeface="Arial" pitchFamily="34" charset="0"/>
              </a:rPr>
              <a:t>Title IX Grievance Process</a:t>
            </a:r>
          </a:p>
          <a:p>
            <a:r>
              <a:rPr lang="en-US">
                <a:latin typeface="Arial" pitchFamily="34" charset="0"/>
                <a:cs typeface="Arial" pitchFamily="34" charset="0"/>
              </a:rPr>
              <a:t>Retaliation</a:t>
            </a:r>
          </a:p>
          <a:p>
            <a:r>
              <a:rPr lang="en-US">
                <a:latin typeface="Arial" pitchFamily="34" charset="0"/>
                <a:cs typeface="Arial" pitchFamily="34" charset="0"/>
              </a:rPr>
              <a:t>Record Keeping </a:t>
            </a:r>
          </a:p>
          <a:p>
            <a:endParaRPr lang="en-US"/>
          </a:p>
          <a:p>
            <a:endParaRPr lang="en-US"/>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01084"/>
            <a:ext cx="11063816" cy="553998"/>
          </a:xfrm>
        </p:spPr>
        <p:txBody>
          <a:bodyPr/>
          <a:lstStyle/>
          <a:p>
            <a:pPr lvl="2"/>
            <a:r>
              <a:rPr lang="en-US"/>
              <a:t>Who’s on the Title IX Team?</a:t>
            </a:r>
          </a:p>
        </p:txBody>
      </p:sp>
      <p:sp>
        <p:nvSpPr>
          <p:cNvPr id="3" name="Content Placeholder 2"/>
          <p:cNvSpPr>
            <a:spLocks noGrp="1"/>
          </p:cNvSpPr>
          <p:nvPr>
            <p:ph idx="1"/>
          </p:nvPr>
        </p:nvSpPr>
        <p:spPr>
          <a:xfrm>
            <a:off x="691115" y="1635860"/>
            <a:ext cx="10816167" cy="2606531"/>
          </a:xfrm>
        </p:spPr>
        <p:txBody>
          <a:bodyPr/>
          <a:lstStyle/>
          <a:p>
            <a:pPr marL="457200" indent="-457200">
              <a:buFont typeface="+mj-lt"/>
              <a:buAutoNum type="arabicPeriod"/>
            </a:pPr>
            <a:r>
              <a:rPr lang="en-US"/>
              <a:t>Title IX Coordinator, per §106.8(a)</a:t>
            </a:r>
          </a:p>
          <a:p>
            <a:pPr marL="457200" indent="-457200">
              <a:buFont typeface="+mj-lt"/>
              <a:buAutoNum type="arabicPeriod"/>
            </a:pPr>
            <a:r>
              <a:rPr lang="en-US"/>
              <a:t>Investigator(s)</a:t>
            </a:r>
          </a:p>
          <a:p>
            <a:pPr marL="457200" indent="-457200">
              <a:buFont typeface="+mj-lt"/>
              <a:buAutoNum type="arabicPeriod" startAt="3"/>
            </a:pPr>
            <a:r>
              <a:rPr lang="en-US"/>
              <a:t>Decision Maker(s) </a:t>
            </a:r>
          </a:p>
          <a:p>
            <a:pPr marL="457200" indent="-457200">
              <a:buFont typeface="+mj-lt"/>
              <a:buAutoNum type="arabicPeriod" startAt="4"/>
            </a:pPr>
            <a:r>
              <a:rPr lang="en-US"/>
              <a:t>Appeal Officer(s)</a:t>
            </a:r>
          </a:p>
          <a:p>
            <a:pPr marL="457200" indent="-457200">
              <a:buFont typeface="+mj-lt"/>
              <a:buAutoNum type="arabicPeriod" startAt="5"/>
            </a:pPr>
            <a:r>
              <a:rPr lang="en-US"/>
              <a:t>Informal Resolution Process Facilitator(s)</a:t>
            </a:r>
          </a:p>
          <a:p>
            <a:pPr marL="0" indent="0">
              <a:buNone/>
            </a:pPr>
            <a:endParaRPr lang="en-US" b="1"/>
          </a:p>
          <a:p>
            <a:pPr marL="342900" lvl="1" indent="-342900">
              <a:buClr>
                <a:schemeClr val="accent1"/>
              </a:buClr>
            </a:pPr>
            <a:r>
              <a:rPr lang="en-US" sz="2400" b="1" i="1">
                <a:solidFill>
                  <a:srgbClr val="92D050"/>
                </a:solidFill>
              </a:rPr>
              <a:t>All team members must be impartial, unbiased, and free from conflicts.</a:t>
            </a:r>
          </a:p>
          <a:p>
            <a:pPr marL="342900" lvl="1" indent="-342900">
              <a:buClr>
                <a:schemeClr val="accent1"/>
              </a:buClr>
            </a:pPr>
            <a:r>
              <a:rPr lang="en-US" sz="2400" b="1" i="1">
                <a:solidFill>
                  <a:srgbClr val="92D050"/>
                </a:solidFill>
              </a:rPr>
              <a:t>All team members must be trained in the 2020 Title IX Regulations.</a:t>
            </a:r>
          </a:p>
          <a:p>
            <a:pPr marL="0" indent="0">
              <a:buNone/>
            </a:pPr>
            <a:endParaRPr lang="en-US" b="1"/>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19</a:t>
            </a:fld>
            <a:endParaRPr lang="en-US">
              <a:solidFill>
                <a:srgbClr val="12175E"/>
              </a:solidFill>
            </a:endParaRPr>
          </a:p>
        </p:txBody>
      </p:sp>
    </p:spTree>
    <p:extLst>
      <p:ext uri="{BB962C8B-B14F-4D97-AF65-F5344CB8AC3E}">
        <p14:creationId val="3372440898"/>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01084"/>
            <a:ext cx="11063816" cy="553998"/>
          </a:xfrm>
        </p:spPr>
        <p:txBody>
          <a:bodyPr/>
          <a:lstStyle/>
          <a:p>
            <a:pPr lvl="2"/>
            <a:r>
              <a:rPr lang="en-US"/>
              <a:t>Title IX Team: Title IX Coordinator </a:t>
            </a:r>
          </a:p>
        </p:txBody>
      </p:sp>
      <p:sp>
        <p:nvSpPr>
          <p:cNvPr id="3" name="Content Placeholder 2"/>
          <p:cNvSpPr>
            <a:spLocks noGrp="1"/>
          </p:cNvSpPr>
          <p:nvPr>
            <p:ph idx="1"/>
          </p:nvPr>
        </p:nvSpPr>
        <p:spPr>
          <a:xfrm>
            <a:off x="4429935" y="1004647"/>
            <a:ext cx="7323701" cy="5213523"/>
          </a:xfrm>
        </p:spPr>
        <p:txBody>
          <a:bodyPr/>
          <a:lstStyle/>
          <a:p>
            <a:r>
              <a:rPr lang="en-US"/>
              <a:t>Coordinates Title IX compliance and training</a:t>
            </a:r>
          </a:p>
          <a:p>
            <a:r>
              <a:rPr lang="en-US"/>
              <a:t>Conducts Intake meeting with Complainant</a:t>
            </a:r>
          </a:p>
          <a:p>
            <a:r>
              <a:rPr lang="en-US"/>
              <a:t>Offers supportive measures to Complainant &amp; Respondent </a:t>
            </a:r>
          </a:p>
          <a:p>
            <a:r>
              <a:rPr lang="en-US"/>
              <a:t>Explains grievance process, accepts formal complaint &amp; determines mandatory dismissal</a:t>
            </a:r>
          </a:p>
          <a:p>
            <a:r>
              <a:rPr lang="en-US"/>
              <a:t>Evaluates emergency removal</a:t>
            </a:r>
          </a:p>
          <a:p>
            <a:r>
              <a:rPr lang="en-US"/>
              <a:t>Evaluates use of informal resolution process</a:t>
            </a:r>
          </a:p>
          <a:p>
            <a:r>
              <a:rPr lang="en-US"/>
              <a:t>Assigns unbiased investigator free from conflicts</a:t>
            </a:r>
          </a:p>
          <a:p>
            <a:r>
              <a:rPr lang="en-US"/>
              <a:t>Sends notices (e.g., Notice of Allegations)</a:t>
            </a:r>
          </a:p>
          <a:p>
            <a:r>
              <a:rPr lang="en-US"/>
              <a:t>Considers permissive dismissal of complaint</a:t>
            </a:r>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20</a:t>
            </a:fld>
            <a:endParaRPr lang="en-US">
              <a:solidFill>
                <a:srgbClr val="12175E"/>
              </a:solidFill>
            </a:endParaRPr>
          </a:p>
        </p:txBody>
      </p:sp>
      <p:sp>
        <p:nvSpPr>
          <p:cNvPr id="5" name="Rectangle 18"/>
          <p:cNvSpPr>
            <a:spLocks noChangeArrowheads="1"/>
          </p:cNvSpPr>
          <p:nvPr/>
        </p:nvSpPr>
        <p:spPr bwMode="blackWhite">
          <a:xfrm>
            <a:off x="478499" y="1477971"/>
            <a:ext cx="3303587" cy="3970318"/>
          </a:xfrm>
          <a:prstGeom prst="rect">
            <a:avLst/>
          </a:prstGeom>
          <a:gradFill rotWithShape="1">
            <a:gsLst>
              <a:gs pos="0">
                <a:schemeClr val="bg1">
                  <a:alpha val="20000"/>
                </a:schemeClr>
              </a:gs>
              <a:gs pos="100000">
                <a:schemeClr val="bg1">
                  <a:gamma/>
                  <a:tint val="0"/>
                  <a:invGamma/>
                </a:schemeClr>
              </a:gs>
            </a:gsLst>
            <a:lin ang="5400000" scaled="1"/>
          </a:gradFill>
          <a:ln w="12700" algn="ctr">
            <a:solidFill>
              <a:schemeClr val="bg1"/>
            </a:solidFill>
            <a:miter lim="800000"/>
          </a:ln>
          <a:effectLst/>
          <a:extLst>
            <a:ext uri="{AF507438-7753-43E0-B8FC-AC1667EBCBE1}">
              <a14:hiddenEffects xmlns:a14="http://schemas.microsoft.com/office/drawing/2010/main">
                <a:effectLst>
                  <a:outerShdw dist="53882" dir="2700000" algn="ctr" rotWithShape="0">
                    <a:srgbClr val="E7E9E5"/>
                  </a:outerShdw>
                </a:effectLst>
              </a14:hiddenEffects>
            </a:ext>
          </a:extLst>
        </p:spPr>
        <p:txBody>
          <a:bodyPr wrap="square" lIns="45720" rIns="45720" anchor="ctr">
            <a:spAutoFit/>
          </a:bodyPr>
          <a:lstStyle/>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r>
              <a:rPr lang="en-US" sz="3600" b="1" baseline="0">
                <a:solidFill>
                  <a:srgbClr val="002060"/>
                </a:solidFill>
              </a:rPr>
              <a:t>Title IX Coordinator Duties: </a:t>
            </a:r>
          </a:p>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endParaRPr lang="en-US" sz="3600" b="1" baseline="0">
              <a:solidFill>
                <a:srgbClr val="002060"/>
              </a:solidFill>
            </a:endParaRPr>
          </a:p>
        </p:txBody>
      </p:sp>
      <p:sp>
        <p:nvSpPr>
          <p:cNvPr id="6" name="Freeform 20"/>
          <p:cNvSpPr/>
          <p:nvPr/>
        </p:nvSpPr>
        <p:spPr bwMode="black">
          <a:xfrm>
            <a:off x="3813985" y="2890422"/>
            <a:ext cx="615950" cy="736600"/>
          </a:xfrm>
          <a:custGeom>
            <a:gdLst>
              <a:gd name="T0" fmla="*/ 8 w 1024"/>
              <a:gd name="T1" fmla="*/ 5 h 1224"/>
              <a:gd name="T2" fmla="*/ 5 w 1024"/>
              <a:gd name="T3" fmla="*/ 2 h 1224"/>
              <a:gd name="T4" fmla="*/ 5 w 1024"/>
              <a:gd name="T5" fmla="*/ 3 h 1224"/>
              <a:gd name="T6" fmla="*/ 5 w 1024"/>
              <a:gd name="T7" fmla="*/ 3 h 1224"/>
              <a:gd name="T8" fmla="*/ 5 w 1024"/>
              <a:gd name="T9" fmla="*/ 3 h 1224"/>
              <a:gd name="T10" fmla="*/ 5 w 1024"/>
              <a:gd name="T11" fmla="*/ 3 h 1224"/>
              <a:gd name="T12" fmla="*/ 5 w 1024"/>
              <a:gd name="T13" fmla="*/ 3 h 1224"/>
              <a:gd name="T14" fmla="*/ 4 w 1024"/>
              <a:gd name="T15" fmla="*/ 3 h 1224"/>
              <a:gd name="T16" fmla="*/ 4 w 1024"/>
              <a:gd name="T17" fmla="*/ 3 h 1224"/>
              <a:gd name="T18" fmla="*/ 3 w 1024"/>
              <a:gd name="T19" fmla="*/ 3 h 1224"/>
              <a:gd name="T20" fmla="*/ 3 w 1024"/>
              <a:gd name="T21" fmla="*/ 3 h 1224"/>
              <a:gd name="T22" fmla="*/ 3 w 1024"/>
              <a:gd name="T23" fmla="*/ 3 h 1224"/>
              <a:gd name="T24" fmla="*/ 3 w 1024"/>
              <a:gd name="T25" fmla="*/ 2 h 1224"/>
              <a:gd name="T26" fmla="*/ 3 w 1024"/>
              <a:gd name="T27" fmla="*/ 2 h 1224"/>
              <a:gd name="T28" fmla="*/ 2 w 1024"/>
              <a:gd name="T29" fmla="*/ 2 h 1224"/>
              <a:gd name="T30" fmla="*/ 2 w 1024"/>
              <a:gd name="T31" fmla="*/ 2 h 1224"/>
              <a:gd name="T32" fmla="*/ 2 w 1024"/>
              <a:gd name="T33" fmla="*/ 2 h 1224"/>
              <a:gd name="T34" fmla="*/ 2 w 1024"/>
              <a:gd name="T35" fmla="*/ 2 h 1224"/>
              <a:gd name="T36" fmla="*/ 1 w 1024"/>
              <a:gd name="T37" fmla="*/ 1 h 1224"/>
              <a:gd name="T38" fmla="*/ 1 w 1024"/>
              <a:gd name="T39" fmla="*/ 1 h 1224"/>
              <a:gd name="T40" fmla="*/ 1 w 1024"/>
              <a:gd name="T41" fmla="*/ 1 h 1224"/>
              <a:gd name="T42" fmla="*/ 0 w 1024"/>
              <a:gd name="T43" fmla="*/ 0 h 1224"/>
              <a:gd name="T44" fmla="*/ 0 w 1024"/>
              <a:gd name="T45" fmla="*/ 0 h 1224"/>
              <a:gd name="T46" fmla="*/ 0 w 1024"/>
              <a:gd name="T47" fmla="*/ 0 h 1224"/>
              <a:gd name="T48" fmla="*/ 0 w 1024"/>
              <a:gd name="T49" fmla="*/ 5 h 1224"/>
              <a:gd name="T50" fmla="*/ 0 w 1024"/>
              <a:gd name="T51" fmla="*/ 9 h 1224"/>
              <a:gd name="T52" fmla="*/ 0 w 1024"/>
              <a:gd name="T53" fmla="*/ 9 h 1224"/>
              <a:gd name="T54" fmla="*/ 0 w 1024"/>
              <a:gd name="T55" fmla="*/ 9 h 1224"/>
              <a:gd name="T56" fmla="*/ 0 w 1024"/>
              <a:gd name="T57" fmla="*/ 9 h 1224"/>
              <a:gd name="T58" fmla="*/ 1 w 1024"/>
              <a:gd name="T59" fmla="*/ 9 h 1224"/>
              <a:gd name="T60" fmla="*/ 1 w 1024"/>
              <a:gd name="T61" fmla="*/ 9 h 1224"/>
              <a:gd name="T62" fmla="*/ 1 w 1024"/>
              <a:gd name="T63" fmla="*/ 8 h 1224"/>
              <a:gd name="T64" fmla="*/ 2 w 1024"/>
              <a:gd name="T65" fmla="*/ 8 h 1224"/>
              <a:gd name="T66" fmla="*/ 2 w 1024"/>
              <a:gd name="T67" fmla="*/ 8 h 1224"/>
              <a:gd name="T68" fmla="*/ 2 w 1024"/>
              <a:gd name="T69" fmla="*/ 8 h 1224"/>
              <a:gd name="T70" fmla="*/ 3 w 1024"/>
              <a:gd name="T71" fmla="*/ 7 h 1224"/>
              <a:gd name="T72" fmla="*/ 3 w 1024"/>
              <a:gd name="T73" fmla="*/ 7 h 1224"/>
              <a:gd name="T74" fmla="*/ 3 w 1024"/>
              <a:gd name="T75" fmla="*/ 7 h 1224"/>
              <a:gd name="T76" fmla="*/ 3 w 1024"/>
              <a:gd name="T77" fmla="*/ 7 h 1224"/>
              <a:gd name="T78" fmla="*/ 4 w 1024"/>
              <a:gd name="T79" fmla="*/ 7 h 1224"/>
              <a:gd name="T80" fmla="*/ 4 w 1024"/>
              <a:gd name="T81" fmla="*/ 7 h 1224"/>
              <a:gd name="T82" fmla="*/ 4 w 1024"/>
              <a:gd name="T83" fmla="*/ 7 h 1224"/>
              <a:gd name="T84" fmla="*/ 5 w 1024"/>
              <a:gd name="T85" fmla="*/ 6 h 1224"/>
              <a:gd name="T86" fmla="*/ 5 w 1024"/>
              <a:gd name="T87" fmla="*/ 6 h 1224"/>
              <a:gd name="T88" fmla="*/ 5 w 1024"/>
              <a:gd name="T89" fmla="*/ 6 h 1224"/>
              <a:gd name="T90" fmla="*/ 5 w 1024"/>
              <a:gd name="T91" fmla="*/ 6 h 1224"/>
              <a:gd name="T92" fmla="*/ 5 w 1024"/>
              <a:gd name="T93" fmla="*/ 8 h 1224"/>
              <a:gd name="T94" fmla="*/ 8 w 1024"/>
              <a:gd name="T95" fmla="*/ 5 h 12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4" h="1224">
                <a:moveTo>
                  <a:pt x="1024" y="612"/>
                </a:moveTo>
                <a:lnTo>
                  <a:pt x="696" y="234"/>
                </a:lnTo>
                <a:lnTo>
                  <a:pt x="696" y="384"/>
                </a:lnTo>
                <a:lnTo>
                  <a:pt x="656" y="382"/>
                </a:lnTo>
                <a:lnTo>
                  <a:pt x="616" y="380"/>
                </a:lnTo>
                <a:lnTo>
                  <a:pt x="578" y="374"/>
                </a:lnTo>
                <a:lnTo>
                  <a:pt x="542" y="368"/>
                </a:lnTo>
                <a:lnTo>
                  <a:pt x="506" y="358"/>
                </a:lnTo>
                <a:lnTo>
                  <a:pt x="470" y="348"/>
                </a:lnTo>
                <a:lnTo>
                  <a:pt x="438" y="336"/>
                </a:lnTo>
                <a:lnTo>
                  <a:pt x="404" y="324"/>
                </a:lnTo>
                <a:lnTo>
                  <a:pt x="374" y="310"/>
                </a:lnTo>
                <a:lnTo>
                  <a:pt x="342" y="294"/>
                </a:lnTo>
                <a:lnTo>
                  <a:pt x="314" y="280"/>
                </a:lnTo>
                <a:lnTo>
                  <a:pt x="286" y="262"/>
                </a:lnTo>
                <a:lnTo>
                  <a:pt x="234" y="228"/>
                </a:lnTo>
                <a:lnTo>
                  <a:pt x="186" y="192"/>
                </a:lnTo>
                <a:lnTo>
                  <a:pt x="144" y="156"/>
                </a:lnTo>
                <a:lnTo>
                  <a:pt x="106" y="122"/>
                </a:lnTo>
                <a:lnTo>
                  <a:pt x="74" y="90"/>
                </a:lnTo>
                <a:lnTo>
                  <a:pt x="48" y="60"/>
                </a:lnTo>
                <a:lnTo>
                  <a:pt x="12" y="16"/>
                </a:lnTo>
                <a:lnTo>
                  <a:pt x="0" y="0"/>
                </a:lnTo>
                <a:lnTo>
                  <a:pt x="0" y="612"/>
                </a:lnTo>
                <a:lnTo>
                  <a:pt x="0" y="1224"/>
                </a:lnTo>
                <a:lnTo>
                  <a:pt x="14" y="1208"/>
                </a:lnTo>
                <a:lnTo>
                  <a:pt x="54" y="1164"/>
                </a:lnTo>
                <a:lnTo>
                  <a:pt x="82" y="1134"/>
                </a:lnTo>
                <a:lnTo>
                  <a:pt x="116" y="1102"/>
                </a:lnTo>
                <a:lnTo>
                  <a:pt x="156" y="1068"/>
                </a:lnTo>
                <a:lnTo>
                  <a:pt x="200" y="1032"/>
                </a:lnTo>
                <a:lnTo>
                  <a:pt x="250" y="996"/>
                </a:lnTo>
                <a:lnTo>
                  <a:pt x="304" y="962"/>
                </a:lnTo>
                <a:lnTo>
                  <a:pt x="360" y="928"/>
                </a:lnTo>
                <a:lnTo>
                  <a:pt x="390" y="914"/>
                </a:lnTo>
                <a:lnTo>
                  <a:pt x="422" y="900"/>
                </a:lnTo>
                <a:lnTo>
                  <a:pt x="454" y="886"/>
                </a:lnTo>
                <a:lnTo>
                  <a:pt x="486" y="876"/>
                </a:lnTo>
                <a:lnTo>
                  <a:pt x="520" y="866"/>
                </a:lnTo>
                <a:lnTo>
                  <a:pt x="554" y="856"/>
                </a:lnTo>
                <a:lnTo>
                  <a:pt x="588" y="850"/>
                </a:lnTo>
                <a:lnTo>
                  <a:pt x="624" y="844"/>
                </a:lnTo>
                <a:lnTo>
                  <a:pt x="660" y="840"/>
                </a:lnTo>
                <a:lnTo>
                  <a:pt x="696" y="840"/>
                </a:lnTo>
                <a:lnTo>
                  <a:pt x="696" y="990"/>
                </a:lnTo>
                <a:lnTo>
                  <a:pt x="1024" y="612"/>
                </a:lnTo>
                <a:close/>
              </a:path>
            </a:pathLst>
          </a:custGeom>
          <a:gradFill rotWithShape="1">
            <a:gsLst>
              <a:gs pos="0">
                <a:schemeClr val="bg1">
                  <a:alpha val="20000"/>
                </a:schemeClr>
              </a:gs>
              <a:gs pos="100000">
                <a:schemeClr val="accent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val="258317739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01084"/>
            <a:ext cx="11063816" cy="553998"/>
          </a:xfrm>
        </p:spPr>
        <p:txBody>
          <a:bodyPr/>
          <a:lstStyle/>
          <a:p>
            <a:pPr lvl="2"/>
            <a:r>
              <a:rPr lang="en-US"/>
              <a:t>Title IX Team: Title IX Coordinator</a:t>
            </a:r>
          </a:p>
        </p:txBody>
      </p:sp>
      <p:sp>
        <p:nvSpPr>
          <p:cNvPr id="3" name="Content Placeholder 2"/>
          <p:cNvSpPr>
            <a:spLocks noGrp="1"/>
          </p:cNvSpPr>
          <p:nvPr>
            <p:ph idx="1"/>
          </p:nvPr>
        </p:nvSpPr>
        <p:spPr>
          <a:xfrm>
            <a:off x="808073" y="1493746"/>
            <a:ext cx="10816167" cy="4194673"/>
          </a:xfrm>
        </p:spPr>
        <p:txBody>
          <a:bodyPr/>
          <a:lstStyle/>
          <a:p>
            <a:pPr marL="0" indent="0">
              <a:buNone/>
            </a:pPr>
            <a:r>
              <a:rPr lang="en-US" sz="2800" b="1"/>
              <a:t>Title IX Coordinator duties, continued:</a:t>
            </a:r>
          </a:p>
          <a:p>
            <a:r>
              <a:rPr lang="en-US"/>
              <a:t>Reviews investigative reports, written decision, &amp; appeal decision, but </a:t>
            </a:r>
            <a:r>
              <a:rPr lang="en-US" b="1" i="1">
                <a:solidFill>
                  <a:srgbClr val="65913D"/>
                </a:solidFill>
              </a:rPr>
              <a:t>does not make decision </a:t>
            </a:r>
            <a:r>
              <a:rPr lang="en-US"/>
              <a:t>about responsibility </a:t>
            </a:r>
          </a:p>
          <a:p>
            <a:r>
              <a:rPr lang="en-US"/>
              <a:t>Drafts letter of outcome after written decision issued</a:t>
            </a:r>
          </a:p>
          <a:p>
            <a:r>
              <a:rPr lang="en-US" i="1"/>
              <a:t>Likely does </a:t>
            </a:r>
            <a:r>
              <a:rPr lang="en-US" b="1" i="1">
                <a:solidFill>
                  <a:srgbClr val="65913D"/>
                </a:solidFill>
              </a:rPr>
              <a:t>not </a:t>
            </a:r>
            <a:r>
              <a:rPr lang="en-US"/>
              <a:t>determine sanctions </a:t>
            </a:r>
          </a:p>
          <a:p>
            <a:r>
              <a:rPr lang="en-US"/>
              <a:t>If applicable, ensures effective implementation of remedies for Complainant, sanctions for Respondent, and overall corrective plan </a:t>
            </a:r>
          </a:p>
          <a:p>
            <a:r>
              <a:rPr lang="en-US" i="1"/>
              <a:t>May</a:t>
            </a:r>
            <a:r>
              <a:rPr lang="en-US"/>
              <a:t> investigate when needed</a:t>
            </a:r>
          </a:p>
          <a:p>
            <a:r>
              <a:rPr lang="en-US" i="1"/>
              <a:t>May </a:t>
            </a:r>
            <a:r>
              <a:rPr lang="en-US"/>
              <a:t>act as facilitator of an informal resolution process</a:t>
            </a:r>
          </a:p>
          <a:p>
            <a:endParaRPr lang="en-US"/>
          </a:p>
          <a:p>
            <a:pPr marL="0" indent="0">
              <a:buNone/>
            </a:pPr>
            <a:endParaRPr lang="en-US" b="1"/>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21</a:t>
            </a:fld>
            <a:endParaRPr lang="en-US">
              <a:solidFill>
                <a:srgbClr val="12175E"/>
              </a:solidFill>
            </a:endParaRPr>
          </a:p>
        </p:txBody>
      </p:sp>
    </p:spTree>
    <p:extLst>
      <p:ext uri="{BB962C8B-B14F-4D97-AF65-F5344CB8AC3E}">
        <p14:creationId val="1352511560"/>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01084"/>
            <a:ext cx="11063816" cy="553998"/>
          </a:xfrm>
        </p:spPr>
        <p:txBody>
          <a:bodyPr/>
          <a:lstStyle/>
          <a:p>
            <a:pPr lvl="2"/>
            <a:r>
              <a:rPr lang="en-US"/>
              <a:t>Title IX Team: Investigator(s)</a:t>
            </a:r>
          </a:p>
        </p:txBody>
      </p:sp>
      <p:sp>
        <p:nvSpPr>
          <p:cNvPr id="3" name="Content Placeholder 2"/>
          <p:cNvSpPr>
            <a:spLocks noGrp="1"/>
          </p:cNvSpPr>
          <p:nvPr>
            <p:ph idx="1"/>
          </p:nvPr>
        </p:nvSpPr>
        <p:spPr>
          <a:xfrm>
            <a:off x="4284921" y="993312"/>
            <a:ext cx="7609714" cy="5384353"/>
          </a:xfrm>
        </p:spPr>
        <p:txBody>
          <a:bodyPr/>
          <a:lstStyle/>
          <a:p>
            <a:pPr lvl="1"/>
            <a:r>
              <a:rPr lang="en-US"/>
              <a:t>Trained and Knowledgeable </a:t>
            </a:r>
          </a:p>
          <a:p>
            <a:pPr lvl="1"/>
            <a:r>
              <a:rPr lang="en-US"/>
              <a:t>Impartial, unbiased, &amp; free from general or specific conflicts of interest</a:t>
            </a:r>
          </a:p>
          <a:p>
            <a:pPr lvl="1"/>
            <a:r>
              <a:rPr lang="en-US"/>
              <a:t>Investigates formal complaint</a:t>
            </a:r>
          </a:p>
          <a:p>
            <a:pPr lvl="2"/>
            <a:r>
              <a:rPr lang="en-US" sz="2000"/>
              <a:t>Reviews complaint and relevant policies</a:t>
            </a:r>
          </a:p>
          <a:p>
            <a:pPr lvl="2"/>
            <a:r>
              <a:rPr lang="en-US" sz="2000"/>
              <a:t>Interviews parties and witnesses</a:t>
            </a:r>
          </a:p>
          <a:p>
            <a:pPr lvl="2"/>
            <a:r>
              <a:rPr lang="en-US" sz="2000"/>
              <a:t>Gathers, reviews, weighs, and synthesizes evidence</a:t>
            </a:r>
          </a:p>
          <a:p>
            <a:pPr lvl="2"/>
            <a:r>
              <a:rPr lang="en-US" sz="2000"/>
              <a:t>Assesses relevance and credibility</a:t>
            </a:r>
          </a:p>
          <a:p>
            <a:pPr lvl="1"/>
            <a:r>
              <a:rPr lang="en-US"/>
              <a:t>Coordinates two review processes for parties and assesses responses</a:t>
            </a:r>
          </a:p>
          <a:p>
            <a:pPr lvl="1"/>
            <a:r>
              <a:rPr lang="en-US"/>
              <a:t>Prepares a written investigative report about the evidence</a:t>
            </a:r>
          </a:p>
          <a:p>
            <a:pPr lvl="1"/>
            <a:r>
              <a:rPr lang="en-US"/>
              <a:t>Investigator does </a:t>
            </a:r>
            <a:r>
              <a:rPr lang="en-US" b="1" i="1">
                <a:solidFill>
                  <a:srgbClr val="65913D"/>
                </a:solidFill>
              </a:rPr>
              <a:t>not </a:t>
            </a:r>
            <a:r>
              <a:rPr lang="en-US"/>
              <a:t>make decision about whether the Respondent is “responsible” for violation of sexual harassment policy</a:t>
            </a:r>
          </a:p>
          <a:p>
            <a:pPr marL="0" indent="0">
              <a:buNone/>
            </a:pPr>
            <a:endParaRPr lang="en-US" b="1"/>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22</a:t>
            </a:fld>
            <a:endParaRPr lang="en-US">
              <a:solidFill>
                <a:srgbClr val="12175E"/>
              </a:solidFill>
            </a:endParaRPr>
          </a:p>
        </p:txBody>
      </p:sp>
      <p:sp>
        <p:nvSpPr>
          <p:cNvPr id="5" name="Rectangle 18"/>
          <p:cNvSpPr>
            <a:spLocks noChangeArrowheads="1"/>
          </p:cNvSpPr>
          <p:nvPr/>
        </p:nvSpPr>
        <p:spPr bwMode="blackWhite">
          <a:xfrm>
            <a:off x="478499" y="1754970"/>
            <a:ext cx="3303587" cy="3416320"/>
          </a:xfrm>
          <a:prstGeom prst="rect">
            <a:avLst/>
          </a:prstGeom>
          <a:gradFill rotWithShape="1">
            <a:gsLst>
              <a:gs pos="0">
                <a:schemeClr val="bg1">
                  <a:alpha val="20000"/>
                </a:schemeClr>
              </a:gs>
              <a:gs pos="100000">
                <a:schemeClr val="bg1">
                  <a:gamma/>
                  <a:tint val="0"/>
                  <a:invGamma/>
                </a:schemeClr>
              </a:gs>
            </a:gsLst>
            <a:lin ang="5400000" scaled="1"/>
          </a:gradFill>
          <a:ln w="12700" algn="ctr">
            <a:solidFill>
              <a:schemeClr val="bg1"/>
            </a:solidFill>
            <a:miter lim="800000"/>
          </a:ln>
          <a:effectLst/>
          <a:extLst>
            <a:ext uri="{AF507438-7753-43E0-B8FC-AC1667EBCBE1}">
              <a14:hiddenEffects xmlns:a14="http://schemas.microsoft.com/office/drawing/2010/main">
                <a:effectLst>
                  <a:outerShdw dist="53882" dir="2700000" algn="ctr" rotWithShape="0">
                    <a:srgbClr val="E7E9E5"/>
                  </a:outerShdw>
                </a:effectLst>
              </a14:hiddenEffects>
            </a:ext>
          </a:extLst>
        </p:spPr>
        <p:txBody>
          <a:bodyPr wrap="square" lIns="45720" rIns="45720" anchor="ctr">
            <a:spAutoFit/>
          </a:bodyPr>
          <a:lstStyle/>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r>
              <a:rPr lang="en-US" sz="3600" b="1" baseline="0">
                <a:solidFill>
                  <a:srgbClr val="002060"/>
                </a:solidFill>
              </a:rPr>
              <a:t>Investigator Role:</a:t>
            </a:r>
          </a:p>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endParaRPr lang="en-US" sz="3600" b="1" baseline="0">
              <a:solidFill>
                <a:srgbClr val="002060"/>
              </a:solidFill>
            </a:endParaRPr>
          </a:p>
        </p:txBody>
      </p:sp>
      <p:sp>
        <p:nvSpPr>
          <p:cNvPr id="6" name="Freeform 20"/>
          <p:cNvSpPr/>
          <p:nvPr/>
        </p:nvSpPr>
        <p:spPr bwMode="black">
          <a:xfrm>
            <a:off x="3813985" y="2890422"/>
            <a:ext cx="615950" cy="736600"/>
          </a:xfrm>
          <a:custGeom>
            <a:gdLst>
              <a:gd name="T0" fmla="*/ 8 w 1024"/>
              <a:gd name="T1" fmla="*/ 5 h 1224"/>
              <a:gd name="T2" fmla="*/ 5 w 1024"/>
              <a:gd name="T3" fmla="*/ 2 h 1224"/>
              <a:gd name="T4" fmla="*/ 5 w 1024"/>
              <a:gd name="T5" fmla="*/ 3 h 1224"/>
              <a:gd name="T6" fmla="*/ 5 w 1024"/>
              <a:gd name="T7" fmla="*/ 3 h 1224"/>
              <a:gd name="T8" fmla="*/ 5 w 1024"/>
              <a:gd name="T9" fmla="*/ 3 h 1224"/>
              <a:gd name="T10" fmla="*/ 5 w 1024"/>
              <a:gd name="T11" fmla="*/ 3 h 1224"/>
              <a:gd name="T12" fmla="*/ 5 w 1024"/>
              <a:gd name="T13" fmla="*/ 3 h 1224"/>
              <a:gd name="T14" fmla="*/ 4 w 1024"/>
              <a:gd name="T15" fmla="*/ 3 h 1224"/>
              <a:gd name="T16" fmla="*/ 4 w 1024"/>
              <a:gd name="T17" fmla="*/ 3 h 1224"/>
              <a:gd name="T18" fmla="*/ 3 w 1024"/>
              <a:gd name="T19" fmla="*/ 3 h 1224"/>
              <a:gd name="T20" fmla="*/ 3 w 1024"/>
              <a:gd name="T21" fmla="*/ 3 h 1224"/>
              <a:gd name="T22" fmla="*/ 3 w 1024"/>
              <a:gd name="T23" fmla="*/ 3 h 1224"/>
              <a:gd name="T24" fmla="*/ 3 w 1024"/>
              <a:gd name="T25" fmla="*/ 2 h 1224"/>
              <a:gd name="T26" fmla="*/ 3 w 1024"/>
              <a:gd name="T27" fmla="*/ 2 h 1224"/>
              <a:gd name="T28" fmla="*/ 2 w 1024"/>
              <a:gd name="T29" fmla="*/ 2 h 1224"/>
              <a:gd name="T30" fmla="*/ 2 w 1024"/>
              <a:gd name="T31" fmla="*/ 2 h 1224"/>
              <a:gd name="T32" fmla="*/ 2 w 1024"/>
              <a:gd name="T33" fmla="*/ 2 h 1224"/>
              <a:gd name="T34" fmla="*/ 2 w 1024"/>
              <a:gd name="T35" fmla="*/ 2 h 1224"/>
              <a:gd name="T36" fmla="*/ 1 w 1024"/>
              <a:gd name="T37" fmla="*/ 1 h 1224"/>
              <a:gd name="T38" fmla="*/ 1 w 1024"/>
              <a:gd name="T39" fmla="*/ 1 h 1224"/>
              <a:gd name="T40" fmla="*/ 1 w 1024"/>
              <a:gd name="T41" fmla="*/ 1 h 1224"/>
              <a:gd name="T42" fmla="*/ 0 w 1024"/>
              <a:gd name="T43" fmla="*/ 0 h 1224"/>
              <a:gd name="T44" fmla="*/ 0 w 1024"/>
              <a:gd name="T45" fmla="*/ 0 h 1224"/>
              <a:gd name="T46" fmla="*/ 0 w 1024"/>
              <a:gd name="T47" fmla="*/ 0 h 1224"/>
              <a:gd name="T48" fmla="*/ 0 w 1024"/>
              <a:gd name="T49" fmla="*/ 5 h 1224"/>
              <a:gd name="T50" fmla="*/ 0 w 1024"/>
              <a:gd name="T51" fmla="*/ 9 h 1224"/>
              <a:gd name="T52" fmla="*/ 0 w 1024"/>
              <a:gd name="T53" fmla="*/ 9 h 1224"/>
              <a:gd name="T54" fmla="*/ 0 w 1024"/>
              <a:gd name="T55" fmla="*/ 9 h 1224"/>
              <a:gd name="T56" fmla="*/ 0 w 1024"/>
              <a:gd name="T57" fmla="*/ 9 h 1224"/>
              <a:gd name="T58" fmla="*/ 1 w 1024"/>
              <a:gd name="T59" fmla="*/ 9 h 1224"/>
              <a:gd name="T60" fmla="*/ 1 w 1024"/>
              <a:gd name="T61" fmla="*/ 9 h 1224"/>
              <a:gd name="T62" fmla="*/ 1 w 1024"/>
              <a:gd name="T63" fmla="*/ 8 h 1224"/>
              <a:gd name="T64" fmla="*/ 2 w 1024"/>
              <a:gd name="T65" fmla="*/ 8 h 1224"/>
              <a:gd name="T66" fmla="*/ 2 w 1024"/>
              <a:gd name="T67" fmla="*/ 8 h 1224"/>
              <a:gd name="T68" fmla="*/ 2 w 1024"/>
              <a:gd name="T69" fmla="*/ 8 h 1224"/>
              <a:gd name="T70" fmla="*/ 3 w 1024"/>
              <a:gd name="T71" fmla="*/ 7 h 1224"/>
              <a:gd name="T72" fmla="*/ 3 w 1024"/>
              <a:gd name="T73" fmla="*/ 7 h 1224"/>
              <a:gd name="T74" fmla="*/ 3 w 1024"/>
              <a:gd name="T75" fmla="*/ 7 h 1224"/>
              <a:gd name="T76" fmla="*/ 3 w 1024"/>
              <a:gd name="T77" fmla="*/ 7 h 1224"/>
              <a:gd name="T78" fmla="*/ 4 w 1024"/>
              <a:gd name="T79" fmla="*/ 7 h 1224"/>
              <a:gd name="T80" fmla="*/ 4 w 1024"/>
              <a:gd name="T81" fmla="*/ 7 h 1224"/>
              <a:gd name="T82" fmla="*/ 4 w 1024"/>
              <a:gd name="T83" fmla="*/ 7 h 1224"/>
              <a:gd name="T84" fmla="*/ 5 w 1024"/>
              <a:gd name="T85" fmla="*/ 6 h 1224"/>
              <a:gd name="T86" fmla="*/ 5 w 1024"/>
              <a:gd name="T87" fmla="*/ 6 h 1224"/>
              <a:gd name="T88" fmla="*/ 5 w 1024"/>
              <a:gd name="T89" fmla="*/ 6 h 1224"/>
              <a:gd name="T90" fmla="*/ 5 w 1024"/>
              <a:gd name="T91" fmla="*/ 6 h 1224"/>
              <a:gd name="T92" fmla="*/ 5 w 1024"/>
              <a:gd name="T93" fmla="*/ 8 h 1224"/>
              <a:gd name="T94" fmla="*/ 8 w 1024"/>
              <a:gd name="T95" fmla="*/ 5 h 12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4" h="1224">
                <a:moveTo>
                  <a:pt x="1024" y="612"/>
                </a:moveTo>
                <a:lnTo>
                  <a:pt x="696" y="234"/>
                </a:lnTo>
                <a:lnTo>
                  <a:pt x="696" y="384"/>
                </a:lnTo>
                <a:lnTo>
                  <a:pt x="656" y="382"/>
                </a:lnTo>
                <a:lnTo>
                  <a:pt x="616" y="380"/>
                </a:lnTo>
                <a:lnTo>
                  <a:pt x="578" y="374"/>
                </a:lnTo>
                <a:lnTo>
                  <a:pt x="542" y="368"/>
                </a:lnTo>
                <a:lnTo>
                  <a:pt x="506" y="358"/>
                </a:lnTo>
                <a:lnTo>
                  <a:pt x="470" y="348"/>
                </a:lnTo>
                <a:lnTo>
                  <a:pt x="438" y="336"/>
                </a:lnTo>
                <a:lnTo>
                  <a:pt x="404" y="324"/>
                </a:lnTo>
                <a:lnTo>
                  <a:pt x="374" y="310"/>
                </a:lnTo>
                <a:lnTo>
                  <a:pt x="342" y="294"/>
                </a:lnTo>
                <a:lnTo>
                  <a:pt x="314" y="280"/>
                </a:lnTo>
                <a:lnTo>
                  <a:pt x="286" y="262"/>
                </a:lnTo>
                <a:lnTo>
                  <a:pt x="234" y="228"/>
                </a:lnTo>
                <a:lnTo>
                  <a:pt x="186" y="192"/>
                </a:lnTo>
                <a:lnTo>
                  <a:pt x="144" y="156"/>
                </a:lnTo>
                <a:lnTo>
                  <a:pt x="106" y="122"/>
                </a:lnTo>
                <a:lnTo>
                  <a:pt x="74" y="90"/>
                </a:lnTo>
                <a:lnTo>
                  <a:pt x="48" y="60"/>
                </a:lnTo>
                <a:lnTo>
                  <a:pt x="12" y="16"/>
                </a:lnTo>
                <a:lnTo>
                  <a:pt x="0" y="0"/>
                </a:lnTo>
                <a:lnTo>
                  <a:pt x="0" y="612"/>
                </a:lnTo>
                <a:lnTo>
                  <a:pt x="0" y="1224"/>
                </a:lnTo>
                <a:lnTo>
                  <a:pt x="14" y="1208"/>
                </a:lnTo>
                <a:lnTo>
                  <a:pt x="54" y="1164"/>
                </a:lnTo>
                <a:lnTo>
                  <a:pt x="82" y="1134"/>
                </a:lnTo>
                <a:lnTo>
                  <a:pt x="116" y="1102"/>
                </a:lnTo>
                <a:lnTo>
                  <a:pt x="156" y="1068"/>
                </a:lnTo>
                <a:lnTo>
                  <a:pt x="200" y="1032"/>
                </a:lnTo>
                <a:lnTo>
                  <a:pt x="250" y="996"/>
                </a:lnTo>
                <a:lnTo>
                  <a:pt x="304" y="962"/>
                </a:lnTo>
                <a:lnTo>
                  <a:pt x="360" y="928"/>
                </a:lnTo>
                <a:lnTo>
                  <a:pt x="390" y="914"/>
                </a:lnTo>
                <a:lnTo>
                  <a:pt x="422" y="900"/>
                </a:lnTo>
                <a:lnTo>
                  <a:pt x="454" y="886"/>
                </a:lnTo>
                <a:lnTo>
                  <a:pt x="486" y="876"/>
                </a:lnTo>
                <a:lnTo>
                  <a:pt x="520" y="866"/>
                </a:lnTo>
                <a:lnTo>
                  <a:pt x="554" y="856"/>
                </a:lnTo>
                <a:lnTo>
                  <a:pt x="588" y="850"/>
                </a:lnTo>
                <a:lnTo>
                  <a:pt x="624" y="844"/>
                </a:lnTo>
                <a:lnTo>
                  <a:pt x="660" y="840"/>
                </a:lnTo>
                <a:lnTo>
                  <a:pt x="696" y="840"/>
                </a:lnTo>
                <a:lnTo>
                  <a:pt x="696" y="990"/>
                </a:lnTo>
                <a:lnTo>
                  <a:pt x="1024" y="612"/>
                </a:lnTo>
                <a:close/>
              </a:path>
            </a:pathLst>
          </a:custGeom>
          <a:gradFill rotWithShape="1">
            <a:gsLst>
              <a:gs pos="0">
                <a:schemeClr val="bg1">
                  <a:alpha val="20000"/>
                </a:schemeClr>
              </a:gs>
              <a:gs pos="100000">
                <a:schemeClr val="accent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val="17344320"/>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01084"/>
            <a:ext cx="11063816" cy="553998"/>
          </a:xfrm>
        </p:spPr>
        <p:txBody>
          <a:bodyPr/>
          <a:lstStyle/>
          <a:p>
            <a:pPr marL="53975" lvl="2"/>
            <a:r>
              <a:rPr lang="en-US"/>
              <a:t>Title IX Team: Decision Maker</a:t>
            </a:r>
          </a:p>
        </p:txBody>
      </p:sp>
      <p:sp>
        <p:nvSpPr>
          <p:cNvPr id="3" name="Content Placeholder 2"/>
          <p:cNvSpPr>
            <a:spLocks noGrp="1"/>
          </p:cNvSpPr>
          <p:nvPr>
            <p:ph idx="1"/>
          </p:nvPr>
        </p:nvSpPr>
        <p:spPr>
          <a:xfrm>
            <a:off x="4231758" y="955498"/>
            <a:ext cx="7184053" cy="5198723"/>
          </a:xfrm>
        </p:spPr>
        <p:txBody>
          <a:bodyPr/>
          <a:lstStyle/>
          <a:p>
            <a:pPr lvl="1"/>
            <a:r>
              <a:rPr lang="en-US" sz="2300"/>
              <a:t>Reviews Final Investigative Report with “fresh eyes” to see if information is missing or incomplete</a:t>
            </a:r>
          </a:p>
          <a:p>
            <a:pPr lvl="1"/>
            <a:r>
              <a:rPr lang="en-US" sz="2300"/>
              <a:t>May be a hearing officer or a hearing panel</a:t>
            </a:r>
          </a:p>
          <a:p>
            <a:pPr lvl="1"/>
            <a:r>
              <a:rPr lang="en-US" sz="2300"/>
              <a:t>Facilitates “live cross-examination” for parties through the parties’ advisors</a:t>
            </a:r>
          </a:p>
          <a:p>
            <a:pPr lvl="1"/>
            <a:r>
              <a:rPr lang="en-US" sz="2300"/>
              <a:t>Makes conclusions about whether alleged conduct occurred and the decision about responsibility for a policy violation</a:t>
            </a:r>
          </a:p>
          <a:p>
            <a:pPr lvl="1"/>
            <a:r>
              <a:rPr lang="en-US" sz="2300"/>
              <a:t>Prepares written determination with findings of fact, conclusions, and rationale for the result as to each allegation</a:t>
            </a:r>
          </a:p>
          <a:p>
            <a:pPr lvl="1"/>
            <a:r>
              <a:rPr lang="en-US" sz="2300"/>
              <a:t>If applicable, recommends sanctions for Respondent and remedies for Complainant</a:t>
            </a:r>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23</a:t>
            </a:fld>
            <a:endParaRPr lang="en-US">
              <a:solidFill>
                <a:srgbClr val="12175E"/>
              </a:solidFill>
            </a:endParaRPr>
          </a:p>
        </p:txBody>
      </p:sp>
      <p:sp>
        <p:nvSpPr>
          <p:cNvPr id="5" name="Rectangle 18"/>
          <p:cNvSpPr>
            <a:spLocks noChangeArrowheads="1"/>
          </p:cNvSpPr>
          <p:nvPr/>
        </p:nvSpPr>
        <p:spPr bwMode="blackWhite">
          <a:xfrm>
            <a:off x="372140" y="1754970"/>
            <a:ext cx="3519375" cy="3416320"/>
          </a:xfrm>
          <a:prstGeom prst="rect">
            <a:avLst/>
          </a:prstGeom>
          <a:gradFill rotWithShape="1">
            <a:gsLst>
              <a:gs pos="0">
                <a:schemeClr val="bg1">
                  <a:alpha val="20000"/>
                </a:schemeClr>
              </a:gs>
              <a:gs pos="100000">
                <a:schemeClr val="bg1">
                  <a:gamma/>
                  <a:tint val="0"/>
                  <a:invGamma/>
                </a:schemeClr>
              </a:gs>
            </a:gsLst>
            <a:lin ang="5400000" scaled="1"/>
          </a:gradFill>
          <a:ln w="12700" algn="ctr">
            <a:solidFill>
              <a:schemeClr val="bg1"/>
            </a:solidFill>
            <a:miter lim="800000"/>
          </a:ln>
          <a:effectLst/>
          <a:extLst>
            <a:ext uri="{AF507438-7753-43E0-B8FC-AC1667EBCBE1}">
              <a14:hiddenEffects xmlns:a14="http://schemas.microsoft.com/office/drawing/2010/main">
                <a:effectLst>
                  <a:outerShdw dist="53882" dir="2700000" algn="ctr" rotWithShape="0">
                    <a:srgbClr val="E7E9E5"/>
                  </a:outerShdw>
                </a:effectLst>
              </a14:hiddenEffects>
            </a:ext>
          </a:extLst>
        </p:spPr>
        <p:txBody>
          <a:bodyPr wrap="square" lIns="45720" rIns="45720" anchor="ctr">
            <a:spAutoFit/>
          </a:bodyPr>
          <a:lstStyle/>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r>
              <a:rPr lang="en-US" sz="3600" b="1" baseline="0">
                <a:solidFill>
                  <a:srgbClr val="002060"/>
                </a:solidFill>
              </a:rPr>
              <a:t>Decision Maker Role:</a:t>
            </a:r>
          </a:p>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endParaRPr lang="en-US" sz="3600" b="1" baseline="0">
              <a:solidFill>
                <a:srgbClr val="002060"/>
              </a:solidFill>
            </a:endParaRPr>
          </a:p>
        </p:txBody>
      </p:sp>
      <p:sp>
        <p:nvSpPr>
          <p:cNvPr id="6" name="Freeform 20"/>
          <p:cNvSpPr/>
          <p:nvPr/>
        </p:nvSpPr>
        <p:spPr bwMode="black">
          <a:xfrm>
            <a:off x="3909682" y="2890422"/>
            <a:ext cx="615950" cy="736600"/>
          </a:xfrm>
          <a:custGeom>
            <a:gdLst>
              <a:gd name="T0" fmla="*/ 8 w 1024"/>
              <a:gd name="T1" fmla="*/ 5 h 1224"/>
              <a:gd name="T2" fmla="*/ 5 w 1024"/>
              <a:gd name="T3" fmla="*/ 2 h 1224"/>
              <a:gd name="T4" fmla="*/ 5 w 1024"/>
              <a:gd name="T5" fmla="*/ 3 h 1224"/>
              <a:gd name="T6" fmla="*/ 5 w 1024"/>
              <a:gd name="T7" fmla="*/ 3 h 1224"/>
              <a:gd name="T8" fmla="*/ 5 w 1024"/>
              <a:gd name="T9" fmla="*/ 3 h 1224"/>
              <a:gd name="T10" fmla="*/ 5 w 1024"/>
              <a:gd name="T11" fmla="*/ 3 h 1224"/>
              <a:gd name="T12" fmla="*/ 5 w 1024"/>
              <a:gd name="T13" fmla="*/ 3 h 1224"/>
              <a:gd name="T14" fmla="*/ 4 w 1024"/>
              <a:gd name="T15" fmla="*/ 3 h 1224"/>
              <a:gd name="T16" fmla="*/ 4 w 1024"/>
              <a:gd name="T17" fmla="*/ 3 h 1224"/>
              <a:gd name="T18" fmla="*/ 3 w 1024"/>
              <a:gd name="T19" fmla="*/ 3 h 1224"/>
              <a:gd name="T20" fmla="*/ 3 w 1024"/>
              <a:gd name="T21" fmla="*/ 3 h 1224"/>
              <a:gd name="T22" fmla="*/ 3 w 1024"/>
              <a:gd name="T23" fmla="*/ 3 h 1224"/>
              <a:gd name="T24" fmla="*/ 3 w 1024"/>
              <a:gd name="T25" fmla="*/ 2 h 1224"/>
              <a:gd name="T26" fmla="*/ 3 w 1024"/>
              <a:gd name="T27" fmla="*/ 2 h 1224"/>
              <a:gd name="T28" fmla="*/ 2 w 1024"/>
              <a:gd name="T29" fmla="*/ 2 h 1224"/>
              <a:gd name="T30" fmla="*/ 2 w 1024"/>
              <a:gd name="T31" fmla="*/ 2 h 1224"/>
              <a:gd name="T32" fmla="*/ 2 w 1024"/>
              <a:gd name="T33" fmla="*/ 2 h 1224"/>
              <a:gd name="T34" fmla="*/ 2 w 1024"/>
              <a:gd name="T35" fmla="*/ 2 h 1224"/>
              <a:gd name="T36" fmla="*/ 1 w 1024"/>
              <a:gd name="T37" fmla="*/ 1 h 1224"/>
              <a:gd name="T38" fmla="*/ 1 w 1024"/>
              <a:gd name="T39" fmla="*/ 1 h 1224"/>
              <a:gd name="T40" fmla="*/ 1 w 1024"/>
              <a:gd name="T41" fmla="*/ 1 h 1224"/>
              <a:gd name="T42" fmla="*/ 0 w 1024"/>
              <a:gd name="T43" fmla="*/ 0 h 1224"/>
              <a:gd name="T44" fmla="*/ 0 w 1024"/>
              <a:gd name="T45" fmla="*/ 0 h 1224"/>
              <a:gd name="T46" fmla="*/ 0 w 1024"/>
              <a:gd name="T47" fmla="*/ 0 h 1224"/>
              <a:gd name="T48" fmla="*/ 0 w 1024"/>
              <a:gd name="T49" fmla="*/ 5 h 1224"/>
              <a:gd name="T50" fmla="*/ 0 w 1024"/>
              <a:gd name="T51" fmla="*/ 9 h 1224"/>
              <a:gd name="T52" fmla="*/ 0 w 1024"/>
              <a:gd name="T53" fmla="*/ 9 h 1224"/>
              <a:gd name="T54" fmla="*/ 0 w 1024"/>
              <a:gd name="T55" fmla="*/ 9 h 1224"/>
              <a:gd name="T56" fmla="*/ 0 w 1024"/>
              <a:gd name="T57" fmla="*/ 9 h 1224"/>
              <a:gd name="T58" fmla="*/ 1 w 1024"/>
              <a:gd name="T59" fmla="*/ 9 h 1224"/>
              <a:gd name="T60" fmla="*/ 1 w 1024"/>
              <a:gd name="T61" fmla="*/ 9 h 1224"/>
              <a:gd name="T62" fmla="*/ 1 w 1024"/>
              <a:gd name="T63" fmla="*/ 8 h 1224"/>
              <a:gd name="T64" fmla="*/ 2 w 1024"/>
              <a:gd name="T65" fmla="*/ 8 h 1224"/>
              <a:gd name="T66" fmla="*/ 2 w 1024"/>
              <a:gd name="T67" fmla="*/ 8 h 1224"/>
              <a:gd name="T68" fmla="*/ 2 w 1024"/>
              <a:gd name="T69" fmla="*/ 8 h 1224"/>
              <a:gd name="T70" fmla="*/ 3 w 1024"/>
              <a:gd name="T71" fmla="*/ 7 h 1224"/>
              <a:gd name="T72" fmla="*/ 3 w 1024"/>
              <a:gd name="T73" fmla="*/ 7 h 1224"/>
              <a:gd name="T74" fmla="*/ 3 w 1024"/>
              <a:gd name="T75" fmla="*/ 7 h 1224"/>
              <a:gd name="T76" fmla="*/ 3 w 1024"/>
              <a:gd name="T77" fmla="*/ 7 h 1224"/>
              <a:gd name="T78" fmla="*/ 4 w 1024"/>
              <a:gd name="T79" fmla="*/ 7 h 1224"/>
              <a:gd name="T80" fmla="*/ 4 w 1024"/>
              <a:gd name="T81" fmla="*/ 7 h 1224"/>
              <a:gd name="T82" fmla="*/ 4 w 1024"/>
              <a:gd name="T83" fmla="*/ 7 h 1224"/>
              <a:gd name="T84" fmla="*/ 5 w 1024"/>
              <a:gd name="T85" fmla="*/ 6 h 1224"/>
              <a:gd name="T86" fmla="*/ 5 w 1024"/>
              <a:gd name="T87" fmla="*/ 6 h 1224"/>
              <a:gd name="T88" fmla="*/ 5 w 1024"/>
              <a:gd name="T89" fmla="*/ 6 h 1224"/>
              <a:gd name="T90" fmla="*/ 5 w 1024"/>
              <a:gd name="T91" fmla="*/ 6 h 1224"/>
              <a:gd name="T92" fmla="*/ 5 w 1024"/>
              <a:gd name="T93" fmla="*/ 8 h 1224"/>
              <a:gd name="T94" fmla="*/ 8 w 1024"/>
              <a:gd name="T95" fmla="*/ 5 h 12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4" h="1224">
                <a:moveTo>
                  <a:pt x="1024" y="612"/>
                </a:moveTo>
                <a:lnTo>
                  <a:pt x="696" y="234"/>
                </a:lnTo>
                <a:lnTo>
                  <a:pt x="696" y="384"/>
                </a:lnTo>
                <a:lnTo>
                  <a:pt x="656" y="382"/>
                </a:lnTo>
                <a:lnTo>
                  <a:pt x="616" y="380"/>
                </a:lnTo>
                <a:lnTo>
                  <a:pt x="578" y="374"/>
                </a:lnTo>
                <a:lnTo>
                  <a:pt x="542" y="368"/>
                </a:lnTo>
                <a:lnTo>
                  <a:pt x="506" y="358"/>
                </a:lnTo>
                <a:lnTo>
                  <a:pt x="470" y="348"/>
                </a:lnTo>
                <a:lnTo>
                  <a:pt x="438" y="336"/>
                </a:lnTo>
                <a:lnTo>
                  <a:pt x="404" y="324"/>
                </a:lnTo>
                <a:lnTo>
                  <a:pt x="374" y="310"/>
                </a:lnTo>
                <a:lnTo>
                  <a:pt x="342" y="294"/>
                </a:lnTo>
                <a:lnTo>
                  <a:pt x="314" y="280"/>
                </a:lnTo>
                <a:lnTo>
                  <a:pt x="286" y="262"/>
                </a:lnTo>
                <a:lnTo>
                  <a:pt x="234" y="228"/>
                </a:lnTo>
                <a:lnTo>
                  <a:pt x="186" y="192"/>
                </a:lnTo>
                <a:lnTo>
                  <a:pt x="144" y="156"/>
                </a:lnTo>
                <a:lnTo>
                  <a:pt x="106" y="122"/>
                </a:lnTo>
                <a:lnTo>
                  <a:pt x="74" y="90"/>
                </a:lnTo>
                <a:lnTo>
                  <a:pt x="48" y="60"/>
                </a:lnTo>
                <a:lnTo>
                  <a:pt x="12" y="16"/>
                </a:lnTo>
                <a:lnTo>
                  <a:pt x="0" y="0"/>
                </a:lnTo>
                <a:lnTo>
                  <a:pt x="0" y="612"/>
                </a:lnTo>
                <a:lnTo>
                  <a:pt x="0" y="1224"/>
                </a:lnTo>
                <a:lnTo>
                  <a:pt x="14" y="1208"/>
                </a:lnTo>
                <a:lnTo>
                  <a:pt x="54" y="1164"/>
                </a:lnTo>
                <a:lnTo>
                  <a:pt x="82" y="1134"/>
                </a:lnTo>
                <a:lnTo>
                  <a:pt x="116" y="1102"/>
                </a:lnTo>
                <a:lnTo>
                  <a:pt x="156" y="1068"/>
                </a:lnTo>
                <a:lnTo>
                  <a:pt x="200" y="1032"/>
                </a:lnTo>
                <a:lnTo>
                  <a:pt x="250" y="996"/>
                </a:lnTo>
                <a:lnTo>
                  <a:pt x="304" y="962"/>
                </a:lnTo>
                <a:lnTo>
                  <a:pt x="360" y="928"/>
                </a:lnTo>
                <a:lnTo>
                  <a:pt x="390" y="914"/>
                </a:lnTo>
                <a:lnTo>
                  <a:pt x="422" y="900"/>
                </a:lnTo>
                <a:lnTo>
                  <a:pt x="454" y="886"/>
                </a:lnTo>
                <a:lnTo>
                  <a:pt x="486" y="876"/>
                </a:lnTo>
                <a:lnTo>
                  <a:pt x="520" y="866"/>
                </a:lnTo>
                <a:lnTo>
                  <a:pt x="554" y="856"/>
                </a:lnTo>
                <a:lnTo>
                  <a:pt x="588" y="850"/>
                </a:lnTo>
                <a:lnTo>
                  <a:pt x="624" y="844"/>
                </a:lnTo>
                <a:lnTo>
                  <a:pt x="660" y="840"/>
                </a:lnTo>
                <a:lnTo>
                  <a:pt x="696" y="840"/>
                </a:lnTo>
                <a:lnTo>
                  <a:pt x="696" y="990"/>
                </a:lnTo>
                <a:lnTo>
                  <a:pt x="1024" y="612"/>
                </a:lnTo>
                <a:close/>
              </a:path>
            </a:pathLst>
          </a:custGeom>
          <a:gradFill rotWithShape="1">
            <a:gsLst>
              <a:gs pos="0">
                <a:schemeClr val="bg1">
                  <a:alpha val="20000"/>
                </a:schemeClr>
              </a:gs>
              <a:gs pos="100000">
                <a:schemeClr val="accent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val="3139947195"/>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337128" y="279818"/>
            <a:ext cx="11063816" cy="553998"/>
          </a:xfrm>
        </p:spPr>
        <p:txBody>
          <a:bodyPr/>
          <a:lstStyle/>
          <a:p>
            <a:pPr marL="53975" lvl="2"/>
            <a:r>
              <a:rPr lang="en-US"/>
              <a:t>Title IX Team: Appeals Officer</a:t>
            </a:r>
          </a:p>
        </p:txBody>
      </p:sp>
      <p:sp>
        <p:nvSpPr>
          <p:cNvPr id="3" name="Content Placeholder 2"/>
          <p:cNvSpPr>
            <a:spLocks noGrp="1"/>
          </p:cNvSpPr>
          <p:nvPr>
            <p:ph idx="1"/>
          </p:nvPr>
        </p:nvSpPr>
        <p:spPr>
          <a:xfrm>
            <a:off x="4380614" y="833816"/>
            <a:ext cx="7364820" cy="5152049"/>
          </a:xfrm>
        </p:spPr>
        <p:txBody>
          <a:bodyPr/>
          <a:lstStyle/>
          <a:p>
            <a:pPr lvl="1"/>
            <a:r>
              <a:rPr lang="en-US" sz="2400"/>
              <a:t>Provides written notice to both parties about the right to appeal based on three grounds for appeal</a:t>
            </a:r>
          </a:p>
          <a:p>
            <a:pPr lvl="1"/>
            <a:r>
              <a:rPr lang="en-US" sz="2400"/>
              <a:t>If an appeal is filed, the Appeal Officer evaluates the appeal request(s) to determine if within the scope of appeal</a:t>
            </a:r>
          </a:p>
          <a:p>
            <a:pPr lvl="1"/>
            <a:r>
              <a:rPr lang="en-US" sz="2400"/>
              <a:t>Provides a written Notice of Appeal to both parties </a:t>
            </a:r>
          </a:p>
          <a:p>
            <a:pPr lvl="1"/>
            <a:r>
              <a:rPr lang="en-US" sz="2400"/>
              <a:t>Reviews both written statements and arguments from the parties</a:t>
            </a:r>
          </a:p>
          <a:p>
            <a:pPr lvl="1"/>
            <a:r>
              <a:rPr lang="en-US" sz="2400"/>
              <a:t>Renders written decision on appeal and explains rationale for the result</a:t>
            </a:r>
          </a:p>
          <a:p>
            <a:pPr lvl="1"/>
            <a:r>
              <a:rPr lang="en-US" sz="2400"/>
              <a:t>Provides the written decision to parties at same time</a:t>
            </a:r>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24</a:t>
            </a:fld>
            <a:endParaRPr lang="en-US">
              <a:solidFill>
                <a:srgbClr val="12175E"/>
              </a:solidFill>
            </a:endParaRPr>
          </a:p>
        </p:txBody>
      </p:sp>
      <p:sp>
        <p:nvSpPr>
          <p:cNvPr id="5" name="Rectangle 18"/>
          <p:cNvSpPr>
            <a:spLocks noChangeArrowheads="1"/>
          </p:cNvSpPr>
          <p:nvPr/>
        </p:nvSpPr>
        <p:spPr bwMode="blackWhite">
          <a:xfrm>
            <a:off x="372140" y="1754970"/>
            <a:ext cx="3519375" cy="3416320"/>
          </a:xfrm>
          <a:prstGeom prst="rect">
            <a:avLst/>
          </a:prstGeom>
          <a:gradFill rotWithShape="1">
            <a:gsLst>
              <a:gs pos="0">
                <a:schemeClr val="bg1">
                  <a:alpha val="20000"/>
                </a:schemeClr>
              </a:gs>
              <a:gs pos="100000">
                <a:schemeClr val="bg1">
                  <a:gamma/>
                  <a:tint val="0"/>
                  <a:invGamma/>
                </a:schemeClr>
              </a:gs>
            </a:gsLst>
            <a:lin ang="5400000" scaled="1"/>
          </a:gradFill>
          <a:ln w="12700" algn="ctr">
            <a:solidFill>
              <a:schemeClr val="bg1"/>
            </a:solidFill>
            <a:miter lim="800000"/>
          </a:ln>
          <a:effectLst/>
          <a:extLst>
            <a:ext uri="{AF507438-7753-43E0-B8FC-AC1667EBCBE1}">
              <a14:hiddenEffects xmlns:a14="http://schemas.microsoft.com/office/drawing/2010/main">
                <a:effectLst>
                  <a:outerShdw dist="53882" dir="2700000" algn="ctr" rotWithShape="0">
                    <a:srgbClr val="E7E9E5"/>
                  </a:outerShdw>
                </a:effectLst>
              </a14:hiddenEffects>
            </a:ext>
          </a:extLst>
        </p:spPr>
        <p:txBody>
          <a:bodyPr wrap="square" lIns="45720" rIns="45720" anchor="ctr">
            <a:spAutoFit/>
          </a:bodyPr>
          <a:lstStyle/>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r>
              <a:rPr lang="en-US" sz="3600" b="1" baseline="0">
                <a:solidFill>
                  <a:srgbClr val="002060"/>
                </a:solidFill>
              </a:rPr>
              <a:t>Appeal Officer Role:</a:t>
            </a:r>
          </a:p>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endParaRPr lang="en-US" sz="3600" b="1" baseline="0">
              <a:solidFill>
                <a:srgbClr val="002060"/>
              </a:solidFill>
            </a:endParaRPr>
          </a:p>
        </p:txBody>
      </p:sp>
      <p:sp>
        <p:nvSpPr>
          <p:cNvPr id="6" name="Freeform 20"/>
          <p:cNvSpPr/>
          <p:nvPr/>
        </p:nvSpPr>
        <p:spPr bwMode="black">
          <a:xfrm>
            <a:off x="3909682" y="2890422"/>
            <a:ext cx="615950" cy="736600"/>
          </a:xfrm>
          <a:custGeom>
            <a:gdLst>
              <a:gd name="T0" fmla="*/ 8 w 1024"/>
              <a:gd name="T1" fmla="*/ 5 h 1224"/>
              <a:gd name="T2" fmla="*/ 5 w 1024"/>
              <a:gd name="T3" fmla="*/ 2 h 1224"/>
              <a:gd name="T4" fmla="*/ 5 w 1024"/>
              <a:gd name="T5" fmla="*/ 3 h 1224"/>
              <a:gd name="T6" fmla="*/ 5 w 1024"/>
              <a:gd name="T7" fmla="*/ 3 h 1224"/>
              <a:gd name="T8" fmla="*/ 5 w 1024"/>
              <a:gd name="T9" fmla="*/ 3 h 1224"/>
              <a:gd name="T10" fmla="*/ 5 w 1024"/>
              <a:gd name="T11" fmla="*/ 3 h 1224"/>
              <a:gd name="T12" fmla="*/ 5 w 1024"/>
              <a:gd name="T13" fmla="*/ 3 h 1224"/>
              <a:gd name="T14" fmla="*/ 4 w 1024"/>
              <a:gd name="T15" fmla="*/ 3 h 1224"/>
              <a:gd name="T16" fmla="*/ 4 w 1024"/>
              <a:gd name="T17" fmla="*/ 3 h 1224"/>
              <a:gd name="T18" fmla="*/ 3 w 1024"/>
              <a:gd name="T19" fmla="*/ 3 h 1224"/>
              <a:gd name="T20" fmla="*/ 3 w 1024"/>
              <a:gd name="T21" fmla="*/ 3 h 1224"/>
              <a:gd name="T22" fmla="*/ 3 w 1024"/>
              <a:gd name="T23" fmla="*/ 3 h 1224"/>
              <a:gd name="T24" fmla="*/ 3 w 1024"/>
              <a:gd name="T25" fmla="*/ 2 h 1224"/>
              <a:gd name="T26" fmla="*/ 3 w 1024"/>
              <a:gd name="T27" fmla="*/ 2 h 1224"/>
              <a:gd name="T28" fmla="*/ 2 w 1024"/>
              <a:gd name="T29" fmla="*/ 2 h 1224"/>
              <a:gd name="T30" fmla="*/ 2 w 1024"/>
              <a:gd name="T31" fmla="*/ 2 h 1224"/>
              <a:gd name="T32" fmla="*/ 2 w 1024"/>
              <a:gd name="T33" fmla="*/ 2 h 1224"/>
              <a:gd name="T34" fmla="*/ 2 w 1024"/>
              <a:gd name="T35" fmla="*/ 2 h 1224"/>
              <a:gd name="T36" fmla="*/ 1 w 1024"/>
              <a:gd name="T37" fmla="*/ 1 h 1224"/>
              <a:gd name="T38" fmla="*/ 1 w 1024"/>
              <a:gd name="T39" fmla="*/ 1 h 1224"/>
              <a:gd name="T40" fmla="*/ 1 w 1024"/>
              <a:gd name="T41" fmla="*/ 1 h 1224"/>
              <a:gd name="T42" fmla="*/ 0 w 1024"/>
              <a:gd name="T43" fmla="*/ 0 h 1224"/>
              <a:gd name="T44" fmla="*/ 0 w 1024"/>
              <a:gd name="T45" fmla="*/ 0 h 1224"/>
              <a:gd name="T46" fmla="*/ 0 w 1024"/>
              <a:gd name="T47" fmla="*/ 0 h 1224"/>
              <a:gd name="T48" fmla="*/ 0 w 1024"/>
              <a:gd name="T49" fmla="*/ 5 h 1224"/>
              <a:gd name="T50" fmla="*/ 0 w 1024"/>
              <a:gd name="T51" fmla="*/ 9 h 1224"/>
              <a:gd name="T52" fmla="*/ 0 w 1024"/>
              <a:gd name="T53" fmla="*/ 9 h 1224"/>
              <a:gd name="T54" fmla="*/ 0 w 1024"/>
              <a:gd name="T55" fmla="*/ 9 h 1224"/>
              <a:gd name="T56" fmla="*/ 0 w 1024"/>
              <a:gd name="T57" fmla="*/ 9 h 1224"/>
              <a:gd name="T58" fmla="*/ 1 w 1024"/>
              <a:gd name="T59" fmla="*/ 9 h 1224"/>
              <a:gd name="T60" fmla="*/ 1 w 1024"/>
              <a:gd name="T61" fmla="*/ 9 h 1224"/>
              <a:gd name="T62" fmla="*/ 1 w 1024"/>
              <a:gd name="T63" fmla="*/ 8 h 1224"/>
              <a:gd name="T64" fmla="*/ 2 w 1024"/>
              <a:gd name="T65" fmla="*/ 8 h 1224"/>
              <a:gd name="T66" fmla="*/ 2 w 1024"/>
              <a:gd name="T67" fmla="*/ 8 h 1224"/>
              <a:gd name="T68" fmla="*/ 2 w 1024"/>
              <a:gd name="T69" fmla="*/ 8 h 1224"/>
              <a:gd name="T70" fmla="*/ 3 w 1024"/>
              <a:gd name="T71" fmla="*/ 7 h 1224"/>
              <a:gd name="T72" fmla="*/ 3 w 1024"/>
              <a:gd name="T73" fmla="*/ 7 h 1224"/>
              <a:gd name="T74" fmla="*/ 3 w 1024"/>
              <a:gd name="T75" fmla="*/ 7 h 1224"/>
              <a:gd name="T76" fmla="*/ 3 w 1024"/>
              <a:gd name="T77" fmla="*/ 7 h 1224"/>
              <a:gd name="T78" fmla="*/ 4 w 1024"/>
              <a:gd name="T79" fmla="*/ 7 h 1224"/>
              <a:gd name="T80" fmla="*/ 4 w 1024"/>
              <a:gd name="T81" fmla="*/ 7 h 1224"/>
              <a:gd name="T82" fmla="*/ 4 w 1024"/>
              <a:gd name="T83" fmla="*/ 7 h 1224"/>
              <a:gd name="T84" fmla="*/ 5 w 1024"/>
              <a:gd name="T85" fmla="*/ 6 h 1224"/>
              <a:gd name="T86" fmla="*/ 5 w 1024"/>
              <a:gd name="T87" fmla="*/ 6 h 1224"/>
              <a:gd name="T88" fmla="*/ 5 w 1024"/>
              <a:gd name="T89" fmla="*/ 6 h 1224"/>
              <a:gd name="T90" fmla="*/ 5 w 1024"/>
              <a:gd name="T91" fmla="*/ 6 h 1224"/>
              <a:gd name="T92" fmla="*/ 5 w 1024"/>
              <a:gd name="T93" fmla="*/ 8 h 1224"/>
              <a:gd name="T94" fmla="*/ 8 w 1024"/>
              <a:gd name="T95" fmla="*/ 5 h 12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4" h="1224">
                <a:moveTo>
                  <a:pt x="1024" y="612"/>
                </a:moveTo>
                <a:lnTo>
                  <a:pt x="696" y="234"/>
                </a:lnTo>
                <a:lnTo>
                  <a:pt x="696" y="384"/>
                </a:lnTo>
                <a:lnTo>
                  <a:pt x="656" y="382"/>
                </a:lnTo>
                <a:lnTo>
                  <a:pt x="616" y="380"/>
                </a:lnTo>
                <a:lnTo>
                  <a:pt x="578" y="374"/>
                </a:lnTo>
                <a:lnTo>
                  <a:pt x="542" y="368"/>
                </a:lnTo>
                <a:lnTo>
                  <a:pt x="506" y="358"/>
                </a:lnTo>
                <a:lnTo>
                  <a:pt x="470" y="348"/>
                </a:lnTo>
                <a:lnTo>
                  <a:pt x="438" y="336"/>
                </a:lnTo>
                <a:lnTo>
                  <a:pt x="404" y="324"/>
                </a:lnTo>
                <a:lnTo>
                  <a:pt x="374" y="310"/>
                </a:lnTo>
                <a:lnTo>
                  <a:pt x="342" y="294"/>
                </a:lnTo>
                <a:lnTo>
                  <a:pt x="314" y="280"/>
                </a:lnTo>
                <a:lnTo>
                  <a:pt x="286" y="262"/>
                </a:lnTo>
                <a:lnTo>
                  <a:pt x="234" y="228"/>
                </a:lnTo>
                <a:lnTo>
                  <a:pt x="186" y="192"/>
                </a:lnTo>
                <a:lnTo>
                  <a:pt x="144" y="156"/>
                </a:lnTo>
                <a:lnTo>
                  <a:pt x="106" y="122"/>
                </a:lnTo>
                <a:lnTo>
                  <a:pt x="74" y="90"/>
                </a:lnTo>
                <a:lnTo>
                  <a:pt x="48" y="60"/>
                </a:lnTo>
                <a:lnTo>
                  <a:pt x="12" y="16"/>
                </a:lnTo>
                <a:lnTo>
                  <a:pt x="0" y="0"/>
                </a:lnTo>
                <a:lnTo>
                  <a:pt x="0" y="612"/>
                </a:lnTo>
                <a:lnTo>
                  <a:pt x="0" y="1224"/>
                </a:lnTo>
                <a:lnTo>
                  <a:pt x="14" y="1208"/>
                </a:lnTo>
                <a:lnTo>
                  <a:pt x="54" y="1164"/>
                </a:lnTo>
                <a:lnTo>
                  <a:pt x="82" y="1134"/>
                </a:lnTo>
                <a:lnTo>
                  <a:pt x="116" y="1102"/>
                </a:lnTo>
                <a:lnTo>
                  <a:pt x="156" y="1068"/>
                </a:lnTo>
                <a:lnTo>
                  <a:pt x="200" y="1032"/>
                </a:lnTo>
                <a:lnTo>
                  <a:pt x="250" y="996"/>
                </a:lnTo>
                <a:lnTo>
                  <a:pt x="304" y="962"/>
                </a:lnTo>
                <a:lnTo>
                  <a:pt x="360" y="928"/>
                </a:lnTo>
                <a:lnTo>
                  <a:pt x="390" y="914"/>
                </a:lnTo>
                <a:lnTo>
                  <a:pt x="422" y="900"/>
                </a:lnTo>
                <a:lnTo>
                  <a:pt x="454" y="886"/>
                </a:lnTo>
                <a:lnTo>
                  <a:pt x="486" y="876"/>
                </a:lnTo>
                <a:lnTo>
                  <a:pt x="520" y="866"/>
                </a:lnTo>
                <a:lnTo>
                  <a:pt x="554" y="856"/>
                </a:lnTo>
                <a:lnTo>
                  <a:pt x="588" y="850"/>
                </a:lnTo>
                <a:lnTo>
                  <a:pt x="624" y="844"/>
                </a:lnTo>
                <a:lnTo>
                  <a:pt x="660" y="840"/>
                </a:lnTo>
                <a:lnTo>
                  <a:pt x="696" y="840"/>
                </a:lnTo>
                <a:lnTo>
                  <a:pt x="696" y="990"/>
                </a:lnTo>
                <a:lnTo>
                  <a:pt x="1024" y="612"/>
                </a:lnTo>
                <a:close/>
              </a:path>
            </a:pathLst>
          </a:custGeom>
          <a:gradFill rotWithShape="1">
            <a:gsLst>
              <a:gs pos="0">
                <a:schemeClr val="bg1">
                  <a:alpha val="20000"/>
                </a:schemeClr>
              </a:gs>
              <a:gs pos="100000">
                <a:schemeClr val="accent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val="1989286889"/>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337128" y="301084"/>
            <a:ext cx="11063816" cy="523220"/>
          </a:xfrm>
        </p:spPr>
        <p:txBody>
          <a:bodyPr/>
          <a:lstStyle/>
          <a:p>
            <a:pPr marL="53975" lvl="2"/>
            <a:r>
              <a:rPr lang="en-US" sz="3400"/>
              <a:t>Title IX Team: Informal Resolution Process Facilitator</a:t>
            </a:r>
          </a:p>
        </p:txBody>
      </p:sp>
      <p:sp>
        <p:nvSpPr>
          <p:cNvPr id="3" name="Content Placeholder 2"/>
          <p:cNvSpPr>
            <a:spLocks noGrp="1"/>
          </p:cNvSpPr>
          <p:nvPr>
            <p:ph idx="1"/>
          </p:nvPr>
        </p:nvSpPr>
        <p:spPr>
          <a:xfrm>
            <a:off x="4217657" y="923974"/>
            <a:ext cx="7658910" cy="5363736"/>
          </a:xfrm>
        </p:spPr>
        <p:txBody>
          <a:bodyPr/>
          <a:lstStyle/>
          <a:p>
            <a:pPr lvl="1"/>
            <a:r>
              <a:rPr lang="en-US" sz="2200"/>
              <a:t>Cannot require the parties to participate in informal process or to waive the right to an investigation</a:t>
            </a:r>
          </a:p>
          <a:p>
            <a:pPr lvl="1"/>
            <a:r>
              <a:rPr lang="en-US" sz="2200"/>
              <a:t>Obtains voluntary, written consent of the parties to resolve the matter anytime before a determination of responsibility is made</a:t>
            </a:r>
          </a:p>
          <a:p>
            <a:pPr lvl="1"/>
            <a:r>
              <a:rPr lang="en-US" sz="2200"/>
              <a:t>Process does not involve full investigation or adjudication, but includes a written notice to the parties disclosing the allegations, the requirements of the process, and notice that the parties can withdraw and resume the grievance process </a:t>
            </a:r>
          </a:p>
          <a:p>
            <a:pPr lvl="1"/>
            <a:r>
              <a:rPr lang="en-US" sz="2200"/>
              <a:t>May consider the use of a trained mediator or trained restorative justice facilitator, if requested and appropriate</a:t>
            </a:r>
          </a:p>
          <a:p>
            <a:pPr lvl="1"/>
            <a:r>
              <a:rPr lang="en-US" sz="2200"/>
              <a:t>Process cannot be used where an employee is alleged to have  sexually harassed a student</a:t>
            </a:r>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25</a:t>
            </a:fld>
            <a:endParaRPr lang="en-US">
              <a:solidFill>
                <a:srgbClr val="12175E"/>
              </a:solidFill>
            </a:endParaRPr>
          </a:p>
        </p:txBody>
      </p:sp>
      <p:sp>
        <p:nvSpPr>
          <p:cNvPr id="5" name="Rectangle 18"/>
          <p:cNvSpPr>
            <a:spLocks noChangeArrowheads="1"/>
          </p:cNvSpPr>
          <p:nvPr/>
        </p:nvSpPr>
        <p:spPr bwMode="blackWhite">
          <a:xfrm>
            <a:off x="372140" y="923974"/>
            <a:ext cx="3519375" cy="5078313"/>
          </a:xfrm>
          <a:prstGeom prst="rect">
            <a:avLst/>
          </a:prstGeom>
          <a:gradFill rotWithShape="1">
            <a:gsLst>
              <a:gs pos="0">
                <a:schemeClr val="bg1">
                  <a:alpha val="20000"/>
                </a:schemeClr>
              </a:gs>
              <a:gs pos="100000">
                <a:schemeClr val="bg1">
                  <a:gamma/>
                  <a:tint val="0"/>
                  <a:invGamma/>
                </a:schemeClr>
              </a:gs>
            </a:gsLst>
            <a:lin ang="5400000" scaled="1"/>
          </a:gradFill>
          <a:ln w="12700" algn="ctr">
            <a:solidFill>
              <a:schemeClr val="bg1"/>
            </a:solidFill>
            <a:miter lim="800000"/>
          </a:ln>
          <a:effectLst/>
          <a:extLst>
            <a:ext uri="{AF507438-7753-43E0-B8FC-AC1667EBCBE1}">
              <a14:hiddenEffects xmlns:a14="http://schemas.microsoft.com/office/drawing/2010/main">
                <a:effectLst>
                  <a:outerShdw dist="53882" dir="2700000" algn="ctr" rotWithShape="0">
                    <a:srgbClr val="E7E9E5"/>
                  </a:outerShdw>
                </a:effectLst>
              </a14:hiddenEffects>
            </a:ext>
          </a:extLst>
        </p:spPr>
        <p:txBody>
          <a:bodyPr wrap="square" lIns="45720" rIns="45720" anchor="ctr">
            <a:spAutoFit/>
          </a:bodyPr>
          <a:lstStyle/>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r>
              <a:rPr lang="en-US" sz="3600" b="1" baseline="0">
                <a:solidFill>
                  <a:srgbClr val="002060"/>
                </a:solidFill>
              </a:rPr>
              <a:t>Informal</a:t>
            </a:r>
          </a:p>
          <a:p>
            <a:pPr algn="ctr">
              <a:buClr>
                <a:schemeClr val="accent1"/>
              </a:buClr>
              <a:buFont typeface="Wingdings 3" pitchFamily="18" charset="2"/>
              <a:buNone/>
              <a:defRPr/>
            </a:pPr>
            <a:r>
              <a:rPr lang="en-US" sz="3600" b="1" baseline="0">
                <a:solidFill>
                  <a:srgbClr val="002060"/>
                </a:solidFill>
              </a:rPr>
              <a:t>Resolution Process Facilitator Role:</a:t>
            </a:r>
          </a:p>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endParaRPr lang="en-US" sz="3600" b="1" baseline="0">
              <a:solidFill>
                <a:srgbClr val="002060"/>
              </a:solidFill>
            </a:endParaRPr>
          </a:p>
        </p:txBody>
      </p:sp>
      <p:sp>
        <p:nvSpPr>
          <p:cNvPr id="6" name="Freeform 20"/>
          <p:cNvSpPr/>
          <p:nvPr/>
        </p:nvSpPr>
        <p:spPr bwMode="black">
          <a:xfrm>
            <a:off x="3909682" y="2890422"/>
            <a:ext cx="615950" cy="736600"/>
          </a:xfrm>
          <a:custGeom>
            <a:gdLst>
              <a:gd name="T0" fmla="*/ 8 w 1024"/>
              <a:gd name="T1" fmla="*/ 5 h 1224"/>
              <a:gd name="T2" fmla="*/ 5 w 1024"/>
              <a:gd name="T3" fmla="*/ 2 h 1224"/>
              <a:gd name="T4" fmla="*/ 5 w 1024"/>
              <a:gd name="T5" fmla="*/ 3 h 1224"/>
              <a:gd name="T6" fmla="*/ 5 w 1024"/>
              <a:gd name="T7" fmla="*/ 3 h 1224"/>
              <a:gd name="T8" fmla="*/ 5 w 1024"/>
              <a:gd name="T9" fmla="*/ 3 h 1224"/>
              <a:gd name="T10" fmla="*/ 5 w 1024"/>
              <a:gd name="T11" fmla="*/ 3 h 1224"/>
              <a:gd name="T12" fmla="*/ 5 w 1024"/>
              <a:gd name="T13" fmla="*/ 3 h 1224"/>
              <a:gd name="T14" fmla="*/ 4 w 1024"/>
              <a:gd name="T15" fmla="*/ 3 h 1224"/>
              <a:gd name="T16" fmla="*/ 4 w 1024"/>
              <a:gd name="T17" fmla="*/ 3 h 1224"/>
              <a:gd name="T18" fmla="*/ 3 w 1024"/>
              <a:gd name="T19" fmla="*/ 3 h 1224"/>
              <a:gd name="T20" fmla="*/ 3 w 1024"/>
              <a:gd name="T21" fmla="*/ 3 h 1224"/>
              <a:gd name="T22" fmla="*/ 3 w 1024"/>
              <a:gd name="T23" fmla="*/ 3 h 1224"/>
              <a:gd name="T24" fmla="*/ 3 w 1024"/>
              <a:gd name="T25" fmla="*/ 2 h 1224"/>
              <a:gd name="T26" fmla="*/ 3 w 1024"/>
              <a:gd name="T27" fmla="*/ 2 h 1224"/>
              <a:gd name="T28" fmla="*/ 2 w 1024"/>
              <a:gd name="T29" fmla="*/ 2 h 1224"/>
              <a:gd name="T30" fmla="*/ 2 w 1024"/>
              <a:gd name="T31" fmla="*/ 2 h 1224"/>
              <a:gd name="T32" fmla="*/ 2 w 1024"/>
              <a:gd name="T33" fmla="*/ 2 h 1224"/>
              <a:gd name="T34" fmla="*/ 2 w 1024"/>
              <a:gd name="T35" fmla="*/ 2 h 1224"/>
              <a:gd name="T36" fmla="*/ 1 w 1024"/>
              <a:gd name="T37" fmla="*/ 1 h 1224"/>
              <a:gd name="T38" fmla="*/ 1 w 1024"/>
              <a:gd name="T39" fmla="*/ 1 h 1224"/>
              <a:gd name="T40" fmla="*/ 1 w 1024"/>
              <a:gd name="T41" fmla="*/ 1 h 1224"/>
              <a:gd name="T42" fmla="*/ 0 w 1024"/>
              <a:gd name="T43" fmla="*/ 0 h 1224"/>
              <a:gd name="T44" fmla="*/ 0 w 1024"/>
              <a:gd name="T45" fmla="*/ 0 h 1224"/>
              <a:gd name="T46" fmla="*/ 0 w 1024"/>
              <a:gd name="T47" fmla="*/ 0 h 1224"/>
              <a:gd name="T48" fmla="*/ 0 w 1024"/>
              <a:gd name="T49" fmla="*/ 5 h 1224"/>
              <a:gd name="T50" fmla="*/ 0 w 1024"/>
              <a:gd name="T51" fmla="*/ 9 h 1224"/>
              <a:gd name="T52" fmla="*/ 0 w 1024"/>
              <a:gd name="T53" fmla="*/ 9 h 1224"/>
              <a:gd name="T54" fmla="*/ 0 w 1024"/>
              <a:gd name="T55" fmla="*/ 9 h 1224"/>
              <a:gd name="T56" fmla="*/ 0 w 1024"/>
              <a:gd name="T57" fmla="*/ 9 h 1224"/>
              <a:gd name="T58" fmla="*/ 1 w 1024"/>
              <a:gd name="T59" fmla="*/ 9 h 1224"/>
              <a:gd name="T60" fmla="*/ 1 w 1024"/>
              <a:gd name="T61" fmla="*/ 9 h 1224"/>
              <a:gd name="T62" fmla="*/ 1 w 1024"/>
              <a:gd name="T63" fmla="*/ 8 h 1224"/>
              <a:gd name="T64" fmla="*/ 2 w 1024"/>
              <a:gd name="T65" fmla="*/ 8 h 1224"/>
              <a:gd name="T66" fmla="*/ 2 w 1024"/>
              <a:gd name="T67" fmla="*/ 8 h 1224"/>
              <a:gd name="T68" fmla="*/ 2 w 1024"/>
              <a:gd name="T69" fmla="*/ 8 h 1224"/>
              <a:gd name="T70" fmla="*/ 3 w 1024"/>
              <a:gd name="T71" fmla="*/ 7 h 1224"/>
              <a:gd name="T72" fmla="*/ 3 w 1024"/>
              <a:gd name="T73" fmla="*/ 7 h 1224"/>
              <a:gd name="T74" fmla="*/ 3 w 1024"/>
              <a:gd name="T75" fmla="*/ 7 h 1224"/>
              <a:gd name="T76" fmla="*/ 3 w 1024"/>
              <a:gd name="T77" fmla="*/ 7 h 1224"/>
              <a:gd name="T78" fmla="*/ 4 w 1024"/>
              <a:gd name="T79" fmla="*/ 7 h 1224"/>
              <a:gd name="T80" fmla="*/ 4 w 1024"/>
              <a:gd name="T81" fmla="*/ 7 h 1224"/>
              <a:gd name="T82" fmla="*/ 4 w 1024"/>
              <a:gd name="T83" fmla="*/ 7 h 1224"/>
              <a:gd name="T84" fmla="*/ 5 w 1024"/>
              <a:gd name="T85" fmla="*/ 6 h 1224"/>
              <a:gd name="T86" fmla="*/ 5 w 1024"/>
              <a:gd name="T87" fmla="*/ 6 h 1224"/>
              <a:gd name="T88" fmla="*/ 5 w 1024"/>
              <a:gd name="T89" fmla="*/ 6 h 1224"/>
              <a:gd name="T90" fmla="*/ 5 w 1024"/>
              <a:gd name="T91" fmla="*/ 6 h 1224"/>
              <a:gd name="T92" fmla="*/ 5 w 1024"/>
              <a:gd name="T93" fmla="*/ 8 h 1224"/>
              <a:gd name="T94" fmla="*/ 8 w 1024"/>
              <a:gd name="T95" fmla="*/ 5 h 12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24" h="1224">
                <a:moveTo>
                  <a:pt x="1024" y="612"/>
                </a:moveTo>
                <a:lnTo>
                  <a:pt x="696" y="234"/>
                </a:lnTo>
                <a:lnTo>
                  <a:pt x="696" y="384"/>
                </a:lnTo>
                <a:lnTo>
                  <a:pt x="656" y="382"/>
                </a:lnTo>
                <a:lnTo>
                  <a:pt x="616" y="380"/>
                </a:lnTo>
                <a:lnTo>
                  <a:pt x="578" y="374"/>
                </a:lnTo>
                <a:lnTo>
                  <a:pt x="542" y="368"/>
                </a:lnTo>
                <a:lnTo>
                  <a:pt x="506" y="358"/>
                </a:lnTo>
                <a:lnTo>
                  <a:pt x="470" y="348"/>
                </a:lnTo>
                <a:lnTo>
                  <a:pt x="438" y="336"/>
                </a:lnTo>
                <a:lnTo>
                  <a:pt x="404" y="324"/>
                </a:lnTo>
                <a:lnTo>
                  <a:pt x="374" y="310"/>
                </a:lnTo>
                <a:lnTo>
                  <a:pt x="342" y="294"/>
                </a:lnTo>
                <a:lnTo>
                  <a:pt x="314" y="280"/>
                </a:lnTo>
                <a:lnTo>
                  <a:pt x="286" y="262"/>
                </a:lnTo>
                <a:lnTo>
                  <a:pt x="234" y="228"/>
                </a:lnTo>
                <a:lnTo>
                  <a:pt x="186" y="192"/>
                </a:lnTo>
                <a:lnTo>
                  <a:pt x="144" y="156"/>
                </a:lnTo>
                <a:lnTo>
                  <a:pt x="106" y="122"/>
                </a:lnTo>
                <a:lnTo>
                  <a:pt x="74" y="90"/>
                </a:lnTo>
                <a:lnTo>
                  <a:pt x="48" y="60"/>
                </a:lnTo>
                <a:lnTo>
                  <a:pt x="12" y="16"/>
                </a:lnTo>
                <a:lnTo>
                  <a:pt x="0" y="0"/>
                </a:lnTo>
                <a:lnTo>
                  <a:pt x="0" y="612"/>
                </a:lnTo>
                <a:lnTo>
                  <a:pt x="0" y="1224"/>
                </a:lnTo>
                <a:lnTo>
                  <a:pt x="14" y="1208"/>
                </a:lnTo>
                <a:lnTo>
                  <a:pt x="54" y="1164"/>
                </a:lnTo>
                <a:lnTo>
                  <a:pt x="82" y="1134"/>
                </a:lnTo>
                <a:lnTo>
                  <a:pt x="116" y="1102"/>
                </a:lnTo>
                <a:lnTo>
                  <a:pt x="156" y="1068"/>
                </a:lnTo>
                <a:lnTo>
                  <a:pt x="200" y="1032"/>
                </a:lnTo>
                <a:lnTo>
                  <a:pt x="250" y="996"/>
                </a:lnTo>
                <a:lnTo>
                  <a:pt x="304" y="962"/>
                </a:lnTo>
                <a:lnTo>
                  <a:pt x="360" y="928"/>
                </a:lnTo>
                <a:lnTo>
                  <a:pt x="390" y="914"/>
                </a:lnTo>
                <a:lnTo>
                  <a:pt x="422" y="900"/>
                </a:lnTo>
                <a:lnTo>
                  <a:pt x="454" y="886"/>
                </a:lnTo>
                <a:lnTo>
                  <a:pt x="486" y="876"/>
                </a:lnTo>
                <a:lnTo>
                  <a:pt x="520" y="866"/>
                </a:lnTo>
                <a:lnTo>
                  <a:pt x="554" y="856"/>
                </a:lnTo>
                <a:lnTo>
                  <a:pt x="588" y="850"/>
                </a:lnTo>
                <a:lnTo>
                  <a:pt x="624" y="844"/>
                </a:lnTo>
                <a:lnTo>
                  <a:pt x="660" y="840"/>
                </a:lnTo>
                <a:lnTo>
                  <a:pt x="696" y="840"/>
                </a:lnTo>
                <a:lnTo>
                  <a:pt x="696" y="990"/>
                </a:lnTo>
                <a:lnTo>
                  <a:pt x="1024" y="612"/>
                </a:lnTo>
                <a:close/>
              </a:path>
            </a:pathLst>
          </a:custGeom>
          <a:gradFill rotWithShape="1">
            <a:gsLst>
              <a:gs pos="0">
                <a:schemeClr val="bg1">
                  <a:alpha val="20000"/>
                </a:schemeClr>
              </a:gs>
              <a:gs pos="100000">
                <a:schemeClr val="accent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val="2712799354"/>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lide Number Placeholder 3"/>
          <p:cNvSpPr>
            <a:spLocks noGrp="1"/>
          </p:cNvSpPr>
          <p:nvPr>
            <p:ph type="sldNum" sz="quarter" idx="10"/>
          </p:nvPr>
        </p:nvSpPr>
        <p:spPr>
          <a:xfrm>
            <a:off x="11545009" y="6430201"/>
            <a:ext cx="70548" cy="153924"/>
          </a:xfrm>
        </p:spPr>
        <p:txBody>
          <a:bodyPr/>
          <a:lstStyle/>
          <a:p>
            <a:pPr>
              <a:defRPr/>
            </a:pPr>
            <a:fld id="{3773A0ED-6857-4121-8F43-6B39AB89CB36}" type="slidenum">
              <a:rPr lang="en-US" smtClean="0">
                <a:solidFill>
                  <a:srgbClr val="12175E"/>
                </a:solidFill>
              </a:rPr>
              <a:pPr>
                <a:defRPr/>
              </a:pPr>
              <a:t>26</a:t>
            </a:fld>
            <a:endParaRPr lang="en-US">
              <a:solidFill>
                <a:srgbClr val="12175E"/>
              </a:solidFill>
            </a:endParaRPr>
          </a:p>
        </p:txBody>
      </p:sp>
      <p:sp>
        <p:nvSpPr>
          <p:cNvPr id="5" name="Rectangle 18"/>
          <p:cNvSpPr>
            <a:spLocks noChangeArrowheads="1"/>
          </p:cNvSpPr>
          <p:nvPr/>
        </p:nvSpPr>
        <p:spPr bwMode="blackWhite">
          <a:xfrm>
            <a:off x="1881964" y="1894299"/>
            <a:ext cx="8367822" cy="2308324"/>
          </a:xfrm>
          <a:prstGeom prst="rect">
            <a:avLst/>
          </a:prstGeom>
          <a:gradFill rotWithShape="1">
            <a:gsLst>
              <a:gs pos="0">
                <a:schemeClr val="bg1">
                  <a:alpha val="20000"/>
                </a:schemeClr>
              </a:gs>
              <a:gs pos="100000">
                <a:schemeClr val="bg1">
                  <a:gamma/>
                  <a:tint val="0"/>
                  <a:invGamma/>
                </a:schemeClr>
              </a:gs>
            </a:gsLst>
            <a:lin ang="5400000" scaled="1"/>
          </a:gradFill>
          <a:ln w="12700" algn="ctr">
            <a:solidFill>
              <a:schemeClr val="bg1"/>
            </a:solidFill>
            <a:miter lim="800000"/>
          </a:ln>
          <a:effectLst/>
          <a:extLst>
            <a:ext uri="{AF507438-7753-43E0-B8FC-AC1667EBCBE1}">
              <a14:hiddenEffects xmlns:a14="http://schemas.microsoft.com/office/drawing/2010/main">
                <a:effectLst>
                  <a:outerShdw dist="53882" dir="2700000" algn="ctr" rotWithShape="0">
                    <a:srgbClr val="E7E9E5"/>
                  </a:outerShdw>
                </a:effectLst>
              </a14:hiddenEffects>
            </a:ext>
          </a:extLst>
        </p:spPr>
        <p:txBody>
          <a:bodyPr wrap="square" lIns="45720" rIns="45720" anchor="ctr">
            <a:spAutoFit/>
          </a:bodyPr>
          <a:lstStyle/>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r>
              <a:rPr lang="en-US" sz="3600" b="1" baseline="0">
                <a:solidFill>
                  <a:srgbClr val="002060"/>
                </a:solidFill>
              </a:rPr>
              <a:t>INTAKE PROCESS FOR REPORTS OF SEXUAL HARASSMENT</a:t>
            </a:r>
          </a:p>
          <a:p>
            <a:pPr algn="ctr">
              <a:buClr>
                <a:schemeClr val="accent1"/>
              </a:buClr>
              <a:buFont typeface="Wingdings 3" pitchFamily="18" charset="2"/>
              <a:buNone/>
              <a:defRPr/>
            </a:pPr>
            <a:endParaRPr lang="en-US" sz="3600" b="1" baseline="0">
              <a:solidFill>
                <a:srgbClr val="002060"/>
              </a:solidFill>
            </a:endParaRPr>
          </a:p>
        </p:txBody>
      </p:sp>
    </p:spTree>
    <p:extLst>
      <p:ext uri="{BB962C8B-B14F-4D97-AF65-F5344CB8AC3E}">
        <p14:creationId val="212416948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Meeting with Complainant</a:t>
            </a:r>
          </a:p>
        </p:txBody>
      </p:sp>
      <p:sp>
        <p:nvSpPr>
          <p:cNvPr id="3" name="Content Placeholder 2"/>
          <p:cNvSpPr>
            <a:spLocks noGrp="1"/>
          </p:cNvSpPr>
          <p:nvPr>
            <p:ph idx="1"/>
          </p:nvPr>
        </p:nvSpPr>
        <p:spPr>
          <a:xfrm>
            <a:off x="666751" y="988828"/>
            <a:ext cx="11063816" cy="5432069"/>
          </a:xfrm>
        </p:spPr>
        <p:txBody>
          <a:bodyPr/>
          <a:lstStyle/>
          <a:p>
            <a:pPr marL="0" indent="0">
              <a:buNone/>
            </a:pPr>
            <a:r>
              <a:rPr lang="en-US" sz="2800" b="1"/>
              <a:t>The Title IX Coordinator: </a:t>
            </a:r>
          </a:p>
          <a:p>
            <a:r>
              <a:rPr lang="en-US"/>
              <a:t>Promptly schedules a meeting with Complainant and listens to allegations and concerns</a:t>
            </a:r>
          </a:p>
          <a:p>
            <a:r>
              <a:rPr lang="en-US"/>
              <a:t>If Complainant describes sexual harassment allegations, the Title IX Coordinator explains the Title IX grievance process</a:t>
            </a:r>
          </a:p>
          <a:p>
            <a:r>
              <a:rPr lang="en-US"/>
              <a:t>Informs Complainant of the right to file or </a:t>
            </a:r>
            <a:r>
              <a:rPr lang="en-US" b="1" i="1"/>
              <a:t>not</a:t>
            </a:r>
            <a:r>
              <a:rPr lang="en-US"/>
              <a:t> to file a formal complaint and the right to supportive measures even if a formal complaint is not filed</a:t>
            </a:r>
          </a:p>
          <a:p>
            <a:r>
              <a:rPr lang="en-US"/>
              <a:t>If </a:t>
            </a:r>
            <a:r>
              <a:rPr lang="en-US" b="1" i="1"/>
              <a:t>no</a:t>
            </a:r>
            <a:r>
              <a:rPr lang="en-US"/>
              <a:t> formal complaint is filed, the Title IX Coordinator informs Complainant of right to file a formal complaint at a later time. The Title IX Coordinator also assesses, despite Complainant’s decision, whether to independently initiate a complaint if the failure to initiate an investigation would be clearly unreasonable considering the circumstances (e.g. based on a safety threat)</a:t>
            </a:r>
          </a:p>
          <a:p>
            <a:pPr marL="0" indent="0">
              <a:buNone/>
            </a:pPr>
            <a:endParaRPr lang="en-US"/>
          </a:p>
          <a:p>
            <a:endParaRPr lang="en-US" sz="2000"/>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27</a:t>
            </a:fld>
            <a:endParaRPr lang="en-US">
              <a:solidFill>
                <a:srgbClr val="12175E"/>
              </a:solidFill>
            </a:endParaRPr>
          </a:p>
        </p:txBody>
      </p:sp>
    </p:spTree>
    <p:extLst>
      <p:ext uri="{BB962C8B-B14F-4D97-AF65-F5344CB8AC3E}">
        <p14:creationId val="3375347889"/>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Meeting with Complainant</a:t>
            </a:r>
          </a:p>
        </p:txBody>
      </p:sp>
      <p:sp>
        <p:nvSpPr>
          <p:cNvPr id="3" name="Content Placeholder 2"/>
          <p:cNvSpPr>
            <a:spLocks noGrp="1"/>
          </p:cNvSpPr>
          <p:nvPr>
            <p:ph idx="1"/>
          </p:nvPr>
        </p:nvSpPr>
        <p:spPr>
          <a:xfrm>
            <a:off x="666751" y="988828"/>
            <a:ext cx="11063816" cy="5432069"/>
          </a:xfrm>
        </p:spPr>
        <p:txBody>
          <a:bodyPr/>
          <a:lstStyle/>
          <a:p>
            <a:pPr marL="0" indent="0">
              <a:buNone/>
            </a:pPr>
            <a:r>
              <a:rPr lang="en-US" sz="2800" b="1"/>
              <a:t>The Title IX Coordinator: </a:t>
            </a:r>
          </a:p>
          <a:p>
            <a:r>
              <a:rPr lang="en-US"/>
              <a:t>If a formal complaint is filed, Title IX Coordinator gathers the signature of Complainant, parent/guardian and/or Title IX Coordinator</a:t>
            </a:r>
          </a:p>
          <a:p>
            <a:r>
              <a:rPr lang="en-US"/>
              <a:t>Informs Complainant of right to request an informal resolution process after submission of a formal complaint and the right to exit informal resolution process at any time</a:t>
            </a:r>
          </a:p>
          <a:p>
            <a:r>
              <a:rPr lang="en-US"/>
              <a:t>If a formal complaint is filed, Title IX Coordinator determines if the complaint falls within the scope of mandatory dismissal and informs Complainant and Respondent</a:t>
            </a:r>
          </a:p>
          <a:p>
            <a:r>
              <a:rPr lang="en-US"/>
              <a:t>Best practice to provide a written summary of the meeting</a:t>
            </a:r>
          </a:p>
          <a:p>
            <a:endParaRPr lang="en-US"/>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28</a:t>
            </a:fld>
            <a:endParaRPr lang="en-US">
              <a:solidFill>
                <a:srgbClr val="12175E"/>
              </a:solidFill>
            </a:endParaRPr>
          </a:p>
        </p:txBody>
      </p:sp>
    </p:spTree>
    <p:extLst>
      <p:ext uri="{BB962C8B-B14F-4D97-AF65-F5344CB8AC3E}">
        <p14:creationId val="3473423961"/>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fld id="{3773A0ED-6857-4121-8F43-6B39AB89CB36}" type="slidenum">
              <a:rPr kumimoji="0" lang="en-US" sz="1000" b="0" i="0" u="none" strike="noStrike" kern="1200" cap="none" spc="0" normalizeH="0" baseline="0" noProof="0" smtClean="0">
                <a:ln>
                  <a:noFill/>
                </a:ln>
                <a:solidFill>
                  <a:srgbClr val="12175E"/>
                </a:solidFill>
                <a:effectLst/>
                <a:uLnTx/>
                <a:uFillTx/>
                <a:latin typeface="Arial"/>
                <a:ea typeface="+mn-ea"/>
                <a:cs typeface="+mn-cs"/>
              </a:rPr>
              <a:pPr marL="0" marR="0" lvl="0" indent="0" algn="ctr" defTabSz="914400" rtl="0" eaLnBrk="1" fontAlgn="base" latinLnBrk="0" hangingPunct="1">
                <a:lnSpc>
                  <a:spcPct val="100000"/>
                </a:lnSpc>
                <a:spcBef>
                  <a:spcPct val="0"/>
                </a:spcBef>
                <a:spcAft>
                  <a:spcPct val="0"/>
                </a:spcAft>
                <a:buClrTx/>
                <a:buSzTx/>
                <a:buFontTx/>
                <a:buNone/>
                <a:defRPr/>
              </a:pPr>
              <a:t>2</a:t>
            </a:fld>
            <a:endParaRPr kumimoji="0" lang="en-US" sz="1000" b="0" i="0" u="none" strike="noStrike" kern="1200" cap="none" spc="0" normalizeH="0" baseline="0" noProof="0">
              <a:ln>
                <a:noFill/>
              </a:ln>
              <a:solidFill>
                <a:srgbClr val="12175E"/>
              </a:solidFill>
              <a:effectLst/>
              <a:uLnTx/>
              <a:uFillTx/>
              <a:latin typeface="Arial"/>
              <a:ea typeface="+mn-ea"/>
              <a:cs typeface="+mn-cs"/>
            </a:endParaRPr>
          </a:p>
        </p:txBody>
      </p:sp>
      <p:sp>
        <p:nvSpPr>
          <p:cNvPr id="2" name="TextBox 1"/>
          <p:cNvSpPr txBox="1"/>
          <p:nvPr/>
        </p:nvSpPr>
        <p:spPr>
          <a:xfrm>
            <a:off x="582084" y="3663345"/>
            <a:ext cx="1099820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4800" b="1" i="0" u="none" strike="noStrike" kern="1200" cap="none" spc="0" normalizeH="0" baseline="0" noProof="0">
                <a:ln>
                  <a:noFill/>
                </a:ln>
                <a:solidFill>
                  <a:srgbClr val="12175E"/>
                </a:solidFill>
                <a:effectLst/>
                <a:uLnTx/>
                <a:uFillTx/>
                <a:latin typeface="Arial"/>
                <a:ea typeface="+mn-ea"/>
                <a:cs typeface="+mn-cs"/>
              </a:rPr>
              <a:t>Current Legal Landscape of Title IX:</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4800" b="0" i="1" u="none" strike="noStrike" kern="1200" cap="none" spc="0" normalizeH="0" baseline="0" noProof="0">
                <a:ln>
                  <a:noFill/>
                </a:ln>
                <a:solidFill>
                  <a:srgbClr val="12175E"/>
                </a:solidFill>
                <a:effectLst/>
                <a:uLnTx/>
                <a:uFillTx/>
                <a:latin typeface="Arial"/>
                <a:ea typeface="+mn-ea"/>
                <a:cs typeface="+mn-cs"/>
              </a:rPr>
              <a:t>Nationwide</a:t>
            </a:r>
          </a:p>
        </p:txBody>
      </p:sp>
    </p:spTree>
    <p:extLst>
      <p:ext uri="{BB962C8B-B14F-4D97-AF65-F5344CB8AC3E}">
        <p14:creationId val="415257447"/>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Supportive Measures</a:t>
            </a:r>
          </a:p>
        </p:txBody>
      </p:sp>
      <p:sp>
        <p:nvSpPr>
          <p:cNvPr id="3" name="Content Placeholder 2"/>
          <p:cNvSpPr>
            <a:spLocks noGrp="1"/>
          </p:cNvSpPr>
          <p:nvPr>
            <p:ph idx="1"/>
          </p:nvPr>
        </p:nvSpPr>
        <p:spPr>
          <a:xfrm>
            <a:off x="666751" y="1127052"/>
            <a:ext cx="11063816" cy="5233556"/>
          </a:xfrm>
        </p:spPr>
        <p:txBody>
          <a:bodyPr/>
          <a:lstStyle/>
          <a:p>
            <a:pPr marL="0" indent="0">
              <a:buNone/>
            </a:pPr>
            <a:r>
              <a:rPr lang="en-US" b="1"/>
              <a:t>1. Requirement to Offer Supportive Measures per §106.30 &amp; §106.44</a:t>
            </a:r>
          </a:p>
          <a:p>
            <a:pPr lvl="1"/>
            <a:r>
              <a:rPr lang="en-US"/>
              <a:t>Must be offered to Complainant as soon as CCD has notice of possible Title IX issue and to Respondent after complaint filed</a:t>
            </a:r>
          </a:p>
          <a:p>
            <a:pPr marL="0" indent="0">
              <a:buNone/>
            </a:pPr>
            <a:r>
              <a:rPr lang="en-US" b="1"/>
              <a:t>2.  Avoid Burden on Parties</a:t>
            </a:r>
          </a:p>
          <a:p>
            <a:pPr lvl="1"/>
            <a:r>
              <a:rPr lang="en-US"/>
              <a:t>Supportive Measures must be non-punitive, non-disciplinary, and not unreasonably burdensome to the other party </a:t>
            </a:r>
          </a:p>
          <a:p>
            <a:pPr marL="0" indent="0">
              <a:buNone/>
            </a:pPr>
            <a:r>
              <a:rPr lang="en-US" b="1"/>
              <a:t>3. Individualized </a:t>
            </a:r>
          </a:p>
          <a:p>
            <a:pPr lvl="1"/>
            <a:r>
              <a:rPr lang="en-US"/>
              <a:t>Supportive Measures must ensure equal educational access, protect safety, and/or deter sexual harassment</a:t>
            </a:r>
          </a:p>
          <a:p>
            <a:pPr marL="0" indent="0">
              <a:buNone/>
            </a:pPr>
            <a:r>
              <a:rPr lang="en-US" b="1"/>
              <a:t>4. Examples of Supportive Measures</a:t>
            </a:r>
          </a:p>
          <a:p>
            <a:pPr lvl="1"/>
            <a:r>
              <a:rPr lang="en-US">
                <a:solidFill>
                  <a:srgbClr val="000000"/>
                </a:solidFill>
                <a:ea typeface="+mn-ea"/>
                <a:cs typeface="+mn-cs"/>
              </a:rPr>
              <a:t>Counseling, course-related adjustments, modify schedule, extend deadlines, campus escort, increased security and monitoring, and/or mutual restrictions on contact between the parties</a:t>
            </a:r>
            <a:endParaRPr lang="en-US"/>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29</a:t>
            </a:fld>
            <a:endParaRPr lang="en-US">
              <a:solidFill>
                <a:srgbClr val="12175E"/>
              </a:solidFill>
            </a:endParaRPr>
          </a:p>
        </p:txBody>
      </p:sp>
    </p:spTree>
    <p:extLst>
      <p:ext uri="{BB962C8B-B14F-4D97-AF65-F5344CB8AC3E}">
        <p14:creationId val="667011129"/>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Discuss Advisor of Choice</a:t>
            </a:r>
          </a:p>
        </p:txBody>
      </p:sp>
      <p:sp>
        <p:nvSpPr>
          <p:cNvPr id="3" name="Content Placeholder 2"/>
          <p:cNvSpPr>
            <a:spLocks noGrp="1"/>
          </p:cNvSpPr>
          <p:nvPr>
            <p:ph idx="1"/>
          </p:nvPr>
        </p:nvSpPr>
        <p:spPr>
          <a:xfrm>
            <a:off x="598919" y="1003611"/>
            <a:ext cx="11063816" cy="5129560"/>
          </a:xfrm>
        </p:spPr>
        <p:txBody>
          <a:bodyPr/>
          <a:lstStyle/>
          <a:p>
            <a:r>
              <a:rPr lang="en-US"/>
              <a:t>The Title IX regulations provide the Complainant and Respondent with the same opportunities to have “others present” during any grievance proceeding</a:t>
            </a:r>
          </a:p>
          <a:p>
            <a:pPr lvl="1"/>
            <a:r>
              <a:rPr lang="en-US" sz="2200"/>
              <a:t>An advisor may be a parent, family member, attorney, or other person</a:t>
            </a:r>
          </a:p>
          <a:p>
            <a:pPr lvl="1"/>
            <a:r>
              <a:rPr lang="en-US" sz="2200"/>
              <a:t>The advisor may be present for any meeting, interview, and/or hearing and may inspect and review any evidence obtained as part of the investigation</a:t>
            </a:r>
          </a:p>
          <a:p>
            <a:pPr lvl="1"/>
            <a:r>
              <a:rPr lang="en-US" sz="2200"/>
              <a:t>The advisor </a:t>
            </a:r>
            <a:r>
              <a:rPr lang="en-US" sz="2200" b="1" i="1"/>
              <a:t>shall </a:t>
            </a:r>
            <a:r>
              <a:rPr lang="en-US" sz="2200"/>
              <a:t>ask the cross-examination questions in the live hearing process</a:t>
            </a:r>
          </a:p>
          <a:p>
            <a:pPr lvl="2"/>
            <a:r>
              <a:rPr lang="en-US" sz="2200"/>
              <a:t>If a party does not have an advisor to conduct cross-examination at a live hearing, the institution </a:t>
            </a:r>
            <a:r>
              <a:rPr lang="en-US" sz="2200" b="1"/>
              <a:t>must</a:t>
            </a:r>
            <a:r>
              <a:rPr lang="en-US" sz="2200"/>
              <a:t> provide one to the party</a:t>
            </a:r>
          </a:p>
          <a:p>
            <a:pPr lvl="1"/>
            <a:r>
              <a:rPr lang="en-US" sz="2200"/>
              <a:t>The institution may establish restrictions on the extent of an advisor’s participation, if restrictions apply equally to both parties</a:t>
            </a:r>
          </a:p>
          <a:p>
            <a:pPr lvl="2"/>
            <a:r>
              <a:rPr lang="en-US" sz="2200"/>
              <a:t>Since advisors will have access to inspect and review pupil, employee and/or other confidential documents, consider having advisor(s) sign an agreement not to release copies of or information from those records to the public</a:t>
            </a:r>
          </a:p>
          <a:p>
            <a:pPr lvl="1"/>
            <a:endParaRPr lang="en-US" sz="2200"/>
          </a:p>
          <a:p>
            <a:endParaRPr lang="en-US"/>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30</a:t>
            </a:fld>
            <a:endParaRPr lang="en-US">
              <a:solidFill>
                <a:srgbClr val="12175E"/>
              </a:solidFill>
            </a:endParaRPr>
          </a:p>
        </p:txBody>
      </p:sp>
    </p:spTree>
    <p:extLst>
      <p:ext uri="{BB962C8B-B14F-4D97-AF65-F5344CB8AC3E}">
        <p14:creationId val="3670269238"/>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6"/>
            <a:ext cx="11063816" cy="538609"/>
          </a:xfrm>
        </p:spPr>
        <p:txBody>
          <a:bodyPr/>
          <a:lstStyle/>
          <a:p>
            <a:r>
              <a:rPr lang="en-US" sz="3500"/>
              <a:t>Emergency Removal Option for Students</a:t>
            </a:r>
          </a:p>
        </p:txBody>
      </p:sp>
      <p:sp>
        <p:nvSpPr>
          <p:cNvPr id="3" name="Content Placeholder 2"/>
          <p:cNvSpPr>
            <a:spLocks noGrp="1"/>
          </p:cNvSpPr>
          <p:nvPr>
            <p:ph idx="1"/>
          </p:nvPr>
        </p:nvSpPr>
        <p:spPr>
          <a:xfrm>
            <a:off x="666751" y="1148576"/>
            <a:ext cx="11063816" cy="5181886"/>
          </a:xfrm>
        </p:spPr>
        <p:txBody>
          <a:bodyPr/>
          <a:lstStyle/>
          <a:p>
            <a:pPr marL="0" indent="0">
              <a:buNone/>
            </a:pPr>
            <a:r>
              <a:rPr lang="en-US" sz="2600" b="1">
                <a:latin typeface="Arial" pitchFamily="34" charset="0"/>
                <a:cs typeface="Arial" pitchFamily="34" charset="0"/>
              </a:rPr>
              <a:t>1. </a:t>
            </a:r>
            <a:r>
              <a:rPr lang="en-US" sz="2600">
                <a:latin typeface="Arial" pitchFamily="34" charset="0"/>
                <a:cs typeface="Arial" pitchFamily="34" charset="0"/>
              </a:rPr>
              <a:t>Institution may remove Respondent per §106.44(c) </a:t>
            </a:r>
          </a:p>
          <a:p>
            <a:pPr marL="339725" indent="-339725">
              <a:buNone/>
            </a:pPr>
            <a:r>
              <a:rPr lang="en-US" sz="2600" b="1">
                <a:latin typeface="Arial" pitchFamily="34" charset="0"/>
                <a:cs typeface="Arial" pitchFamily="34" charset="0"/>
              </a:rPr>
              <a:t>2. </a:t>
            </a:r>
            <a:r>
              <a:rPr lang="en-US" sz="2600">
                <a:latin typeface="Arial" pitchFamily="34" charset="0"/>
                <a:cs typeface="Arial" pitchFamily="34" charset="0"/>
              </a:rPr>
              <a:t>Institution must undertake individualized safety &amp; risk analysis re Respondent</a:t>
            </a:r>
          </a:p>
          <a:p>
            <a:pPr marL="342900" lvl="1" indent="0">
              <a:buNone/>
            </a:pPr>
            <a:r>
              <a:rPr lang="en-US" sz="2200">
                <a:latin typeface="Arial" pitchFamily="34" charset="0"/>
                <a:cs typeface="Arial" pitchFamily="34" charset="0"/>
              </a:rPr>
              <a:t>-The analysis determines if there is an </a:t>
            </a:r>
            <a:r>
              <a:rPr lang="en-US" sz="2200" b="1" i="1">
                <a:solidFill>
                  <a:srgbClr val="65913D"/>
                </a:solidFill>
                <a:latin typeface="Arial" pitchFamily="34" charset="0"/>
                <a:cs typeface="Arial" pitchFamily="34" charset="0"/>
              </a:rPr>
              <a:t>immediate threat to the </a:t>
            </a:r>
            <a:r>
              <a:rPr lang="en-US" sz="2200" b="1" i="1" u="sng">
                <a:solidFill>
                  <a:srgbClr val="65913D"/>
                </a:solidFill>
                <a:latin typeface="Arial" pitchFamily="34" charset="0"/>
                <a:cs typeface="Arial" pitchFamily="34" charset="0"/>
              </a:rPr>
              <a:t>physical</a:t>
            </a:r>
            <a:r>
              <a:rPr lang="en-US" sz="2200" b="1" i="1">
                <a:solidFill>
                  <a:srgbClr val="65913D"/>
                </a:solidFill>
                <a:latin typeface="Arial" pitchFamily="34" charset="0"/>
                <a:cs typeface="Arial" pitchFamily="34" charset="0"/>
              </a:rPr>
              <a:t> health or safety</a:t>
            </a:r>
            <a:r>
              <a:rPr lang="en-US" sz="2200">
                <a:latin typeface="Arial" pitchFamily="34" charset="0"/>
                <a:cs typeface="Arial" pitchFamily="34" charset="0"/>
              </a:rPr>
              <a:t> of any student or other individual arising from the allegations to justify removal</a:t>
            </a:r>
          </a:p>
          <a:p>
            <a:pPr marL="0" indent="0">
              <a:buNone/>
            </a:pPr>
            <a:r>
              <a:rPr lang="en-US" sz="2600" b="1">
                <a:latin typeface="Arial" pitchFamily="34" charset="0"/>
                <a:cs typeface="Arial" pitchFamily="34" charset="0"/>
              </a:rPr>
              <a:t>3. </a:t>
            </a:r>
            <a:r>
              <a:rPr lang="en-US" sz="2600">
                <a:latin typeface="Arial" pitchFamily="34" charset="0"/>
                <a:cs typeface="Arial" pitchFamily="34" charset="0"/>
              </a:rPr>
              <a:t>Notice to Respondent of Emergency Removal</a:t>
            </a:r>
          </a:p>
          <a:p>
            <a:pPr marL="339725" indent="-339725">
              <a:buNone/>
            </a:pPr>
            <a:r>
              <a:rPr lang="en-US" sz="2600" b="1">
                <a:latin typeface="Arial" pitchFamily="34" charset="0"/>
                <a:cs typeface="Arial" pitchFamily="34" charset="0"/>
              </a:rPr>
              <a:t>4. </a:t>
            </a:r>
            <a:r>
              <a:rPr lang="en-US" sz="2600">
                <a:latin typeface="Arial" pitchFamily="34" charset="0"/>
                <a:cs typeface="Arial" pitchFamily="34" charset="0"/>
              </a:rPr>
              <a:t>Opportunity for Respondent to challenge decision immediately following the removal</a:t>
            </a:r>
          </a:p>
          <a:p>
            <a:pPr marL="404813" indent="-404813">
              <a:buNone/>
            </a:pPr>
            <a:r>
              <a:rPr lang="en-US" sz="2600" b="1">
                <a:latin typeface="Arial" pitchFamily="34" charset="0"/>
                <a:cs typeface="Arial" pitchFamily="34" charset="0"/>
              </a:rPr>
              <a:t>5. </a:t>
            </a:r>
            <a:r>
              <a:rPr lang="en-US" sz="2600">
                <a:latin typeface="Arial" pitchFamily="34" charset="0"/>
                <a:cs typeface="Arial" pitchFamily="34" charset="0"/>
              </a:rPr>
              <a:t>Process </a:t>
            </a:r>
            <a:r>
              <a:rPr lang="en-US" sz="2600" b="1" i="1">
                <a:latin typeface="Arial" pitchFamily="34" charset="0"/>
                <a:cs typeface="Arial" pitchFamily="34" charset="0"/>
              </a:rPr>
              <a:t>cannot </a:t>
            </a:r>
            <a:r>
              <a:rPr lang="en-US" sz="2600">
                <a:latin typeface="Arial" pitchFamily="34" charset="0"/>
                <a:cs typeface="Arial" pitchFamily="34" charset="0"/>
              </a:rPr>
              <a:t>modify Respondent rights under IDEA, Section 504, or ADA</a:t>
            </a:r>
            <a:endParaRPr lang="en-US" sz="2600"/>
          </a:p>
          <a:p>
            <a:pPr marL="342900" lvl="1" indent="0">
              <a:buNone/>
            </a:pPr>
            <a:endParaRPr lang="en-US"/>
          </a:p>
          <a:p>
            <a:pPr lvl="1"/>
            <a:endParaRPr lang="en-US" b="1"/>
          </a:p>
          <a:p>
            <a:endParaRPr lang="en-US"/>
          </a:p>
          <a:p>
            <a:endParaRPr lang="en-US"/>
          </a:p>
          <a:p>
            <a:endParaRPr lang="en-US"/>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31</a:t>
            </a:fld>
            <a:endParaRPr lang="en-US"/>
          </a:p>
        </p:txBody>
      </p:sp>
    </p:spTree>
    <p:extLst>
      <p:ext uri="{BB962C8B-B14F-4D97-AF65-F5344CB8AC3E}">
        <p14:creationId val="3352668050"/>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Administrative Leave Option</a:t>
            </a:r>
          </a:p>
        </p:txBody>
      </p:sp>
      <p:sp>
        <p:nvSpPr>
          <p:cNvPr id="3" name="Content Placeholder 2"/>
          <p:cNvSpPr>
            <a:spLocks noGrp="1"/>
          </p:cNvSpPr>
          <p:nvPr>
            <p:ph idx="1"/>
          </p:nvPr>
        </p:nvSpPr>
        <p:spPr>
          <a:xfrm>
            <a:off x="666751" y="1489753"/>
            <a:ext cx="11063816" cy="4840709"/>
          </a:xfrm>
        </p:spPr>
        <p:txBody>
          <a:bodyPr/>
          <a:lstStyle/>
          <a:p>
            <a:pPr marL="514350" indent="-514350">
              <a:buAutoNum type="arabicPeriod"/>
            </a:pPr>
            <a:r>
              <a:rPr lang="en-US" sz="2800">
                <a:latin typeface="Arial" pitchFamily="34" charset="0"/>
                <a:cs typeface="Arial" pitchFamily="34" charset="0"/>
              </a:rPr>
              <a:t>Institution may place a non-student employee Respondent on administrative leave, per §106.44(d) during the pendency of a grievance process that complies with §106.45</a:t>
            </a:r>
          </a:p>
          <a:p>
            <a:pPr marL="457200" indent="-457200">
              <a:buAutoNum type="arabicPeriod"/>
            </a:pPr>
            <a:r>
              <a:rPr lang="en-US" sz="2800">
                <a:latin typeface="Arial" pitchFamily="34" charset="0"/>
                <a:cs typeface="Arial" pitchFamily="34" charset="0"/>
              </a:rPr>
              <a:t>This administrative leave option cannot be construed to modify any rights under Section 504 or the Americans with Disabilities Act.</a:t>
            </a:r>
          </a:p>
          <a:p>
            <a:pPr marL="457200" indent="-457200">
              <a:buAutoNum type="arabicPeriod"/>
            </a:pPr>
            <a:r>
              <a:rPr lang="en-US" sz="2800" u="sng">
                <a:latin typeface="Arial" pitchFamily="34" charset="0"/>
                <a:cs typeface="Arial" pitchFamily="34" charset="0"/>
              </a:rPr>
              <a:t>Note</a:t>
            </a:r>
            <a:r>
              <a:rPr lang="en-US" sz="2800">
                <a:latin typeface="Arial" pitchFamily="34" charset="0"/>
                <a:cs typeface="Arial" pitchFamily="34" charset="0"/>
              </a:rPr>
              <a:t>:  California Education Code §87623 sets forth additional requirements for involuntary paid administrative leave for academic employees</a:t>
            </a:r>
            <a:endParaRPr lang="en-US" sz="2800"/>
          </a:p>
          <a:p>
            <a:pPr lvl="1"/>
            <a:endParaRPr lang="en-US" sz="2800" b="1"/>
          </a:p>
          <a:p>
            <a:endParaRPr lang="en-US" sz="2800"/>
          </a:p>
          <a:p>
            <a:endParaRPr lang="en-US"/>
          </a:p>
          <a:p>
            <a:endParaRPr lang="en-US"/>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32</a:t>
            </a:fld>
            <a:endParaRPr lang="en-US"/>
          </a:p>
        </p:txBody>
      </p:sp>
    </p:spTree>
    <p:extLst>
      <p:ext uri="{BB962C8B-B14F-4D97-AF65-F5344CB8AC3E}">
        <p14:creationId val="3965086964"/>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lide Number Placeholder 3"/>
          <p:cNvSpPr>
            <a:spLocks noGrp="1"/>
          </p:cNvSpPr>
          <p:nvPr>
            <p:ph type="sldNum" sz="quarter" idx="10"/>
          </p:nvPr>
        </p:nvSpPr>
        <p:spPr>
          <a:xfrm>
            <a:off x="11545009" y="6430201"/>
            <a:ext cx="70548" cy="153924"/>
          </a:xfrm>
        </p:spPr>
        <p:txBody>
          <a:bodyPr/>
          <a:lstStyle/>
          <a:p>
            <a:fld id="{D7B8BF9E-9A88-4F96-B56D-66E23EE687F6}" type="slidenum">
              <a:rPr lang="en-US" smtClean="0"/>
              <a:t>33</a:t>
            </a:fld>
            <a:endParaRPr lang="en-US"/>
          </a:p>
        </p:txBody>
      </p:sp>
      <p:sp>
        <p:nvSpPr>
          <p:cNvPr id="5" name="Rectangle 18"/>
          <p:cNvSpPr>
            <a:spLocks noChangeArrowheads="1"/>
          </p:cNvSpPr>
          <p:nvPr/>
        </p:nvSpPr>
        <p:spPr bwMode="blackWhite">
          <a:xfrm>
            <a:off x="1881964" y="1894299"/>
            <a:ext cx="8367822" cy="2308324"/>
          </a:xfrm>
          <a:prstGeom prst="rect">
            <a:avLst/>
          </a:prstGeom>
          <a:gradFill rotWithShape="1">
            <a:gsLst>
              <a:gs pos="0">
                <a:schemeClr val="bg1">
                  <a:alpha val="20000"/>
                </a:schemeClr>
              </a:gs>
              <a:gs pos="100000">
                <a:schemeClr val="bg1">
                  <a:gamma/>
                  <a:tint val="0"/>
                  <a:invGamma/>
                </a:schemeClr>
              </a:gs>
            </a:gsLst>
            <a:lin ang="5400000" scaled="1"/>
          </a:gradFill>
          <a:ln w="12700" algn="ctr">
            <a:solidFill>
              <a:schemeClr val="bg1"/>
            </a:solidFill>
            <a:miter lim="800000"/>
          </a:ln>
          <a:effectLst/>
          <a:extLst>
            <a:ext uri="{AF507438-7753-43E0-B8FC-AC1667EBCBE1}">
              <a14:hiddenEffects xmlns:a14="http://schemas.microsoft.com/office/drawing/2010/main">
                <a:effectLst>
                  <a:outerShdw dist="53882" dir="2700000" algn="ctr" rotWithShape="0">
                    <a:srgbClr val="E7E9E5"/>
                  </a:outerShdw>
                </a:effectLst>
              </a14:hiddenEffects>
            </a:ext>
          </a:extLst>
        </p:spPr>
        <p:txBody>
          <a:bodyPr wrap="square" lIns="45720" rIns="45720" anchor="ctr">
            <a:spAutoFit/>
          </a:bodyPr>
          <a:lstStyle/>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r>
              <a:rPr lang="en-US" sz="3600" b="1" baseline="0">
                <a:solidFill>
                  <a:srgbClr val="002060"/>
                </a:solidFill>
              </a:rPr>
              <a:t>TITLE IX</a:t>
            </a:r>
            <a:br>
              <a:rPr lang="en-US" sz="3600" b="1" baseline="0">
                <a:solidFill>
                  <a:srgbClr val="002060"/>
                </a:solidFill>
              </a:rPr>
            </a:br>
            <a:r>
              <a:rPr lang="en-US" sz="3600" b="1" baseline="0">
                <a:solidFill>
                  <a:srgbClr val="002060"/>
                </a:solidFill>
              </a:rPr>
              <a:t>GRIEVANCE PROCESS</a:t>
            </a:r>
          </a:p>
          <a:p>
            <a:pPr algn="ctr">
              <a:buClr>
                <a:schemeClr val="accent1"/>
              </a:buClr>
              <a:buFont typeface="Wingdings 3" pitchFamily="18" charset="2"/>
              <a:buNone/>
              <a:defRPr/>
            </a:pPr>
            <a:endParaRPr lang="en-US" sz="3600" b="1" baseline="0">
              <a:solidFill>
                <a:srgbClr val="002060"/>
              </a:solidFill>
            </a:endParaRPr>
          </a:p>
        </p:txBody>
      </p:sp>
    </p:spTree>
    <p:extLst>
      <p:ext uri="{BB962C8B-B14F-4D97-AF65-F5344CB8AC3E}">
        <p14:creationId val="1132430589"/>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1107996"/>
          </a:xfrm>
        </p:spPr>
        <p:txBody>
          <a:bodyPr/>
          <a:lstStyle/>
          <a:p>
            <a:r>
              <a:rPr lang="en-US"/>
              <a:t>Grievance Process</a:t>
            </a:r>
            <a:br>
              <a:rPr lang="en-US"/>
            </a:br>
            <a:endParaRPr lang="en-US"/>
          </a:p>
        </p:txBody>
      </p:sp>
      <p:sp>
        <p:nvSpPr>
          <p:cNvPr id="3" name="Content Placeholder 2"/>
          <p:cNvSpPr>
            <a:spLocks noGrp="1"/>
          </p:cNvSpPr>
          <p:nvPr>
            <p:ph idx="1"/>
          </p:nvPr>
        </p:nvSpPr>
        <p:spPr>
          <a:xfrm>
            <a:off x="510363" y="1583474"/>
            <a:ext cx="5719452" cy="4583411"/>
          </a:xfrm>
        </p:spPr>
        <p:txBody>
          <a:bodyPr/>
          <a:lstStyle/>
          <a:p>
            <a:pPr marL="0" indent="0">
              <a:buNone/>
            </a:pPr>
            <a:r>
              <a:rPr lang="en-US" sz="3000">
                <a:latin typeface="Arial" pitchFamily="34" charset="0"/>
                <a:cs typeface="Arial" pitchFamily="34" charset="0"/>
              </a:rPr>
              <a:t>1. Basic Requirements</a:t>
            </a:r>
          </a:p>
          <a:p>
            <a:pPr marL="0" indent="0">
              <a:buNone/>
            </a:pPr>
            <a:r>
              <a:rPr lang="en-US" sz="3000">
                <a:latin typeface="Arial" pitchFamily="34" charset="0"/>
                <a:cs typeface="Arial" pitchFamily="34" charset="0"/>
              </a:rPr>
              <a:t>2. Notice of Allegations</a:t>
            </a:r>
          </a:p>
          <a:p>
            <a:pPr marL="0" indent="0">
              <a:buNone/>
            </a:pPr>
            <a:r>
              <a:rPr lang="en-US" sz="3000">
                <a:latin typeface="Arial" pitchFamily="34" charset="0"/>
                <a:cs typeface="Arial" pitchFamily="34" charset="0"/>
              </a:rPr>
              <a:t>3. Dismissal of Formal Complaint </a:t>
            </a:r>
          </a:p>
          <a:p>
            <a:pPr marL="0" indent="0">
              <a:buNone/>
            </a:pPr>
            <a:r>
              <a:rPr lang="en-US" sz="3000">
                <a:latin typeface="Arial" pitchFamily="34" charset="0"/>
                <a:cs typeface="Arial" pitchFamily="34" charset="0"/>
              </a:rPr>
              <a:t>4. Consolidation </a:t>
            </a:r>
          </a:p>
          <a:p>
            <a:pPr marL="0" indent="0">
              <a:buNone/>
            </a:pPr>
            <a:r>
              <a:rPr lang="en-US" sz="3000">
                <a:latin typeface="Arial" pitchFamily="34" charset="0"/>
                <a:cs typeface="Arial" pitchFamily="34" charset="0"/>
              </a:rPr>
              <a:t>5. Investigation</a:t>
            </a:r>
            <a:endParaRPr lang="en-US">
              <a:latin typeface="Arial" pitchFamily="34" charset="0"/>
              <a:cs typeface="Arial" pitchFamily="34" charset="0"/>
            </a:endParaRPr>
          </a:p>
          <a:p>
            <a:pPr marL="0" indent="0">
              <a:buNone/>
            </a:pPr>
            <a:endParaRPr lang="en-US">
              <a:latin typeface="Arial" pitchFamily="34" charset="0"/>
              <a:cs typeface="Arial" pitchFamily="34" charset="0"/>
            </a:endParaRPr>
          </a:p>
          <a:p>
            <a:pPr marL="342900" lvl="1" indent="0">
              <a:buNone/>
            </a:pPr>
            <a:endParaRPr lang="en-US">
              <a:latin typeface="Arial" pitchFamily="34" charset="0"/>
              <a:cs typeface="Arial" pitchFamily="34" charset="0"/>
            </a:endParaRPr>
          </a:p>
          <a:p>
            <a:endParaRPr lang="en-US"/>
          </a:p>
          <a:p>
            <a:endParaRPr lang="en-US"/>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34</a:t>
            </a:fld>
            <a:endParaRPr lang="en-US"/>
          </a:p>
        </p:txBody>
      </p:sp>
      <p:sp>
        <p:nvSpPr>
          <p:cNvPr id="5" name="Content Placeholder 2"/>
          <p:cNvSpPr txBox="1"/>
          <p:nvPr/>
        </p:nvSpPr>
        <p:spPr bwMode="auto">
          <a:xfrm>
            <a:off x="6452840" y="1527717"/>
            <a:ext cx="5636379" cy="464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28600" indent="-228600" algn="l" rtl="0" fontAlgn="base">
              <a:spcBef>
                <a:spcPct val="35000"/>
              </a:spcBef>
              <a:spcAft>
                <a:spcPct val="0"/>
              </a:spcAft>
              <a:buClr>
                <a:schemeClr val="accent1"/>
              </a:buClr>
              <a:buChar char="•"/>
              <a:defRPr sz="2400">
                <a:solidFill>
                  <a:schemeClr val="tx1"/>
                </a:solidFill>
                <a:latin typeface="+mn-lt"/>
                <a:ea typeface="+mn-ea"/>
                <a:cs typeface="+mn-cs"/>
              </a:defRPr>
            </a:lvl1pPr>
            <a:lvl2pPr marL="571500" indent="-228600" algn="l" rtl="0" fontAlgn="base">
              <a:spcBef>
                <a:spcPct val="35000"/>
              </a:spcBef>
              <a:spcAft>
                <a:spcPct val="0"/>
              </a:spcAft>
              <a:buChar char="–"/>
              <a:defRPr sz="2000">
                <a:solidFill>
                  <a:schemeClr val="tx1"/>
                </a:solidFill>
                <a:latin typeface="+mn-lt"/>
              </a:defRPr>
            </a:lvl2pPr>
            <a:lvl3pPr marL="914400" indent="-228600" algn="l" rtl="0" fontAlgn="base">
              <a:spcBef>
                <a:spcPct val="35000"/>
              </a:spcBef>
              <a:spcAft>
                <a:spcPct val="0"/>
              </a:spcAft>
              <a:buChar char="•"/>
              <a:defRPr>
                <a:solidFill>
                  <a:schemeClr val="tx1"/>
                </a:solidFill>
                <a:latin typeface="+mn-lt"/>
              </a:defRPr>
            </a:lvl3pPr>
            <a:lvl4pPr marL="1257300" indent="-228600" algn="l" rtl="0" fontAlgn="base">
              <a:spcBef>
                <a:spcPct val="35000"/>
              </a:spcBef>
              <a:spcAft>
                <a:spcPct val="0"/>
              </a:spcAft>
              <a:buChar char="–"/>
              <a:defRPr sz="1600">
                <a:solidFill>
                  <a:schemeClr val="tx1"/>
                </a:solidFill>
                <a:latin typeface="+mn-lt"/>
              </a:defRPr>
            </a:lvl4pPr>
            <a:lvl5pPr marL="1600200" indent="-228600" algn="l" rtl="0" fontAlgn="base">
              <a:spcBef>
                <a:spcPct val="35000"/>
              </a:spcBef>
              <a:spcAft>
                <a:spcPct val="0"/>
              </a:spcAft>
              <a:buChar char="»"/>
              <a:defRPr sz="1400">
                <a:solidFill>
                  <a:schemeClr val="tx1"/>
                </a:solidFill>
                <a:latin typeface="+mn-lt"/>
              </a:defRPr>
            </a:lvl5pPr>
            <a:lvl6pPr marL="2057400" indent="-228600" algn="l" rtl="0" fontAlgn="base">
              <a:spcBef>
                <a:spcPct val="35000"/>
              </a:spcBef>
              <a:spcAft>
                <a:spcPct val="0"/>
              </a:spcAft>
              <a:buChar char="»"/>
              <a:defRPr sz="1400">
                <a:solidFill>
                  <a:schemeClr val="tx1"/>
                </a:solidFill>
                <a:latin typeface="+mn-lt"/>
              </a:defRPr>
            </a:lvl6pPr>
            <a:lvl7pPr marL="2514600" indent="-228600" algn="l" rtl="0" fontAlgn="base">
              <a:spcBef>
                <a:spcPct val="35000"/>
              </a:spcBef>
              <a:spcAft>
                <a:spcPct val="0"/>
              </a:spcAft>
              <a:buChar char="»"/>
              <a:defRPr sz="1400">
                <a:solidFill>
                  <a:schemeClr val="tx1"/>
                </a:solidFill>
                <a:latin typeface="+mn-lt"/>
              </a:defRPr>
            </a:lvl7pPr>
            <a:lvl8pPr marL="2971800" indent="-228600" algn="l" rtl="0" fontAlgn="base">
              <a:spcBef>
                <a:spcPct val="35000"/>
              </a:spcBef>
              <a:spcAft>
                <a:spcPct val="0"/>
              </a:spcAft>
              <a:buChar char="»"/>
              <a:defRPr sz="1400">
                <a:solidFill>
                  <a:schemeClr val="tx1"/>
                </a:solidFill>
                <a:latin typeface="+mn-lt"/>
              </a:defRPr>
            </a:lvl8pPr>
            <a:lvl9pPr marL="3429000" indent="-228600" algn="l" rtl="0" fontAlgn="base">
              <a:spcBef>
                <a:spcPct val="35000"/>
              </a:spcBef>
              <a:spcAft>
                <a:spcPct val="0"/>
              </a:spcAft>
              <a:buChar char="»"/>
              <a:defRPr sz="1400">
                <a:solidFill>
                  <a:schemeClr val="tx1"/>
                </a:solidFill>
                <a:latin typeface="+mn-lt"/>
              </a:defRPr>
            </a:lvl9pPr>
          </a:lstStyle>
          <a:p>
            <a:pPr marL="404813" indent="-404813">
              <a:buNone/>
            </a:pPr>
            <a:r>
              <a:rPr lang="en-US" sz="3000" kern="0" baseline="0">
                <a:latin typeface="Arial" pitchFamily="34" charset="0"/>
                <a:cs typeface="Arial" pitchFamily="34" charset="0"/>
              </a:rPr>
              <a:t>6. Hearing/Cross-Examination</a:t>
            </a:r>
          </a:p>
          <a:p>
            <a:pPr marL="404813" indent="-404813">
              <a:buNone/>
            </a:pPr>
            <a:r>
              <a:rPr lang="en-US" sz="3000" kern="0" baseline="0">
                <a:latin typeface="Arial" pitchFamily="34" charset="0"/>
                <a:cs typeface="Arial" pitchFamily="34" charset="0"/>
              </a:rPr>
              <a:t>7. Determination of Responsibility</a:t>
            </a:r>
          </a:p>
          <a:p>
            <a:pPr marL="0" indent="0">
              <a:buNone/>
            </a:pPr>
            <a:r>
              <a:rPr lang="en-US" sz="3000" kern="0" baseline="0">
                <a:latin typeface="Arial" pitchFamily="34" charset="0"/>
                <a:cs typeface="Arial" pitchFamily="34" charset="0"/>
              </a:rPr>
              <a:t>8.  Appeals</a:t>
            </a:r>
          </a:p>
          <a:p>
            <a:pPr marL="0" indent="0">
              <a:buNone/>
            </a:pPr>
            <a:r>
              <a:rPr lang="en-US" sz="3000" kern="0" baseline="0">
                <a:latin typeface="Arial" pitchFamily="34" charset="0"/>
                <a:cs typeface="Arial" pitchFamily="34" charset="0"/>
              </a:rPr>
              <a:t>9.  Informal Resolution</a:t>
            </a:r>
          </a:p>
          <a:p>
            <a:pPr marL="0" indent="0">
              <a:buNone/>
            </a:pPr>
            <a:r>
              <a:rPr lang="en-US" sz="3000" kern="0" baseline="0">
                <a:latin typeface="Arial" pitchFamily="34" charset="0"/>
                <a:cs typeface="Arial" pitchFamily="34" charset="0"/>
              </a:rPr>
              <a:t>10. Recordkeeping</a:t>
            </a:r>
          </a:p>
          <a:p>
            <a:endParaRPr lang="en-US" sz="3000" kern="0" baseline="0">
              <a:latin typeface="Arial" pitchFamily="34" charset="0"/>
              <a:cs typeface="Arial" pitchFamily="34" charset="0"/>
            </a:endParaRPr>
          </a:p>
          <a:p>
            <a:pPr lvl="1"/>
            <a:endParaRPr lang="en-US" sz="3000" kern="0" baseline="0">
              <a:latin typeface="Arial" pitchFamily="34" charset="0"/>
              <a:cs typeface="Arial" pitchFamily="34" charset="0"/>
            </a:endParaRPr>
          </a:p>
          <a:p>
            <a:pPr lvl="1"/>
            <a:endParaRPr lang="en-US" kern="0" baseline="0">
              <a:latin typeface="Arial" pitchFamily="34" charset="0"/>
              <a:cs typeface="Arial" pitchFamily="34" charset="0"/>
            </a:endParaRPr>
          </a:p>
          <a:p>
            <a:endParaRPr lang="en-US" kern="0" baseline="0"/>
          </a:p>
          <a:p>
            <a:endParaRPr lang="en-US" kern="0" baseline="0"/>
          </a:p>
        </p:txBody>
      </p:sp>
    </p:spTree>
    <p:extLst>
      <p:ext uri="{BB962C8B-B14F-4D97-AF65-F5344CB8AC3E}">
        <p14:creationId val="1564076449"/>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Basic Requirements</a:t>
            </a:r>
          </a:p>
        </p:txBody>
      </p:sp>
      <p:sp>
        <p:nvSpPr>
          <p:cNvPr id="3" name="Content Placeholder 2"/>
          <p:cNvSpPr>
            <a:spLocks noGrp="1"/>
          </p:cNvSpPr>
          <p:nvPr>
            <p:ph idx="1"/>
          </p:nvPr>
        </p:nvSpPr>
        <p:spPr>
          <a:xfrm>
            <a:off x="666751" y="1037063"/>
            <a:ext cx="11063816" cy="5207620"/>
          </a:xfrm>
        </p:spPr>
        <p:txBody>
          <a:bodyPr/>
          <a:lstStyle/>
          <a:p>
            <a:pPr marL="457200" indent="-457200">
              <a:buFont typeface="+mj-lt"/>
              <a:buAutoNum type="arabicPeriod"/>
            </a:pPr>
            <a:r>
              <a:rPr lang="en-US"/>
              <a:t>Per §106.45(b)(1)(i), treat Complainant and Respondent equitably in the grievance process and related to remedies and sanctions, if any</a:t>
            </a:r>
          </a:p>
          <a:p>
            <a:pPr marL="457200" indent="-457200">
              <a:buFont typeface="+mj-lt"/>
              <a:buAutoNum type="arabicPeriod"/>
            </a:pPr>
            <a:r>
              <a:rPr lang="en-US"/>
              <a:t>Require objective evaluation of all relevant evidence, including inculpatory and exculpatory evidence</a:t>
            </a:r>
          </a:p>
          <a:p>
            <a:pPr marL="457200" indent="-457200">
              <a:buFont typeface="+mj-lt"/>
              <a:buAutoNum type="arabicPeriod"/>
            </a:pPr>
            <a:r>
              <a:rPr lang="en-US"/>
              <a:t>Cannot make credibility decisions based on a person’s status as Complainant, Respondent, or witness</a:t>
            </a:r>
          </a:p>
          <a:p>
            <a:pPr marL="457200" indent="-457200">
              <a:buFont typeface="+mj-lt"/>
              <a:buAutoNum type="arabicPeriod"/>
            </a:pPr>
            <a:r>
              <a:rPr lang="en-US"/>
              <a:t>Presume that Respondent is not responsible until a determination is made</a:t>
            </a:r>
          </a:p>
          <a:p>
            <a:pPr marL="457200" indent="-457200">
              <a:buFont typeface="+mj-lt"/>
              <a:buAutoNum type="arabicPeriod"/>
            </a:pPr>
            <a:r>
              <a:rPr lang="en-US"/>
              <a:t>Follow prompt time frames (estimate 60-90 days)</a:t>
            </a:r>
          </a:p>
          <a:p>
            <a:pPr marL="457200" indent="-457200">
              <a:buFont typeface="+mj-lt"/>
              <a:buAutoNum type="arabicPeriod"/>
            </a:pPr>
            <a:r>
              <a:rPr lang="en-US"/>
              <a:t>State a standard of evidence (preponderance or clear and convincing).  </a:t>
            </a:r>
          </a:p>
          <a:p>
            <a:pPr lvl="1"/>
            <a:r>
              <a:rPr lang="en-US"/>
              <a:t>Most CCDs use preponderance of evidence, (e.g., Ed Code §67386(a)(3).)</a:t>
            </a:r>
          </a:p>
          <a:p>
            <a:pPr lvl="1"/>
            <a:r>
              <a:rPr lang="en-US"/>
              <a:t>Caution:  Some post-secondary recipients have a clear and convincing standard for employee discipline, which would affect which standard of evidence to use for Title IX matters</a:t>
            </a:r>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35</a:t>
            </a:fld>
            <a:endParaRPr lang="en-US">
              <a:solidFill>
                <a:srgbClr val="12175E"/>
              </a:solidFill>
            </a:endParaRPr>
          </a:p>
        </p:txBody>
      </p:sp>
    </p:spTree>
    <p:extLst>
      <p:ext uri="{BB962C8B-B14F-4D97-AF65-F5344CB8AC3E}">
        <p14:creationId val="2716286309"/>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Notice of Allegations</a:t>
            </a:r>
          </a:p>
        </p:txBody>
      </p:sp>
      <p:sp>
        <p:nvSpPr>
          <p:cNvPr id="3" name="Content Placeholder 2"/>
          <p:cNvSpPr>
            <a:spLocks noGrp="1"/>
          </p:cNvSpPr>
          <p:nvPr>
            <p:ph idx="1"/>
          </p:nvPr>
        </p:nvSpPr>
        <p:spPr>
          <a:xfrm>
            <a:off x="487549" y="890016"/>
            <a:ext cx="11063816" cy="5266944"/>
          </a:xfrm>
        </p:spPr>
        <p:txBody>
          <a:bodyPr/>
          <a:lstStyle/>
          <a:p>
            <a:r>
              <a:rPr lang="en-US" b="1"/>
              <a:t>Provide Notice of Allegations to Each Party per §106.45(b)(2)</a:t>
            </a:r>
          </a:p>
          <a:p>
            <a:pPr lvl="1"/>
            <a:r>
              <a:rPr lang="en-US" sz="2400" b="1"/>
              <a:t>Notice of the institution’s grievance process and informal resolution process</a:t>
            </a:r>
          </a:p>
          <a:p>
            <a:pPr lvl="2"/>
            <a:r>
              <a:rPr lang="en-US" sz="2200"/>
              <a:t>Identification of relevant Board Policies &amp; Administrative Regulations which contain the grievance process and informal resolution process</a:t>
            </a:r>
          </a:p>
          <a:p>
            <a:pPr lvl="2"/>
            <a:r>
              <a:rPr lang="en-US" sz="2200"/>
              <a:t>Identification of standard of evidence</a:t>
            </a:r>
          </a:p>
          <a:p>
            <a:pPr lvl="2"/>
            <a:r>
              <a:rPr lang="en-US" sz="2200"/>
              <a:t>Right to inspect and review evidence</a:t>
            </a:r>
          </a:p>
          <a:p>
            <a:pPr lvl="1"/>
            <a:r>
              <a:rPr lang="en-US" sz="2400" b="1"/>
              <a:t>Notice of allegations with sufficient details, including:</a:t>
            </a:r>
          </a:p>
          <a:p>
            <a:pPr lvl="2"/>
            <a:r>
              <a:rPr lang="en-US" sz="2200"/>
              <a:t>Identification of the parties</a:t>
            </a:r>
          </a:p>
          <a:p>
            <a:pPr lvl="2"/>
            <a:r>
              <a:rPr lang="en-US" sz="2200"/>
              <a:t>Description of alleged conduct allegedly constituting sexual harassment and the date and location of alleged incident</a:t>
            </a:r>
          </a:p>
          <a:p>
            <a:pPr lvl="1"/>
            <a:r>
              <a:rPr lang="en-US" sz="2400" b="1"/>
              <a:t>Review Sample Notice of Allegations</a:t>
            </a:r>
            <a:endParaRPr lang="en-US" sz="2400"/>
          </a:p>
          <a:p>
            <a:pPr lvl="2"/>
            <a:endParaRPr lang="en-US" sz="2400"/>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36</a:t>
            </a:fld>
            <a:endParaRPr lang="en-US">
              <a:solidFill>
                <a:srgbClr val="12175E"/>
              </a:solidFill>
            </a:endParaRPr>
          </a:p>
        </p:txBody>
      </p:sp>
    </p:spTree>
    <p:extLst>
      <p:ext uri="{BB962C8B-B14F-4D97-AF65-F5344CB8AC3E}">
        <p14:creationId val="2994792870"/>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Notice of Allegations</a:t>
            </a:r>
          </a:p>
        </p:txBody>
      </p:sp>
      <p:sp>
        <p:nvSpPr>
          <p:cNvPr id="3" name="Content Placeholder 2"/>
          <p:cNvSpPr>
            <a:spLocks noGrp="1"/>
          </p:cNvSpPr>
          <p:nvPr>
            <p:ph idx="1"/>
          </p:nvPr>
        </p:nvSpPr>
        <p:spPr>
          <a:xfrm>
            <a:off x="613588" y="1236181"/>
            <a:ext cx="11063816" cy="4664889"/>
          </a:xfrm>
        </p:spPr>
        <p:txBody>
          <a:bodyPr/>
          <a:lstStyle/>
          <a:p>
            <a:r>
              <a:rPr lang="en-US" b="1"/>
              <a:t>Provide Notice of Allegations to Each Party, continued</a:t>
            </a:r>
          </a:p>
          <a:p>
            <a:pPr lvl="1"/>
            <a:r>
              <a:rPr lang="en-US" sz="2400" b="1"/>
              <a:t>Additional Items in Notice of Allegations</a:t>
            </a:r>
            <a:r>
              <a:rPr lang="en-US" sz="2400"/>
              <a:t>:</a:t>
            </a:r>
          </a:p>
          <a:p>
            <a:pPr lvl="2"/>
            <a:r>
              <a:rPr lang="en-US" sz="2200"/>
              <a:t>Identification of potential policy violations (not just Title IX)</a:t>
            </a:r>
          </a:p>
          <a:p>
            <a:pPr lvl="2"/>
            <a:r>
              <a:rPr lang="en-US" sz="2200"/>
              <a:t>Identification of the range of possible disciplinary sanctions and remedies </a:t>
            </a:r>
          </a:p>
          <a:p>
            <a:pPr lvl="2"/>
            <a:r>
              <a:rPr lang="en-US" sz="2200"/>
              <a:t>Statement that Respondent is presumed not responsible</a:t>
            </a:r>
          </a:p>
          <a:p>
            <a:pPr lvl="2"/>
            <a:r>
              <a:rPr lang="en-US" sz="2200"/>
              <a:t>Notification that a determination of responsibility will be made at the conclusion of the grievance process</a:t>
            </a:r>
          </a:p>
          <a:p>
            <a:pPr lvl="2"/>
            <a:r>
              <a:rPr lang="en-US" sz="2200"/>
              <a:t>Notification that each party may have an advisor of choice, who may be an attorney</a:t>
            </a:r>
          </a:p>
          <a:p>
            <a:pPr lvl="2"/>
            <a:r>
              <a:rPr lang="en-US" sz="2200"/>
              <a:t>Prohibition against parties knowingly making false statements or knowingly submitting false information</a:t>
            </a:r>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37</a:t>
            </a:fld>
            <a:endParaRPr lang="en-US">
              <a:solidFill>
                <a:srgbClr val="12175E"/>
              </a:solidFill>
            </a:endParaRPr>
          </a:p>
        </p:txBody>
      </p:sp>
    </p:spTree>
    <p:extLst>
      <p:ext uri="{BB962C8B-B14F-4D97-AF65-F5344CB8AC3E}">
        <p14:creationId val="2857780581"/>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Notice of Allegations</a:t>
            </a:r>
          </a:p>
        </p:txBody>
      </p:sp>
      <p:sp>
        <p:nvSpPr>
          <p:cNvPr id="3" name="Content Placeholder 2"/>
          <p:cNvSpPr>
            <a:spLocks noGrp="1"/>
          </p:cNvSpPr>
          <p:nvPr>
            <p:ph idx="1"/>
          </p:nvPr>
        </p:nvSpPr>
        <p:spPr>
          <a:xfrm>
            <a:off x="666751" y="1034169"/>
            <a:ext cx="11063816" cy="5047661"/>
          </a:xfrm>
        </p:spPr>
        <p:txBody>
          <a:bodyPr/>
          <a:lstStyle/>
          <a:p>
            <a:r>
              <a:rPr lang="en-US" b="1"/>
              <a:t>If additional allegations are discovered, provide written Notice of </a:t>
            </a:r>
            <a:r>
              <a:rPr lang="en-US" b="1" i="1"/>
              <a:t>Additional </a:t>
            </a:r>
            <a:r>
              <a:rPr lang="en-US" b="1"/>
              <a:t>Allegations</a:t>
            </a:r>
          </a:p>
          <a:p>
            <a:r>
              <a:rPr lang="en-US" b="1"/>
              <a:t>Provide written notice of any changes in the process, including:</a:t>
            </a:r>
          </a:p>
          <a:p>
            <a:pPr lvl="1"/>
            <a:r>
              <a:rPr lang="en-US" sz="2200"/>
              <a:t>Delays</a:t>
            </a:r>
          </a:p>
          <a:p>
            <a:pPr lvl="1"/>
            <a:r>
              <a:rPr lang="en-US" sz="2200"/>
              <a:t>Meetings</a:t>
            </a:r>
          </a:p>
          <a:p>
            <a:pPr lvl="1"/>
            <a:r>
              <a:rPr lang="en-US" sz="2200"/>
              <a:t>Interviews</a:t>
            </a:r>
          </a:p>
          <a:p>
            <a:pPr lvl="1"/>
            <a:r>
              <a:rPr lang="en-US" sz="2200"/>
              <a:t>Hearings</a:t>
            </a:r>
          </a:p>
          <a:p>
            <a:pPr lvl="1"/>
            <a:r>
              <a:rPr lang="en-US" sz="2200"/>
              <a:t>Appeals</a:t>
            </a:r>
          </a:p>
          <a:p>
            <a:pPr lvl="1"/>
            <a:r>
              <a:rPr lang="en-US" sz="2200"/>
              <a:t>Decisions</a:t>
            </a:r>
          </a:p>
          <a:p>
            <a:pPr lvl="1"/>
            <a:r>
              <a:rPr lang="en-US" sz="2200"/>
              <a:t>Other </a:t>
            </a:r>
          </a:p>
          <a:p>
            <a:pPr marL="0" indent="0">
              <a:buNone/>
            </a:pPr>
            <a:endParaRPr lang="en-US" sz="2600" b="1"/>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38</a:t>
            </a:fld>
            <a:endParaRPr lang="en-US">
              <a:solidFill>
                <a:srgbClr val="12175E"/>
              </a:solidFill>
            </a:endParaRPr>
          </a:p>
        </p:txBody>
      </p:sp>
    </p:spTree>
    <p:extLst>
      <p:ext uri="{BB962C8B-B14F-4D97-AF65-F5344CB8AC3E}">
        <p14:creationId val="2839484367"/>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B35C0D6-6DE4-4C6D-7756-2F66CBC20480}"/>
              </a:ext>
            </a:extLst>
          </p:cNvPr>
          <p:cNvSpPr>
            <a:spLocks noGrp="1"/>
          </p:cNvSpPr>
          <p:nvPr>
            <p:ph type="title"/>
          </p:nvPr>
        </p:nvSpPr>
        <p:spPr/>
        <p:txBody>
          <a:bodyPr/>
          <a:lstStyle/>
          <a:p>
            <a:r>
              <a:rPr lang="en-US" b="1"/>
              <a:t>Title IX – LEGAL UPDATE</a:t>
            </a:r>
            <a:endParaRPr lang="en-US"/>
          </a:p>
        </p:txBody>
      </p:sp>
      <p:sp>
        <p:nvSpPr>
          <p:cNvPr id="3" name="Content Placeholder 2">
            <a:extLst>
              <a:ext uri="{FF2B5EF4-FFF2-40B4-BE49-F238E27FC236}">
                <a16:creationId xmlns:a16="http://schemas.microsoft.com/office/drawing/2014/main" id="{33EDEC0F-2004-F593-17AA-1B42039D84E9}"/>
              </a:ext>
            </a:extLst>
          </p:cNvPr>
          <p:cNvSpPr>
            <a:spLocks noGrp="1"/>
          </p:cNvSpPr>
          <p:nvPr>
            <p:ph idx="1"/>
          </p:nvPr>
        </p:nvSpPr>
        <p:spPr>
          <a:xfrm>
            <a:off x="666751" y="1003119"/>
            <a:ext cx="11063816" cy="4981756"/>
          </a:xfrm>
        </p:spPr>
        <p:txBody>
          <a:bodyPr/>
          <a:lstStyle/>
          <a:p>
            <a:r>
              <a:rPr lang="en-US" i="1"/>
              <a:t>August 2020 –</a:t>
            </a:r>
            <a:r>
              <a:rPr lang="en-US"/>
              <a:t> 2020 Title IX Regulations go into effect</a:t>
            </a:r>
            <a:endParaRPr lang="en-US" i="1"/>
          </a:p>
          <a:p>
            <a:r>
              <a:rPr lang="en-US" i="1"/>
              <a:t>August 1, 2024 </a:t>
            </a:r>
            <a:r>
              <a:rPr lang="en-US"/>
              <a:t>–2024 Title IX Regulations go into effect</a:t>
            </a:r>
          </a:p>
          <a:p>
            <a:r>
              <a:rPr lang="en-US" i="1"/>
              <a:t>January 9, 2025 </a:t>
            </a:r>
            <a:r>
              <a:rPr lang="en-US"/>
              <a:t>– </a:t>
            </a:r>
            <a:r>
              <a:rPr lang="en-US" i="1"/>
              <a:t>Cardona</a:t>
            </a:r>
            <a:r>
              <a:rPr lang="en-US"/>
              <a:t> Decision (Vacatur of 2024 Title IX Regulations)</a:t>
            </a:r>
          </a:p>
          <a:p>
            <a:r>
              <a:rPr lang="en-US" i="1"/>
              <a:t>January 20, 2025 </a:t>
            </a:r>
            <a:r>
              <a:rPr lang="en-US"/>
              <a:t>– E.O. 14168: “Defending Women From Gender Ideology Extremism and Restoring Biological Truth to the Federal Government”</a:t>
            </a:r>
          </a:p>
          <a:p>
            <a:r>
              <a:rPr lang="en-US" i="1"/>
              <a:t>January 31, 2025 </a:t>
            </a:r>
            <a:r>
              <a:rPr lang="en-US"/>
              <a:t>– DCL confirmed the return to 2020 Title IX Regulations </a:t>
            </a:r>
          </a:p>
          <a:p>
            <a:r>
              <a:rPr lang="en-US" i="1"/>
              <a:t>February 4, 2025 </a:t>
            </a:r>
            <a:r>
              <a:rPr lang="en-US"/>
              <a:t>– Second DCL confirmed return to 2020 Title IX Regulations</a:t>
            </a:r>
          </a:p>
          <a:p>
            <a:r>
              <a:rPr lang="en-US" i="1"/>
              <a:t>February 5, 2025 </a:t>
            </a:r>
            <a:r>
              <a:rPr lang="en-US"/>
              <a:t>– E.O.</a:t>
            </a:r>
            <a:r>
              <a:rPr lang="en-US" b="1"/>
              <a:t> </a:t>
            </a:r>
            <a:r>
              <a:rPr lang="en-US"/>
              <a:t>14201: “Keeping Men Out of Women’s Sports” </a:t>
            </a:r>
          </a:p>
          <a:p>
            <a:r>
              <a:rPr lang="en-US" i="1"/>
              <a:t>February 12, 2025 </a:t>
            </a:r>
            <a:r>
              <a:rPr lang="en-US"/>
              <a:t>– U.S. Dept of Ed. Office for Civil Rights (OCR) opened an investigation into the California Interscholastic Federation (CIF)s</a:t>
            </a:r>
          </a:p>
          <a:p>
            <a:r>
              <a:rPr lang="en-US" i="1"/>
              <a:t>July 9, 2025 </a:t>
            </a:r>
            <a:r>
              <a:rPr lang="en-US"/>
              <a:t>– U.S. Dept. of Justice filed a civil lawsuit against CIF and CDE</a:t>
            </a:r>
          </a:p>
          <a:p>
            <a:endParaRPr lang="en-US"/>
          </a:p>
        </p:txBody>
      </p:sp>
      <p:sp>
        <p:nvSpPr>
          <p:cNvPr id="4" name="Slide Number Placeholder 3">
            <a:extLst>
              <a:ext uri="{FF2B5EF4-FFF2-40B4-BE49-F238E27FC236}">
                <a16:creationId xmlns:a16="http://schemas.microsoft.com/office/drawing/2014/main" id="{BD908FF5-397F-3398-42AF-106ECEAB394F}"/>
              </a:ext>
            </a:extLst>
          </p:cNvPr>
          <p:cNvSpPr>
            <a:spLocks noGrp="1"/>
          </p:cNvSpPr>
          <p:nvPr>
            <p:ph type="sldNum" sz="quarter" idx="10"/>
          </p:nvPr>
        </p:nvSpPr>
        <p:spPr/>
        <p:txBody>
          <a:bodyPr/>
          <a:lstStyle/>
          <a:p>
            <a:pPr>
              <a:defRPr/>
            </a:pPr>
            <a:fld id="{3B67BD40-0513-4610-BC0D-273865C847DB}" type="slidenum">
              <a:rPr lang="en-US" smtClean="0"/>
              <a:pPr>
                <a:defRPr/>
              </a:pPr>
              <a:t>3</a:t>
            </a:fld>
            <a:endParaRPr lang="en-US"/>
          </a:p>
        </p:txBody>
      </p:sp>
    </p:spTree>
    <p:extLst>
      <p:ext uri="{BB962C8B-B14F-4D97-AF65-F5344CB8AC3E}">
        <p14:creationId val="143670375"/>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Dismissal of Formal Complaint</a:t>
            </a:r>
          </a:p>
        </p:txBody>
      </p:sp>
      <p:sp>
        <p:nvSpPr>
          <p:cNvPr id="3" name="Content Placeholder 2"/>
          <p:cNvSpPr>
            <a:spLocks noGrp="1"/>
          </p:cNvSpPr>
          <p:nvPr>
            <p:ph idx="1"/>
          </p:nvPr>
        </p:nvSpPr>
        <p:spPr>
          <a:xfrm>
            <a:off x="666751" y="1325181"/>
            <a:ext cx="11063816" cy="4543991"/>
          </a:xfrm>
        </p:spPr>
        <p:txBody>
          <a:bodyPr/>
          <a:lstStyle/>
          <a:p>
            <a:r>
              <a:rPr lang="en-US" sz="2800" b="1"/>
              <a:t>Required Dismissal per §106.45(b)(3)</a:t>
            </a:r>
          </a:p>
          <a:p>
            <a:pPr lvl="1"/>
            <a:r>
              <a:rPr lang="en-US" sz="2600" b="1"/>
              <a:t>Recipient </a:t>
            </a:r>
            <a:r>
              <a:rPr lang="en-US" sz="2600" b="1" u="sng">
                <a:solidFill>
                  <a:srgbClr val="65913D"/>
                </a:solidFill>
              </a:rPr>
              <a:t>must</a:t>
            </a:r>
            <a:r>
              <a:rPr lang="en-US" sz="2600" b="1">
                <a:solidFill>
                  <a:srgbClr val="65913D"/>
                </a:solidFill>
              </a:rPr>
              <a:t> </a:t>
            </a:r>
            <a:r>
              <a:rPr lang="en-US" sz="2600" b="1"/>
              <a:t>dismiss the formal complaint </a:t>
            </a:r>
            <a:r>
              <a:rPr lang="en-US" sz="2600" b="1" i="1"/>
              <a:t>if</a:t>
            </a:r>
            <a:r>
              <a:rPr lang="en-US" sz="2600" b="1"/>
              <a:t> the conduct alleged:</a:t>
            </a:r>
          </a:p>
          <a:p>
            <a:pPr lvl="2"/>
            <a:r>
              <a:rPr lang="en-US" sz="2400"/>
              <a:t>Would not constitute sexual harassment as defined in §106.30 even if proved</a:t>
            </a:r>
          </a:p>
          <a:p>
            <a:pPr lvl="2"/>
            <a:r>
              <a:rPr lang="en-US" sz="2400"/>
              <a:t>Did not occur in the recipient’s education program or activity</a:t>
            </a:r>
          </a:p>
          <a:p>
            <a:pPr lvl="2"/>
            <a:r>
              <a:rPr lang="en-US" sz="2400"/>
              <a:t>Did not occur against a person in the United States</a:t>
            </a:r>
          </a:p>
          <a:p>
            <a:pPr lvl="1"/>
            <a:r>
              <a:rPr lang="en-US" sz="2600"/>
              <a:t>Such dismissal does </a:t>
            </a:r>
            <a:r>
              <a:rPr lang="en-US" sz="2600" b="1"/>
              <a:t>not</a:t>
            </a:r>
            <a:r>
              <a:rPr lang="en-US" sz="2600"/>
              <a:t> preclude action under another provision of recipient’s Code of Conduct, Board Policy/Administrative Procedure or California law</a:t>
            </a:r>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39</a:t>
            </a:fld>
            <a:endParaRPr lang="en-US">
              <a:solidFill>
                <a:srgbClr val="12175E"/>
              </a:solidFill>
            </a:endParaRPr>
          </a:p>
        </p:txBody>
      </p:sp>
    </p:spTree>
    <p:extLst>
      <p:ext uri="{BB962C8B-B14F-4D97-AF65-F5344CB8AC3E}">
        <p14:creationId val="1799940109"/>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Dismissal of Formal Complaint</a:t>
            </a:r>
          </a:p>
        </p:txBody>
      </p:sp>
      <p:sp>
        <p:nvSpPr>
          <p:cNvPr id="3" name="Content Placeholder 2"/>
          <p:cNvSpPr>
            <a:spLocks noGrp="1"/>
          </p:cNvSpPr>
          <p:nvPr>
            <p:ph idx="1"/>
          </p:nvPr>
        </p:nvSpPr>
        <p:spPr>
          <a:xfrm>
            <a:off x="666751" y="1116418"/>
            <a:ext cx="11063816" cy="4827181"/>
          </a:xfrm>
        </p:spPr>
        <p:txBody>
          <a:bodyPr/>
          <a:lstStyle/>
          <a:p>
            <a:r>
              <a:rPr lang="en-US" sz="2800" b="1"/>
              <a:t>Permissive Dismissal per §106.45(b)(3)</a:t>
            </a:r>
          </a:p>
          <a:p>
            <a:pPr lvl="1"/>
            <a:r>
              <a:rPr lang="en-US" sz="2400" b="1"/>
              <a:t>Recipient </a:t>
            </a:r>
            <a:r>
              <a:rPr lang="en-US" sz="2400" b="1" u="sng">
                <a:solidFill>
                  <a:srgbClr val="65913D"/>
                </a:solidFill>
              </a:rPr>
              <a:t>may</a:t>
            </a:r>
            <a:r>
              <a:rPr lang="en-US" sz="2400" b="1"/>
              <a:t> dismiss the formal complaint or allegations any time during the investigation or hearing, </a:t>
            </a:r>
            <a:r>
              <a:rPr lang="en-US" sz="2400" b="1" i="1"/>
              <a:t>if </a:t>
            </a:r>
            <a:r>
              <a:rPr lang="en-US" sz="2400" b="1"/>
              <a:t>:</a:t>
            </a:r>
          </a:p>
          <a:p>
            <a:pPr lvl="2"/>
            <a:r>
              <a:rPr lang="en-US" sz="2400"/>
              <a:t>The Complainant notifies the Title IX Coordinator in writing to withdraw the complaint</a:t>
            </a:r>
          </a:p>
          <a:p>
            <a:pPr lvl="2"/>
            <a:r>
              <a:rPr lang="en-US" sz="2400"/>
              <a:t>The Respondent is no longer enrolled or employed</a:t>
            </a:r>
          </a:p>
          <a:p>
            <a:pPr lvl="2"/>
            <a:r>
              <a:rPr lang="en-US" sz="2400"/>
              <a:t>Special circumstances prevent the recipient from gathering evidence in order to reach a determination</a:t>
            </a:r>
          </a:p>
          <a:p>
            <a:r>
              <a:rPr lang="en-US" sz="2800" b="1"/>
              <a:t>All dismissals require written notice &amp; reasons delivered to the parties at the same time</a:t>
            </a:r>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40</a:t>
            </a:fld>
            <a:endParaRPr lang="en-US">
              <a:solidFill>
                <a:srgbClr val="12175E"/>
              </a:solidFill>
            </a:endParaRPr>
          </a:p>
        </p:txBody>
      </p:sp>
    </p:spTree>
    <p:extLst>
      <p:ext uri="{BB962C8B-B14F-4D97-AF65-F5344CB8AC3E}">
        <p14:creationId val="508655909"/>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Consolidation of Formal Complaints</a:t>
            </a:r>
          </a:p>
        </p:txBody>
      </p:sp>
      <p:sp>
        <p:nvSpPr>
          <p:cNvPr id="3" name="Content Placeholder 2"/>
          <p:cNvSpPr>
            <a:spLocks noGrp="1"/>
          </p:cNvSpPr>
          <p:nvPr>
            <p:ph idx="1"/>
          </p:nvPr>
        </p:nvSpPr>
        <p:spPr>
          <a:xfrm>
            <a:off x="681039" y="1452015"/>
            <a:ext cx="11063816" cy="3381153"/>
          </a:xfrm>
        </p:spPr>
        <p:txBody>
          <a:bodyPr/>
          <a:lstStyle/>
          <a:p>
            <a:r>
              <a:rPr lang="en-US" sz="2800" b="1"/>
              <a:t>A recipient may consolidate formal complaints as to allegations of sexual harassment where the allegations arise out of the </a:t>
            </a:r>
            <a:r>
              <a:rPr lang="en-US" sz="2800" b="1" i="1"/>
              <a:t>same facts or circumstances</a:t>
            </a:r>
          </a:p>
          <a:p>
            <a:pPr lvl="2"/>
            <a:r>
              <a:rPr lang="en-US" sz="2400"/>
              <a:t>Against more than one Respondent; </a:t>
            </a:r>
          </a:p>
          <a:p>
            <a:pPr lvl="2"/>
            <a:r>
              <a:rPr lang="en-US" sz="2400"/>
              <a:t>By more than one complainant against one or more respondents; or</a:t>
            </a:r>
          </a:p>
          <a:p>
            <a:pPr lvl="2"/>
            <a:r>
              <a:rPr lang="en-US" sz="2400"/>
              <a:t>By one party against the other party (cross-claims)</a:t>
            </a:r>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41</a:t>
            </a:fld>
            <a:endParaRPr lang="en-US">
              <a:solidFill>
                <a:srgbClr val="12175E"/>
              </a:solidFill>
            </a:endParaRPr>
          </a:p>
        </p:txBody>
      </p:sp>
    </p:spTree>
    <p:extLst>
      <p:ext uri="{BB962C8B-B14F-4D97-AF65-F5344CB8AC3E}">
        <p14:creationId val="1908385163"/>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Investigation</a:t>
            </a:r>
          </a:p>
        </p:txBody>
      </p:sp>
      <p:sp>
        <p:nvSpPr>
          <p:cNvPr id="3" name="Content Placeholder 2"/>
          <p:cNvSpPr>
            <a:spLocks noGrp="1"/>
          </p:cNvSpPr>
          <p:nvPr>
            <p:ph idx="1"/>
          </p:nvPr>
        </p:nvSpPr>
        <p:spPr>
          <a:xfrm>
            <a:off x="519953" y="1137424"/>
            <a:ext cx="11528612" cy="4962293"/>
          </a:xfrm>
        </p:spPr>
        <p:txBody>
          <a:bodyPr/>
          <a:lstStyle/>
          <a:p>
            <a:pPr marL="0" indent="0">
              <a:buNone/>
            </a:pPr>
            <a:r>
              <a:rPr lang="en-US" b="1"/>
              <a:t>1.  Trained Investigators</a:t>
            </a:r>
          </a:p>
          <a:p>
            <a:pPr marL="342900" lvl="1" indent="0">
              <a:buNone/>
            </a:pPr>
            <a:r>
              <a:rPr lang="en-US" b="1"/>
              <a:t>- </a:t>
            </a:r>
            <a:r>
              <a:rPr lang="en-US"/>
              <a:t>Additional training may include how to conduct a thorough and impartial interview, what types of questions to avoid, how to weigh evidence, and how to prepare witness summaries</a:t>
            </a:r>
          </a:p>
          <a:p>
            <a:pPr marL="0" indent="0">
              <a:buNone/>
            </a:pPr>
            <a:r>
              <a:rPr lang="en-US" b="1"/>
              <a:t>2.  Presumption</a:t>
            </a:r>
          </a:p>
          <a:p>
            <a:pPr lvl="1"/>
            <a:r>
              <a:rPr lang="en-US"/>
              <a:t>The institution must presume Respondent is </a:t>
            </a:r>
            <a:r>
              <a:rPr lang="en-US" i="1"/>
              <a:t>not responsible </a:t>
            </a:r>
            <a:r>
              <a:rPr lang="en-US"/>
              <a:t>for the alleged conduct</a:t>
            </a:r>
          </a:p>
          <a:p>
            <a:pPr marL="0" indent="0">
              <a:buNone/>
            </a:pPr>
            <a:r>
              <a:rPr lang="en-US" b="1"/>
              <a:t>3. Evidence Gathering</a:t>
            </a:r>
          </a:p>
          <a:p>
            <a:pPr lvl="1"/>
            <a:r>
              <a:rPr lang="en-US"/>
              <a:t>Investigator has the burden to gather sufficient evidence; the burden to gather evidence is not on the Complainant or Respondent </a:t>
            </a:r>
          </a:p>
          <a:p>
            <a:pPr lvl="1"/>
            <a:r>
              <a:rPr lang="en-US"/>
              <a:t>Investigator cannot gather privileged information without voluntary, written consent (e.g., physician or psychiatrist records, confidential counseling records, etc.)</a:t>
            </a:r>
          </a:p>
          <a:p>
            <a:pPr marL="0" indent="0">
              <a:buNone/>
            </a:pPr>
            <a:r>
              <a:rPr lang="en-US" b="1"/>
              <a:t>4. Written Notice with Time to Prepare</a:t>
            </a:r>
          </a:p>
          <a:p>
            <a:pPr lvl="1"/>
            <a:r>
              <a:rPr lang="en-US"/>
              <a:t>Provide written </a:t>
            </a:r>
            <a:r>
              <a:rPr lang="en-US" b="1" i="1"/>
              <a:t>notice for interviews </a:t>
            </a:r>
            <a:r>
              <a:rPr lang="en-US"/>
              <a:t>with sufficient time for the person to prepare to participate</a:t>
            </a:r>
          </a:p>
          <a:p>
            <a:pPr marL="0" indent="0">
              <a:buNone/>
            </a:pPr>
            <a:endParaRPr lang="en-US"/>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42</a:t>
            </a:fld>
            <a:endParaRPr lang="en-US">
              <a:solidFill>
                <a:srgbClr val="12175E"/>
              </a:solidFill>
            </a:endParaRPr>
          </a:p>
        </p:txBody>
      </p:sp>
    </p:spTree>
    <p:extLst>
      <p:ext uri="{BB962C8B-B14F-4D97-AF65-F5344CB8AC3E}">
        <p14:creationId val="3648033944"/>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Investigation, continued</a:t>
            </a:r>
          </a:p>
        </p:txBody>
      </p:sp>
      <p:sp>
        <p:nvSpPr>
          <p:cNvPr id="3" name="Content Placeholder 2"/>
          <p:cNvSpPr>
            <a:spLocks noGrp="1"/>
          </p:cNvSpPr>
          <p:nvPr>
            <p:ph idx="1"/>
          </p:nvPr>
        </p:nvSpPr>
        <p:spPr>
          <a:xfrm>
            <a:off x="666751" y="1407560"/>
            <a:ext cx="11063816" cy="4737746"/>
          </a:xfrm>
        </p:spPr>
        <p:txBody>
          <a:bodyPr/>
          <a:lstStyle/>
          <a:p>
            <a:pPr marL="0" indent="0">
              <a:buNone/>
            </a:pPr>
            <a:r>
              <a:rPr lang="en-US" b="1"/>
              <a:t>5. Equal Opportunity for Parties</a:t>
            </a:r>
          </a:p>
          <a:p>
            <a:pPr lvl="1"/>
            <a:r>
              <a:rPr lang="en-US" sz="2400"/>
              <a:t>To present witnesses, including fact &amp; expert witnesses and other inculpatory and exculpatory evidence</a:t>
            </a:r>
          </a:p>
          <a:p>
            <a:pPr lvl="1"/>
            <a:r>
              <a:rPr lang="en-US" sz="2400"/>
              <a:t>To have an advisor present for any meeting, interview or hearing</a:t>
            </a:r>
            <a:r>
              <a:rPr lang="en-US" sz="2400" b="1"/>
              <a:t> </a:t>
            </a:r>
          </a:p>
          <a:p>
            <a:pPr lvl="2"/>
            <a:r>
              <a:rPr lang="en-US" sz="2200"/>
              <a:t>The advisor should not answer questions or interrupt the party’s answers</a:t>
            </a:r>
          </a:p>
          <a:p>
            <a:pPr lvl="2"/>
            <a:r>
              <a:rPr lang="en-US" sz="2200"/>
              <a:t>The advisor can ask for a break in between questions</a:t>
            </a:r>
          </a:p>
          <a:p>
            <a:pPr marL="0" indent="0">
              <a:buNone/>
            </a:pPr>
            <a:r>
              <a:rPr lang="en-US" b="1"/>
              <a:t>6. No “Gag” Orders or Directives</a:t>
            </a:r>
          </a:p>
          <a:p>
            <a:pPr lvl="1"/>
            <a:r>
              <a:rPr lang="en-US" sz="2400"/>
              <a:t>Cannot restrict the ability of the Complainant or Respondent to discuss the allegations under investigation or to gather and present relevant evidence</a:t>
            </a:r>
          </a:p>
          <a:p>
            <a:pPr lvl="1"/>
            <a:r>
              <a:rPr lang="en-US" sz="2400"/>
              <a:t>Likely can direct parties and witnesses not to tamper with evidence</a:t>
            </a:r>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43</a:t>
            </a:fld>
            <a:endParaRPr lang="en-US">
              <a:solidFill>
                <a:srgbClr val="12175E"/>
              </a:solidFill>
            </a:endParaRPr>
          </a:p>
        </p:txBody>
      </p:sp>
    </p:spTree>
    <p:extLst>
      <p:ext uri="{BB962C8B-B14F-4D97-AF65-F5344CB8AC3E}">
        <p14:creationId val="989603981"/>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Investigation, continued</a:t>
            </a:r>
          </a:p>
        </p:txBody>
      </p:sp>
      <p:sp>
        <p:nvSpPr>
          <p:cNvPr id="3" name="Content Placeholder 2"/>
          <p:cNvSpPr>
            <a:spLocks noGrp="1"/>
          </p:cNvSpPr>
          <p:nvPr>
            <p:ph idx="1"/>
          </p:nvPr>
        </p:nvSpPr>
        <p:spPr>
          <a:xfrm>
            <a:off x="666751" y="1438382"/>
            <a:ext cx="11063816" cy="4706924"/>
          </a:xfrm>
        </p:spPr>
        <p:txBody>
          <a:bodyPr/>
          <a:lstStyle/>
          <a:p>
            <a:pPr marL="0" indent="0">
              <a:buNone/>
            </a:pPr>
            <a:r>
              <a:rPr lang="en-US" b="1"/>
              <a:t>7. Equal Opportunity to Inspect and Review Evidence</a:t>
            </a:r>
          </a:p>
          <a:p>
            <a:pPr lvl="1"/>
            <a:r>
              <a:rPr lang="en-US" sz="2400"/>
              <a:t>Provide parties with opportunity to meaningfully respond to the evidence </a:t>
            </a:r>
            <a:r>
              <a:rPr lang="en-US" sz="2400" i="1"/>
              <a:t>before </a:t>
            </a:r>
            <a:r>
              <a:rPr lang="en-US" sz="2400"/>
              <a:t>the conclusion of the investigation. </a:t>
            </a:r>
          </a:p>
          <a:p>
            <a:pPr lvl="1"/>
            <a:r>
              <a:rPr lang="en-US" sz="2400"/>
              <a:t>Parties may review evidence that is directly related to the allegations, including evidence which the investigator does </a:t>
            </a:r>
            <a:r>
              <a:rPr lang="en-US" sz="2400" i="1"/>
              <a:t>not </a:t>
            </a:r>
            <a:r>
              <a:rPr lang="en-US" sz="2400"/>
              <a:t>intend to rely upon as well as inculpatory and exculpatory evidence regardless of where it was obtained</a:t>
            </a:r>
          </a:p>
          <a:p>
            <a:pPr lvl="2"/>
            <a:r>
              <a:rPr lang="en-US" sz="2200"/>
              <a:t>Practice tip:  The investigator can receive, review, and place any irrelevant or unrelated evidence into a separate exhibit of the file or report in order to demonstrate the information was reviewed and set aside as having no weight</a:t>
            </a:r>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44</a:t>
            </a:fld>
            <a:endParaRPr lang="en-US">
              <a:solidFill>
                <a:srgbClr val="12175E"/>
              </a:solidFill>
            </a:endParaRPr>
          </a:p>
        </p:txBody>
      </p:sp>
    </p:spTree>
    <p:extLst>
      <p:ext uri="{BB962C8B-B14F-4D97-AF65-F5344CB8AC3E}">
        <p14:creationId val="3958126777"/>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Investigation, continued</a:t>
            </a:r>
          </a:p>
        </p:txBody>
      </p:sp>
      <p:sp>
        <p:nvSpPr>
          <p:cNvPr id="3" name="Content Placeholder 2"/>
          <p:cNvSpPr>
            <a:spLocks noGrp="1"/>
          </p:cNvSpPr>
          <p:nvPr>
            <p:ph idx="1"/>
          </p:nvPr>
        </p:nvSpPr>
        <p:spPr>
          <a:xfrm>
            <a:off x="666751" y="1027416"/>
            <a:ext cx="11063816" cy="5061150"/>
          </a:xfrm>
        </p:spPr>
        <p:txBody>
          <a:bodyPr/>
          <a:lstStyle/>
          <a:p>
            <a:pPr marL="0" indent="0">
              <a:buNone/>
            </a:pPr>
            <a:r>
              <a:rPr lang="en-US" b="1"/>
              <a:t>8. Prepare and Share Draft Report of Evidence</a:t>
            </a:r>
          </a:p>
          <a:p>
            <a:pPr lvl="1"/>
            <a:r>
              <a:rPr lang="en-US" sz="2400"/>
              <a:t>Before completing the Investigative Report, provide a </a:t>
            </a:r>
            <a:r>
              <a:rPr lang="en-US" sz="2400" b="1" i="1" u="sng"/>
              <a:t>Draft</a:t>
            </a:r>
            <a:r>
              <a:rPr lang="en-US" sz="2400" b="1" i="1"/>
              <a:t> </a:t>
            </a:r>
            <a:r>
              <a:rPr lang="en-US" sz="2400" b="1"/>
              <a:t>Report of Evidence and Attachments </a:t>
            </a:r>
            <a:r>
              <a:rPr lang="en-US" sz="2400"/>
              <a:t>to both parties and their advisor, if any, via electronic format or a hard copy.</a:t>
            </a:r>
          </a:p>
          <a:p>
            <a:pPr lvl="1"/>
            <a:r>
              <a:rPr lang="en-US" sz="2400"/>
              <a:t>Provide the parties and advisors, if any, with at least </a:t>
            </a:r>
            <a:r>
              <a:rPr lang="en-US" sz="2400" b="1" i="1"/>
              <a:t>10 days to review the Draft Report of Evidence</a:t>
            </a:r>
            <a:r>
              <a:rPr lang="en-US" sz="2400"/>
              <a:t> </a:t>
            </a:r>
            <a:r>
              <a:rPr lang="en-US" sz="2400" b="1" i="1"/>
              <a:t>and Attachments</a:t>
            </a:r>
            <a:r>
              <a:rPr lang="en-US" sz="2400"/>
              <a:t> &amp; submit written responses </a:t>
            </a:r>
          </a:p>
          <a:p>
            <a:pPr lvl="1"/>
            <a:r>
              <a:rPr lang="en-US" sz="2400"/>
              <a:t>Share any new evidence with the parties and continue the investigation related to new information, if needed</a:t>
            </a:r>
          </a:p>
          <a:p>
            <a:pPr lvl="1"/>
            <a:r>
              <a:rPr lang="en-US" sz="2400"/>
              <a:t>Consider and incorporate new information and responses in the </a:t>
            </a:r>
            <a:r>
              <a:rPr lang="en-US" sz="2400" b="1" i="1"/>
              <a:t>Final Investigative Report</a:t>
            </a:r>
          </a:p>
          <a:p>
            <a:pPr lvl="1"/>
            <a:r>
              <a:rPr lang="en-US" sz="2400"/>
              <a:t>Again, consider written agreement with advisors who inspect and review other pupil, employee, health, and/or other private records</a:t>
            </a:r>
          </a:p>
          <a:p>
            <a:pPr marL="0" indent="0">
              <a:buNone/>
            </a:pPr>
            <a:endParaRPr lang="en-US" b="1"/>
          </a:p>
          <a:p>
            <a:pPr marL="0" indent="0">
              <a:buNone/>
            </a:pPr>
            <a:endParaRPr lang="en-US"/>
          </a:p>
          <a:p>
            <a:pPr marL="0" indent="0">
              <a:buNone/>
            </a:pPr>
            <a:r>
              <a:rPr lang="en-US" b="1"/>
              <a:t> </a:t>
            </a:r>
            <a:endParaRPr lang="en-US"/>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45</a:t>
            </a:fld>
            <a:endParaRPr lang="en-US">
              <a:solidFill>
                <a:srgbClr val="12175E"/>
              </a:solidFill>
            </a:endParaRPr>
          </a:p>
        </p:txBody>
      </p:sp>
    </p:spTree>
    <p:extLst>
      <p:ext uri="{BB962C8B-B14F-4D97-AF65-F5344CB8AC3E}">
        <p14:creationId val="1671215374"/>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Investigation, continued</a:t>
            </a:r>
          </a:p>
        </p:txBody>
      </p:sp>
      <p:sp>
        <p:nvSpPr>
          <p:cNvPr id="3" name="Content Placeholder 2"/>
          <p:cNvSpPr>
            <a:spLocks noGrp="1"/>
          </p:cNvSpPr>
          <p:nvPr>
            <p:ph idx="1"/>
          </p:nvPr>
        </p:nvSpPr>
        <p:spPr>
          <a:xfrm>
            <a:off x="666751" y="1092820"/>
            <a:ext cx="11063816" cy="5052486"/>
          </a:xfrm>
        </p:spPr>
        <p:txBody>
          <a:bodyPr/>
          <a:lstStyle/>
          <a:p>
            <a:pPr marL="0" indent="0">
              <a:buNone/>
            </a:pPr>
            <a:r>
              <a:rPr lang="en-US" b="1"/>
              <a:t>9. Investigator Prepares Final Investigative Report</a:t>
            </a:r>
          </a:p>
          <a:p>
            <a:pPr lvl="1"/>
            <a:r>
              <a:rPr lang="en-US" sz="2400"/>
              <a:t>The report must fairly summarize relevant evidence</a:t>
            </a:r>
          </a:p>
          <a:p>
            <a:pPr lvl="1"/>
            <a:r>
              <a:rPr lang="en-US" sz="2400"/>
              <a:t>Relevant evidence may include credibility assessments in order to indicate the weight of the evidence</a:t>
            </a:r>
          </a:p>
          <a:p>
            <a:pPr marL="0" indent="0">
              <a:buNone/>
            </a:pPr>
            <a:r>
              <a:rPr lang="en-US" b="1"/>
              <a:t>10. Provide Final Investigative Report to Parties</a:t>
            </a:r>
          </a:p>
          <a:p>
            <a:pPr lvl="1"/>
            <a:r>
              <a:rPr lang="en-US" sz="2400" b="1" i="1"/>
              <a:t>At least 10 days prior to a hearing</a:t>
            </a:r>
            <a:r>
              <a:rPr lang="en-US" sz="2400"/>
              <a:t> or other time of determination regarding responsibility, send the Final Investigative Report to each party and the party’s advisor, if any, in an electronic format or a hard copy, for their review and written response</a:t>
            </a:r>
          </a:p>
          <a:p>
            <a:pPr lvl="1"/>
            <a:r>
              <a:rPr lang="en-US" sz="2400"/>
              <a:t>Review written responses, revise investigative report if needed, and attach all written responses to the Final Investigative Report</a:t>
            </a:r>
          </a:p>
          <a:p>
            <a:pPr lvl="1"/>
            <a:endParaRPr lang="en-US" sz="2400"/>
          </a:p>
          <a:p>
            <a:pPr marL="0" indent="0">
              <a:buNone/>
            </a:pPr>
            <a:r>
              <a:rPr lang="en-US" b="1"/>
              <a:t> </a:t>
            </a:r>
            <a:endParaRPr lang="en-US"/>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46</a:t>
            </a:fld>
            <a:endParaRPr lang="en-US">
              <a:solidFill>
                <a:srgbClr val="12175E"/>
              </a:solidFill>
            </a:endParaRPr>
          </a:p>
        </p:txBody>
      </p:sp>
    </p:spTree>
    <p:extLst>
      <p:ext uri="{BB962C8B-B14F-4D97-AF65-F5344CB8AC3E}">
        <p14:creationId val="83130949"/>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Pre-Hearing and Hearing Procedures</a:t>
            </a:r>
          </a:p>
        </p:txBody>
      </p:sp>
      <p:sp>
        <p:nvSpPr>
          <p:cNvPr id="3" name="Content Placeholder 2"/>
          <p:cNvSpPr>
            <a:spLocks noGrp="1"/>
          </p:cNvSpPr>
          <p:nvPr>
            <p:ph idx="1"/>
          </p:nvPr>
        </p:nvSpPr>
        <p:spPr>
          <a:xfrm>
            <a:off x="666751" y="993228"/>
            <a:ext cx="11063816" cy="5152078"/>
          </a:xfrm>
        </p:spPr>
        <p:txBody>
          <a:bodyPr/>
          <a:lstStyle/>
          <a:p>
            <a:pPr marL="0" indent="0">
              <a:buNone/>
            </a:pPr>
            <a:r>
              <a:rPr lang="en-US"/>
              <a:t>The Post-Secondary Institution must provide a “live hearing” with cross-examination of the parties and witnesses by the parties’ advisors in compliance with </a:t>
            </a:r>
            <a:r>
              <a:rPr lang="en-US" b="1"/>
              <a:t>§106.45(b)(6).  </a:t>
            </a:r>
            <a:r>
              <a:rPr lang="en-US"/>
              <a:t>In general, the Institution must create Pre-Hearing, Live Hearing, and Post-Hearing Procedures that provide adequate notice, equitable participation, and a fair process. Procedures must address: </a:t>
            </a:r>
          </a:p>
          <a:p>
            <a:pPr marL="457200" indent="-457200">
              <a:buAutoNum type="arabicPeriod"/>
            </a:pPr>
            <a:r>
              <a:rPr lang="en-US" b="1"/>
              <a:t>Dates, location, recording, and other logistics by Hearing Coordinator</a:t>
            </a:r>
          </a:p>
          <a:p>
            <a:pPr marL="457200" indent="-457200">
              <a:buAutoNum type="arabicPeriod"/>
            </a:pPr>
            <a:r>
              <a:rPr lang="en-US" b="1"/>
              <a:t>Appointing Decision-Maker (Hearing officer or panel) &amp; Conflict process</a:t>
            </a:r>
          </a:p>
          <a:p>
            <a:pPr marL="457200" indent="-457200">
              <a:buAutoNum type="arabicPeriod"/>
            </a:pPr>
            <a:r>
              <a:rPr lang="en-US" b="1"/>
              <a:t>Notice of Hearing with rights, responsibilities, timeline, &amp; process</a:t>
            </a:r>
          </a:p>
          <a:p>
            <a:pPr marL="457200" indent="-457200">
              <a:buAutoNum type="arabicPeriod"/>
            </a:pPr>
            <a:r>
              <a:rPr lang="en-US" b="1"/>
              <a:t>In-Person or Virtual Hearing Options</a:t>
            </a:r>
          </a:p>
          <a:p>
            <a:pPr lvl="1"/>
            <a:r>
              <a:rPr lang="en-US" sz="2200"/>
              <a:t>At the request of either party, the entire live hearing may be conducted with parties located in separate rooms with technology enabling the decision maker(s) and parties to simultaneously see and hear the party or witness answering questions.</a:t>
            </a:r>
          </a:p>
          <a:p>
            <a:pPr marL="0" indent="0">
              <a:buNone/>
            </a:pPr>
            <a:r>
              <a:rPr lang="en-US" sz="2200" b="1"/>
              <a:t> </a:t>
            </a:r>
            <a:endParaRPr lang="en-US" sz="2200"/>
          </a:p>
          <a:p>
            <a:pPr marL="0" indent="0">
              <a:buNone/>
            </a:pPr>
            <a:r>
              <a:rPr lang="en-US" b="1"/>
              <a:t> </a:t>
            </a:r>
            <a:endParaRPr lang="en-US"/>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47</a:t>
            </a:fld>
            <a:endParaRPr lang="en-US">
              <a:solidFill>
                <a:srgbClr val="12175E"/>
              </a:solidFill>
            </a:endParaRPr>
          </a:p>
        </p:txBody>
      </p:sp>
    </p:spTree>
    <p:extLst>
      <p:ext uri="{BB962C8B-B14F-4D97-AF65-F5344CB8AC3E}">
        <p14:creationId val="4246164551"/>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b="1"/>
              <a:t>Live Hearing with Cross-Examination</a:t>
            </a:r>
          </a:p>
        </p:txBody>
      </p:sp>
      <p:sp>
        <p:nvSpPr>
          <p:cNvPr id="3" name="Content Placeholder 2"/>
          <p:cNvSpPr>
            <a:spLocks noGrp="1"/>
          </p:cNvSpPr>
          <p:nvPr>
            <p:ph idx="1"/>
          </p:nvPr>
        </p:nvSpPr>
        <p:spPr>
          <a:xfrm>
            <a:off x="666751" y="1135117"/>
            <a:ext cx="11063816" cy="5076497"/>
          </a:xfrm>
        </p:spPr>
        <p:txBody>
          <a:bodyPr/>
          <a:lstStyle/>
          <a:p>
            <a:pPr marL="0" indent="0">
              <a:buNone/>
            </a:pPr>
            <a:r>
              <a:rPr lang="en-US" b="1"/>
              <a:t>Cross-Examination and Other Questions</a:t>
            </a:r>
          </a:p>
          <a:p>
            <a:pPr lvl="1"/>
            <a:r>
              <a:rPr lang="en-US" sz="2200"/>
              <a:t>Each party’s advisor may ask the other party and any witnesses all relevant, follow-up, and questions challenging credibility</a:t>
            </a:r>
          </a:p>
          <a:p>
            <a:pPr lvl="1"/>
            <a:r>
              <a:rPr lang="en-US" sz="2200"/>
              <a:t>Cross-Examination must be conducted directly, orally, and in real time by the party’s advisor of choice and “never” by a party personally.  </a:t>
            </a:r>
          </a:p>
          <a:p>
            <a:pPr lvl="1"/>
            <a:r>
              <a:rPr lang="en-US" sz="2200"/>
              <a:t>Before a party or witness answers the cross-examination or other question, the decision-maker(s) must first determine whether the question is relevant.</a:t>
            </a:r>
          </a:p>
          <a:p>
            <a:pPr lvl="2"/>
            <a:r>
              <a:rPr lang="en-US" sz="2200" i="1"/>
              <a:t>Rape Shield Protections:  </a:t>
            </a:r>
            <a:r>
              <a:rPr lang="en-US" sz="2200"/>
              <a:t>Evidence about Complainant's sexual predisposition or prior sexual behavior are </a:t>
            </a:r>
            <a:r>
              <a:rPr lang="en-US" sz="2200" b="1" i="1"/>
              <a:t>not relevant </a:t>
            </a:r>
            <a:r>
              <a:rPr lang="en-US" sz="2200"/>
              <a:t>unless offered to prove someone else committed the alleged conduct or if prior sexual behavior with respondent offered to prove consent</a:t>
            </a:r>
          </a:p>
          <a:p>
            <a:pPr lvl="1"/>
            <a:r>
              <a:rPr lang="en-US" sz="2400"/>
              <a:t>Decision-Maker’s must explain any decision to exclude a question as not relevant</a:t>
            </a:r>
          </a:p>
        </p:txBody>
      </p:sp>
      <p:sp>
        <p:nvSpPr>
          <p:cNvPr id="4" name="Slide Number Placeholder 3"/>
          <p:cNvSpPr>
            <a:spLocks noGrp="1"/>
          </p:cNvSpPr>
          <p:nvPr>
            <p:ph type="sldNum" sz="quarter" idx="10"/>
          </p:nvPr>
        </p:nvSpPr>
        <p:spPr/>
        <p:txBody>
          <a:bodyPr/>
          <a:lstStyle/>
          <a:p>
            <a:pPr>
              <a:defRPr/>
            </a:pPr>
            <a:fld id="{3B67BD40-0513-4610-BC0D-273865C847DB}" type="slidenum">
              <a:rPr lang="en-US" smtClean="0"/>
              <a:pPr>
                <a:defRPr/>
              </a:pPr>
              <a:t>48</a:t>
            </a:fld>
            <a:endParaRPr lang="en-US"/>
          </a:p>
        </p:txBody>
      </p:sp>
    </p:spTree>
    <p:extLst>
      <p:ext uri="{BB962C8B-B14F-4D97-AF65-F5344CB8AC3E}">
        <p14:creationId val="3073427600"/>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AutoShape 2"/>
          <p:cNvSpPr>
            <a:spLocks noChangeArrowheads="1"/>
          </p:cNvSpPr>
          <p:nvPr/>
        </p:nvSpPr>
        <p:spPr bwMode="hidden">
          <a:xfrm>
            <a:off x="666753" y="4238627"/>
            <a:ext cx="11063817" cy="542925"/>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778 w 21600"/>
              <a:gd name="T13" fmla="*/ 2778 h 21600"/>
              <a:gd name="T14" fmla="*/ 18822 w 21600"/>
              <a:gd name="T15" fmla="*/ 18822 h 21600"/>
            </a:gdLst>
            <a:cxnLst>
              <a:cxn ang="T8">
                <a:pos x="T0" y="T1"/>
              </a:cxn>
              <a:cxn ang="T9">
                <a:pos x="T2" y="T3"/>
              </a:cxn>
              <a:cxn ang="T10">
                <a:pos x="T4" y="T5"/>
              </a:cxn>
              <a:cxn ang="T11">
                <a:pos x="T6" y="T7"/>
              </a:cxn>
            </a:cxnLst>
            <a:rect l="T12" t="T13" r="T14" b="T15"/>
            <a:pathLst>
              <a:path w="21600" h="21600">
                <a:moveTo>
                  <a:pt x="0" y="0"/>
                </a:moveTo>
                <a:lnTo>
                  <a:pt x="1956" y="21600"/>
                </a:lnTo>
                <a:lnTo>
                  <a:pt x="19644" y="21600"/>
                </a:lnTo>
                <a:lnTo>
                  <a:pt x="21600" y="0"/>
                </a:lnTo>
                <a:lnTo>
                  <a:pt x="0" y="0"/>
                </a:lnTo>
                <a:close/>
              </a:path>
            </a:pathLst>
          </a:custGeom>
          <a:gradFill rotWithShape="1">
            <a:gsLst>
              <a:gs pos="0">
                <a:srgbClr val="E7E9E5"/>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p>
            <a:pPr fontAlgn="auto">
              <a:spcBef>
                <a:spcPct val="0"/>
              </a:spcBef>
              <a:spcAft>
                <a:spcPct val="0"/>
              </a:spcAft>
              <a:defRPr/>
            </a:pPr>
            <a:endParaRPr lang="en-US" sz="1800" kern="0" baseline="0">
              <a:solidFill>
                <a:srgbClr val="000000"/>
              </a:solidFill>
            </a:endParaRPr>
          </a:p>
        </p:txBody>
      </p:sp>
      <p:sp>
        <p:nvSpPr>
          <p:cNvPr id="2" name="Title 1"/>
          <p:cNvSpPr>
            <a:spLocks noGrp="1"/>
          </p:cNvSpPr>
          <p:nvPr>
            <p:ph type="title"/>
          </p:nvPr>
        </p:nvSpPr>
        <p:spPr/>
        <p:txBody>
          <a:bodyPr/>
          <a:lstStyle/>
          <a:p>
            <a:r>
              <a:rPr lang="en-US"/>
              <a:t>Federal Law - Title IX: </a:t>
            </a:r>
          </a:p>
        </p:txBody>
      </p:sp>
      <p:sp>
        <p:nvSpPr>
          <p:cNvPr id="3" name="Content Placeholder 2"/>
          <p:cNvSpPr>
            <a:spLocks noGrp="1"/>
          </p:cNvSpPr>
          <p:nvPr>
            <p:ph idx="1"/>
          </p:nvPr>
        </p:nvSpPr>
        <p:spPr>
          <a:xfrm>
            <a:off x="1076097" y="4065108"/>
            <a:ext cx="10706100" cy="1858617"/>
          </a:xfrm>
        </p:spPr>
        <p:txBody>
          <a:bodyPr/>
          <a:lstStyle/>
          <a:p>
            <a:pPr marL="0" indent="0">
              <a:buNone/>
            </a:pPr>
            <a:endParaRPr lang="en-US"/>
          </a:p>
          <a:p>
            <a:pPr marL="0" indent="0">
              <a:buNone/>
            </a:pPr>
            <a:r>
              <a:rPr lang="en-US" sz="2000">
                <a:solidFill>
                  <a:srgbClr val="002060"/>
                </a:solidFill>
              </a:rPr>
              <a:t>(Title IX of the Education Amendments of 1972 (20 U.S.C. Section 1681 et seq.) and related regulations (34 C.F.R. Part 106).)</a:t>
            </a:r>
          </a:p>
        </p:txBody>
      </p:sp>
      <p:sp>
        <p:nvSpPr>
          <p:cNvPr id="5" name="Slide Number Placeholder 4"/>
          <p:cNvSpPr>
            <a:spLocks noGrp="1"/>
          </p:cNvSpPr>
          <p:nvPr>
            <p:ph type="sldNum" sz="quarter" idx="10"/>
          </p:nvPr>
        </p:nvSpPr>
        <p:spPr>
          <a:xfrm>
            <a:off x="11545009" y="6430203"/>
            <a:ext cx="70548" cy="153924"/>
          </a:xfrm>
        </p:spPr>
        <p:txBody>
          <a:bodyPr/>
          <a:lstStyle/>
          <a:p>
            <a:fld id="{A0061F89-D836-4302-80A9-40651E3C89DA}" type="slidenum">
              <a:rPr lang="en-US" smtClean="0">
                <a:solidFill>
                  <a:srgbClr val="12175E"/>
                </a:solidFill>
              </a:rPr>
              <a:t>4</a:t>
            </a:fld>
            <a:endParaRPr lang="en-US">
              <a:solidFill>
                <a:srgbClr val="12175E"/>
              </a:solidFill>
            </a:endParaRPr>
          </a:p>
        </p:txBody>
      </p:sp>
      <p:grpSp>
        <p:nvGrpSpPr>
          <p:cNvPr id="6" name="Group 15"/>
          <p:cNvGrpSpPr/>
          <p:nvPr/>
        </p:nvGrpSpPr>
        <p:grpSpPr>
          <a:xfrm>
            <a:off x="553283" y="1123125"/>
            <a:ext cx="11228916" cy="3121923"/>
            <a:chOff x="237" y="1239"/>
            <a:chExt cx="5305" cy="1842"/>
          </a:xfrm>
        </p:grpSpPr>
        <p:sp>
          <p:nvSpPr>
            <p:cNvPr id="7" name="Rectangle 5"/>
            <p:cNvSpPr>
              <a:spLocks noChangeArrowheads="1"/>
            </p:cNvSpPr>
            <p:nvPr/>
          </p:nvSpPr>
          <p:spPr bwMode="blackWhite">
            <a:xfrm>
              <a:off x="484" y="1239"/>
              <a:ext cx="5058" cy="1842"/>
            </a:xfrm>
            <a:prstGeom prst="rect">
              <a:avLst/>
            </a:prstGeom>
            <a:solidFill>
              <a:srgbClr val="12175E"/>
            </a:solidFill>
            <a:ln>
              <a:noFill/>
            </a:ln>
            <a:effectLst/>
            <a:extLst>
              <a:ext uri="{91240B29-F687-4F45-9708-019B960494DF}">
                <a14:hiddenLine xmlns:a14="http://schemas.microsoft.com/office/drawing/2010/main" w="19050" algn="ctr">
                  <a:solidFill>
                    <a:schemeClr val="bg1"/>
                  </a:solidFill>
                  <a:miter lim="800000"/>
                  <a:headEnd/>
                  <a:tailEnd/>
                </a14:hiddenLine>
              </a:ext>
              <a:ext uri="{AF507438-7753-43E0-B8FC-AC1667EBCBE1}">
                <a14:hiddenEffects xmlns:a14="http://schemas.microsoft.com/office/drawing/2010/main">
                  <a:effectLst>
                    <a:outerShdw dist="53882" dir="2700000" algn="ctr" rotWithShape="0">
                      <a:srgbClr val="EAEAEA">
                        <a:alpha val="50000"/>
                      </a:srgbClr>
                    </a:outerShdw>
                  </a:effectLst>
                </a14:hiddenEffects>
              </a:ext>
            </a:extLst>
          </p:spPr>
          <p:txBody>
            <a:bodyPr lIns="502920" tIns="137160" rIns="137160"/>
            <a:lstStyle>
              <a:lvl1pPr eaLnBrk="0" hangingPunct="0">
                <a:spcBef>
                  <a:spcPct val="35000"/>
                </a:spcBef>
                <a:buClr>
                  <a:schemeClr val="accent1"/>
                </a:buClr>
                <a:buChar char="•"/>
                <a:defRPr sz="2400">
                  <a:solidFill>
                    <a:schemeClr val="tx1"/>
                  </a:solidFill>
                  <a:latin typeface="Arial"/>
                </a:defRPr>
              </a:lvl1pPr>
              <a:lvl2pPr marL="742950" indent="-285750" eaLnBrk="0" hangingPunct="0">
                <a:spcBef>
                  <a:spcPct val="35000"/>
                </a:spcBef>
                <a:buChar char="–"/>
                <a:defRPr sz="2000">
                  <a:solidFill>
                    <a:schemeClr val="tx1"/>
                  </a:solidFill>
                  <a:latin typeface="Arial"/>
                </a:defRPr>
              </a:lvl2pPr>
              <a:lvl3pPr marL="1143000" indent="-228600" eaLnBrk="0" hangingPunct="0">
                <a:spcBef>
                  <a:spcPct val="35000"/>
                </a:spcBef>
                <a:buChar char="•"/>
                <a:defRPr>
                  <a:solidFill>
                    <a:schemeClr val="tx1"/>
                  </a:solidFill>
                  <a:latin typeface="Arial"/>
                </a:defRPr>
              </a:lvl3pPr>
              <a:lvl4pPr marL="1600200" indent="-228600" eaLnBrk="0" hangingPunct="0">
                <a:spcBef>
                  <a:spcPct val="35000"/>
                </a:spcBef>
                <a:buChar char="–"/>
                <a:defRPr sz="1600">
                  <a:solidFill>
                    <a:schemeClr val="tx1"/>
                  </a:solidFill>
                  <a:latin typeface="Arial"/>
                </a:defRPr>
              </a:lvl4pPr>
              <a:lvl5pPr marL="2057400" indent="-228600" eaLnBrk="0" hangingPunct="0">
                <a:spcBef>
                  <a:spcPct val="35000"/>
                </a:spcBef>
                <a:buChar char="»"/>
                <a:defRPr sz="1400">
                  <a:solidFill>
                    <a:schemeClr val="tx1"/>
                  </a:solidFill>
                  <a:latin typeface="Arial"/>
                </a:defRPr>
              </a:lvl5pPr>
              <a:lvl6pPr marL="2514600" indent="-228600" eaLnBrk="0" fontAlgn="base" hangingPunct="0">
                <a:spcBef>
                  <a:spcPct val="35000"/>
                </a:spcBef>
                <a:spcAft>
                  <a:spcPct val="0"/>
                </a:spcAft>
                <a:buChar char="»"/>
                <a:defRPr sz="1400">
                  <a:solidFill>
                    <a:schemeClr val="tx1"/>
                  </a:solidFill>
                  <a:latin typeface="Arial"/>
                </a:defRPr>
              </a:lvl6pPr>
              <a:lvl7pPr marL="2971800" indent="-228600" eaLnBrk="0" fontAlgn="base" hangingPunct="0">
                <a:spcBef>
                  <a:spcPct val="35000"/>
                </a:spcBef>
                <a:spcAft>
                  <a:spcPct val="0"/>
                </a:spcAft>
                <a:buChar char="»"/>
                <a:defRPr sz="1400">
                  <a:solidFill>
                    <a:schemeClr val="tx1"/>
                  </a:solidFill>
                  <a:latin typeface="Arial"/>
                </a:defRPr>
              </a:lvl7pPr>
              <a:lvl8pPr marL="3429000" indent="-228600" eaLnBrk="0" fontAlgn="base" hangingPunct="0">
                <a:spcBef>
                  <a:spcPct val="35000"/>
                </a:spcBef>
                <a:spcAft>
                  <a:spcPct val="0"/>
                </a:spcAft>
                <a:buChar char="»"/>
                <a:defRPr sz="1400">
                  <a:solidFill>
                    <a:schemeClr val="tx1"/>
                  </a:solidFill>
                  <a:latin typeface="Arial"/>
                </a:defRPr>
              </a:lvl8pPr>
              <a:lvl9pPr marL="3886200" indent="-228600" eaLnBrk="0" fontAlgn="base" hangingPunct="0">
                <a:spcBef>
                  <a:spcPct val="35000"/>
                </a:spcBef>
                <a:spcAft>
                  <a:spcPct val="0"/>
                </a:spcAft>
                <a:buChar char="»"/>
                <a:defRPr sz="1400">
                  <a:solidFill>
                    <a:schemeClr val="tx1"/>
                  </a:solidFill>
                  <a:latin typeface="Arial"/>
                </a:defRPr>
              </a:lvl9pPr>
            </a:lstStyle>
            <a:p>
              <a:pPr eaLnBrk="1" fontAlgn="auto" hangingPunct="1">
                <a:lnSpc>
                  <a:spcPct val="110000"/>
                </a:lnSpc>
                <a:spcBef>
                  <a:spcPct val="0"/>
                </a:spcBef>
                <a:spcAft>
                  <a:spcPct val="0"/>
                </a:spcAft>
                <a:buClr>
                  <a:srgbClr val="7BC143"/>
                </a:buClr>
                <a:buNone/>
              </a:pPr>
              <a:endParaRPr lang="en-US" altLang="en-US" kern="0" baseline="0">
                <a:solidFill>
                  <a:srgbClr val="FFFFFF"/>
                </a:solidFill>
              </a:endParaRPr>
            </a:p>
            <a:p>
              <a:pPr eaLnBrk="1" fontAlgn="auto" hangingPunct="1">
                <a:lnSpc>
                  <a:spcPct val="110000"/>
                </a:lnSpc>
                <a:spcBef>
                  <a:spcPct val="0"/>
                </a:spcBef>
                <a:spcAft>
                  <a:spcPct val="0"/>
                </a:spcAft>
                <a:buClr>
                  <a:srgbClr val="7BC143"/>
                </a:buClr>
                <a:buNone/>
              </a:pPr>
              <a:r>
                <a:rPr lang="en-US" altLang="en-US" sz="2900" kern="0" baseline="0">
                  <a:solidFill>
                    <a:srgbClr val="FFFFFF"/>
                  </a:solidFill>
                </a:rPr>
                <a:t>No person in the United States shall, on the basis of sex, be excluded from participation in, be denied the benefits of, or be subjected to discrimination under any education program or activity receiving Federal financial assistance.</a:t>
              </a:r>
            </a:p>
          </p:txBody>
        </p:sp>
        <p:grpSp>
          <p:nvGrpSpPr>
            <p:cNvPr id="8" name="Group 6"/>
            <p:cNvGrpSpPr/>
            <p:nvPr/>
          </p:nvGrpSpPr>
          <p:grpSpPr>
            <a:xfrm>
              <a:off x="237" y="1239"/>
              <a:ext cx="207" cy="1842"/>
              <a:chOff x="504" y="2953"/>
              <a:chExt cx="207" cy="634"/>
            </a:xfrm>
          </p:grpSpPr>
          <p:sp>
            <p:nvSpPr>
              <p:cNvPr id="9" name="Rectangle 7"/>
              <p:cNvSpPr>
                <a:spLocks noChangeArrowheads="1"/>
              </p:cNvSpPr>
              <p:nvPr/>
            </p:nvSpPr>
            <p:spPr bwMode="auto">
              <a:xfrm>
                <a:off x="591" y="2953"/>
                <a:ext cx="120" cy="634"/>
              </a:xfrm>
              <a:prstGeom prst="rect">
                <a:avLst/>
              </a:prstGeom>
              <a:solidFill>
                <a:srgbClr val="7BC14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5000"/>
                  </a:spcBef>
                  <a:buClr>
                    <a:schemeClr val="accent1"/>
                  </a:buClr>
                  <a:buChar char="•"/>
                  <a:defRPr sz="2400">
                    <a:solidFill>
                      <a:schemeClr val="tx1"/>
                    </a:solidFill>
                    <a:latin typeface="Arial"/>
                  </a:defRPr>
                </a:lvl1pPr>
                <a:lvl2pPr marL="742950" indent="-285750" eaLnBrk="0" hangingPunct="0">
                  <a:spcBef>
                    <a:spcPct val="35000"/>
                  </a:spcBef>
                  <a:buChar char="–"/>
                  <a:defRPr sz="2000">
                    <a:solidFill>
                      <a:schemeClr val="tx1"/>
                    </a:solidFill>
                    <a:latin typeface="Arial"/>
                  </a:defRPr>
                </a:lvl2pPr>
                <a:lvl3pPr marL="1143000" indent="-228600" eaLnBrk="0" hangingPunct="0">
                  <a:spcBef>
                    <a:spcPct val="35000"/>
                  </a:spcBef>
                  <a:buChar char="•"/>
                  <a:defRPr>
                    <a:solidFill>
                      <a:schemeClr val="tx1"/>
                    </a:solidFill>
                    <a:latin typeface="Arial"/>
                  </a:defRPr>
                </a:lvl3pPr>
                <a:lvl4pPr marL="1600200" indent="-228600" eaLnBrk="0" hangingPunct="0">
                  <a:spcBef>
                    <a:spcPct val="35000"/>
                  </a:spcBef>
                  <a:buChar char="–"/>
                  <a:defRPr sz="1600">
                    <a:solidFill>
                      <a:schemeClr val="tx1"/>
                    </a:solidFill>
                    <a:latin typeface="Arial"/>
                  </a:defRPr>
                </a:lvl4pPr>
                <a:lvl5pPr marL="2057400" indent="-228600" eaLnBrk="0" hangingPunct="0">
                  <a:spcBef>
                    <a:spcPct val="35000"/>
                  </a:spcBef>
                  <a:buChar char="»"/>
                  <a:defRPr sz="1400">
                    <a:solidFill>
                      <a:schemeClr val="tx1"/>
                    </a:solidFill>
                    <a:latin typeface="Arial"/>
                  </a:defRPr>
                </a:lvl5pPr>
                <a:lvl6pPr marL="2514600" indent="-228600" eaLnBrk="0" fontAlgn="base" hangingPunct="0">
                  <a:spcBef>
                    <a:spcPct val="35000"/>
                  </a:spcBef>
                  <a:spcAft>
                    <a:spcPct val="0"/>
                  </a:spcAft>
                  <a:buChar char="»"/>
                  <a:defRPr sz="1400">
                    <a:solidFill>
                      <a:schemeClr val="tx1"/>
                    </a:solidFill>
                    <a:latin typeface="Arial"/>
                  </a:defRPr>
                </a:lvl6pPr>
                <a:lvl7pPr marL="2971800" indent="-228600" eaLnBrk="0" fontAlgn="base" hangingPunct="0">
                  <a:spcBef>
                    <a:spcPct val="35000"/>
                  </a:spcBef>
                  <a:spcAft>
                    <a:spcPct val="0"/>
                  </a:spcAft>
                  <a:buChar char="»"/>
                  <a:defRPr sz="1400">
                    <a:solidFill>
                      <a:schemeClr val="tx1"/>
                    </a:solidFill>
                    <a:latin typeface="Arial"/>
                  </a:defRPr>
                </a:lvl7pPr>
                <a:lvl8pPr marL="3429000" indent="-228600" eaLnBrk="0" fontAlgn="base" hangingPunct="0">
                  <a:spcBef>
                    <a:spcPct val="35000"/>
                  </a:spcBef>
                  <a:spcAft>
                    <a:spcPct val="0"/>
                  </a:spcAft>
                  <a:buChar char="»"/>
                  <a:defRPr sz="1400">
                    <a:solidFill>
                      <a:schemeClr val="tx1"/>
                    </a:solidFill>
                    <a:latin typeface="Arial"/>
                  </a:defRPr>
                </a:lvl8pPr>
                <a:lvl9pPr marL="3886200" indent="-228600" eaLnBrk="0" fontAlgn="base" hangingPunct="0">
                  <a:spcBef>
                    <a:spcPct val="35000"/>
                  </a:spcBef>
                  <a:spcAft>
                    <a:spcPct val="0"/>
                  </a:spcAft>
                  <a:buChar char="»"/>
                  <a:defRPr sz="1400">
                    <a:solidFill>
                      <a:schemeClr val="tx1"/>
                    </a:solidFill>
                    <a:latin typeface="Arial"/>
                  </a:defRPr>
                </a:lvl9pPr>
              </a:lstStyle>
              <a:p>
                <a:pPr eaLnBrk="1" fontAlgn="auto" hangingPunct="1">
                  <a:spcBef>
                    <a:spcPct val="0"/>
                  </a:spcBef>
                  <a:spcAft>
                    <a:spcPct val="0"/>
                  </a:spcAft>
                  <a:buClrTx/>
                  <a:buNone/>
                  <a:defRPr/>
                </a:pPr>
                <a:endParaRPr lang="en-US" altLang="en-US" kern="0" baseline="0">
                  <a:solidFill>
                    <a:srgbClr val="000000"/>
                  </a:solidFill>
                </a:endParaRPr>
              </a:p>
            </p:txBody>
          </p:sp>
          <p:sp>
            <p:nvSpPr>
              <p:cNvPr id="10" name="Rectangle 8"/>
              <p:cNvSpPr>
                <a:spLocks noChangeArrowheads="1"/>
              </p:cNvSpPr>
              <p:nvPr/>
            </p:nvSpPr>
            <p:spPr bwMode="auto">
              <a:xfrm>
                <a:off x="504" y="2953"/>
                <a:ext cx="48" cy="634"/>
              </a:xfrm>
              <a:prstGeom prst="rect">
                <a:avLst/>
              </a:prstGeom>
              <a:solidFill>
                <a:srgbClr val="BDAF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5000"/>
                  </a:spcBef>
                  <a:buClr>
                    <a:schemeClr val="accent1"/>
                  </a:buClr>
                  <a:buChar char="•"/>
                  <a:defRPr sz="2400">
                    <a:solidFill>
                      <a:schemeClr val="tx1"/>
                    </a:solidFill>
                    <a:latin typeface="Arial"/>
                  </a:defRPr>
                </a:lvl1pPr>
                <a:lvl2pPr marL="742950" indent="-285750" eaLnBrk="0" hangingPunct="0">
                  <a:spcBef>
                    <a:spcPct val="35000"/>
                  </a:spcBef>
                  <a:buChar char="–"/>
                  <a:defRPr sz="2000">
                    <a:solidFill>
                      <a:schemeClr val="tx1"/>
                    </a:solidFill>
                    <a:latin typeface="Arial"/>
                  </a:defRPr>
                </a:lvl2pPr>
                <a:lvl3pPr marL="1143000" indent="-228600" eaLnBrk="0" hangingPunct="0">
                  <a:spcBef>
                    <a:spcPct val="35000"/>
                  </a:spcBef>
                  <a:buChar char="•"/>
                  <a:defRPr>
                    <a:solidFill>
                      <a:schemeClr val="tx1"/>
                    </a:solidFill>
                    <a:latin typeface="Arial"/>
                  </a:defRPr>
                </a:lvl3pPr>
                <a:lvl4pPr marL="1600200" indent="-228600" eaLnBrk="0" hangingPunct="0">
                  <a:spcBef>
                    <a:spcPct val="35000"/>
                  </a:spcBef>
                  <a:buChar char="–"/>
                  <a:defRPr sz="1600">
                    <a:solidFill>
                      <a:schemeClr val="tx1"/>
                    </a:solidFill>
                    <a:latin typeface="Arial"/>
                  </a:defRPr>
                </a:lvl4pPr>
                <a:lvl5pPr marL="2057400" indent="-228600" eaLnBrk="0" hangingPunct="0">
                  <a:spcBef>
                    <a:spcPct val="35000"/>
                  </a:spcBef>
                  <a:buChar char="»"/>
                  <a:defRPr sz="1400">
                    <a:solidFill>
                      <a:schemeClr val="tx1"/>
                    </a:solidFill>
                    <a:latin typeface="Arial"/>
                  </a:defRPr>
                </a:lvl5pPr>
                <a:lvl6pPr marL="2514600" indent="-228600" eaLnBrk="0" fontAlgn="base" hangingPunct="0">
                  <a:spcBef>
                    <a:spcPct val="35000"/>
                  </a:spcBef>
                  <a:spcAft>
                    <a:spcPct val="0"/>
                  </a:spcAft>
                  <a:buChar char="»"/>
                  <a:defRPr sz="1400">
                    <a:solidFill>
                      <a:schemeClr val="tx1"/>
                    </a:solidFill>
                    <a:latin typeface="Arial"/>
                  </a:defRPr>
                </a:lvl6pPr>
                <a:lvl7pPr marL="2971800" indent="-228600" eaLnBrk="0" fontAlgn="base" hangingPunct="0">
                  <a:spcBef>
                    <a:spcPct val="35000"/>
                  </a:spcBef>
                  <a:spcAft>
                    <a:spcPct val="0"/>
                  </a:spcAft>
                  <a:buChar char="»"/>
                  <a:defRPr sz="1400">
                    <a:solidFill>
                      <a:schemeClr val="tx1"/>
                    </a:solidFill>
                    <a:latin typeface="Arial"/>
                  </a:defRPr>
                </a:lvl7pPr>
                <a:lvl8pPr marL="3429000" indent="-228600" eaLnBrk="0" fontAlgn="base" hangingPunct="0">
                  <a:spcBef>
                    <a:spcPct val="35000"/>
                  </a:spcBef>
                  <a:spcAft>
                    <a:spcPct val="0"/>
                  </a:spcAft>
                  <a:buChar char="»"/>
                  <a:defRPr sz="1400">
                    <a:solidFill>
                      <a:schemeClr val="tx1"/>
                    </a:solidFill>
                    <a:latin typeface="Arial"/>
                  </a:defRPr>
                </a:lvl8pPr>
                <a:lvl9pPr marL="3886200" indent="-228600" eaLnBrk="0" fontAlgn="base" hangingPunct="0">
                  <a:spcBef>
                    <a:spcPct val="35000"/>
                  </a:spcBef>
                  <a:spcAft>
                    <a:spcPct val="0"/>
                  </a:spcAft>
                  <a:buChar char="»"/>
                  <a:defRPr sz="1400">
                    <a:solidFill>
                      <a:schemeClr val="tx1"/>
                    </a:solidFill>
                    <a:latin typeface="Arial"/>
                  </a:defRPr>
                </a:lvl9pPr>
              </a:lstStyle>
              <a:p>
                <a:pPr eaLnBrk="1" fontAlgn="auto" hangingPunct="1">
                  <a:spcBef>
                    <a:spcPct val="0"/>
                  </a:spcBef>
                  <a:spcAft>
                    <a:spcPct val="0"/>
                  </a:spcAft>
                  <a:buClrTx/>
                  <a:buNone/>
                  <a:defRPr/>
                </a:pPr>
                <a:endParaRPr lang="en-US" altLang="en-US" kern="0" baseline="0">
                  <a:solidFill>
                    <a:srgbClr val="000000"/>
                  </a:solidFill>
                </a:endParaRPr>
              </a:p>
            </p:txBody>
          </p:sp>
        </p:grpSp>
      </p:grpSp>
    </p:spTree>
    <p:extLst>
      <p:ext uri="{BB962C8B-B14F-4D97-AF65-F5344CB8AC3E}">
        <p14:creationId val="728823988"/>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Live Hearing with Cross-Examination  (Title IX)</a:t>
            </a:r>
          </a:p>
        </p:txBody>
      </p:sp>
      <p:sp>
        <p:nvSpPr>
          <p:cNvPr id="3" name="Content Placeholder 2"/>
          <p:cNvSpPr>
            <a:spLocks noGrp="1"/>
          </p:cNvSpPr>
          <p:nvPr>
            <p:ph idx="1"/>
          </p:nvPr>
        </p:nvSpPr>
        <p:spPr>
          <a:xfrm>
            <a:off x="666751" y="1147665"/>
            <a:ext cx="11063816" cy="4973217"/>
          </a:xfrm>
        </p:spPr>
        <p:txBody>
          <a:bodyPr/>
          <a:lstStyle/>
          <a:p>
            <a:pPr marL="0" indent="0">
              <a:buNone/>
            </a:pPr>
            <a:r>
              <a:rPr lang="en-US" b="1"/>
              <a:t>Cross-Examination and Other Questions, continued:</a:t>
            </a:r>
            <a:endParaRPr lang="en-US" sz="2200"/>
          </a:p>
          <a:p>
            <a:pPr lvl="1"/>
            <a:r>
              <a:rPr lang="en-US" sz="2200"/>
              <a:t>Title IX Regulations state that if a party or witness does not submit to cross-examination at the live hearing, the Decision-maker(s) must not rely on any statement of that party or witness in reaching a determination regarding responsibility, however, OCR has stated that it will not enforce this, based on court ruling in </a:t>
            </a:r>
            <a:r>
              <a:rPr lang="en-US" sz="2200" i="1"/>
              <a:t>Victim Rights Law Center v. Cardona (2021)</a:t>
            </a:r>
            <a:r>
              <a:rPr lang="en-US" sz="2200"/>
              <a:t>.</a:t>
            </a:r>
          </a:p>
          <a:p>
            <a:pPr lvl="1"/>
            <a:r>
              <a:rPr lang="en-US" sz="2200"/>
              <a:t>The Decision-maker(s) cannot draw an inference about the responsibility based </a:t>
            </a:r>
            <a:r>
              <a:rPr lang="en-US" sz="2200" b="1" i="1"/>
              <a:t>solely</a:t>
            </a:r>
            <a:r>
              <a:rPr lang="en-US" sz="2200"/>
              <a:t> on a party’s or witness’s absence from the live hearing or refusal to answer cross-examination or other questions.  </a:t>
            </a:r>
          </a:p>
          <a:p>
            <a:pPr lvl="1"/>
            <a:r>
              <a:rPr lang="en-US" sz="2400"/>
              <a:t>Decision-maker(s) must be trained to rule on relevance of questions and repetitive questions</a:t>
            </a:r>
          </a:p>
          <a:p>
            <a:pPr lvl="1"/>
            <a:r>
              <a:rPr lang="en-US" sz="2200"/>
              <a:t>Institution must create an audio or audiovisual recording or transcript and make it available to parties for inspection and review</a:t>
            </a:r>
          </a:p>
          <a:p>
            <a:pPr marL="0" indent="0">
              <a:buNone/>
            </a:pPr>
            <a:endParaRPr lang="en-US" b="1"/>
          </a:p>
        </p:txBody>
      </p:sp>
      <p:sp>
        <p:nvSpPr>
          <p:cNvPr id="4" name="Slide Number Placeholder 3"/>
          <p:cNvSpPr>
            <a:spLocks noGrp="1"/>
          </p:cNvSpPr>
          <p:nvPr>
            <p:ph type="sldNum" sz="quarter" idx="10"/>
          </p:nvPr>
        </p:nvSpPr>
        <p:spPr/>
        <p:txBody>
          <a:bodyPr/>
          <a:lstStyle/>
          <a:p>
            <a:pPr>
              <a:defRPr/>
            </a:pPr>
            <a:fld id="{3B67BD40-0513-4610-BC0D-273865C847DB}" type="slidenum">
              <a:rPr lang="en-US" smtClean="0"/>
              <a:pPr>
                <a:defRPr/>
              </a:pPr>
              <a:t>49</a:t>
            </a:fld>
            <a:endParaRPr lang="en-US"/>
          </a:p>
        </p:txBody>
      </p:sp>
    </p:spTree>
    <p:extLst>
      <p:ext uri="{BB962C8B-B14F-4D97-AF65-F5344CB8AC3E}">
        <p14:creationId val="2822623548"/>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Determination of Responsibility- After Hearing</a:t>
            </a:r>
          </a:p>
        </p:txBody>
      </p:sp>
      <p:sp>
        <p:nvSpPr>
          <p:cNvPr id="3" name="Content Placeholder 2"/>
          <p:cNvSpPr>
            <a:spLocks noGrp="1"/>
          </p:cNvSpPr>
          <p:nvPr>
            <p:ph idx="1"/>
          </p:nvPr>
        </p:nvSpPr>
        <p:spPr>
          <a:xfrm>
            <a:off x="666751" y="1245476"/>
            <a:ext cx="11063816" cy="4739399"/>
          </a:xfrm>
        </p:spPr>
        <p:txBody>
          <a:bodyPr/>
          <a:lstStyle/>
          <a:p>
            <a:pPr marL="0" indent="0">
              <a:buNone/>
            </a:pPr>
            <a:r>
              <a:rPr lang="en-US" sz="2800" b="1"/>
              <a:t>Decision-Maker Determines Responsibility per §106.45(b)(7):</a:t>
            </a:r>
          </a:p>
          <a:p>
            <a:pPr lvl="1"/>
            <a:r>
              <a:rPr lang="en-US" sz="2800"/>
              <a:t>Decision-maker(s) must be trained to apply the standard of evidence (“preponderance” or “clear &amp; convincing”) and to understand what evidence may not be relied upon after a failure to submit to cross-examination.</a:t>
            </a:r>
          </a:p>
          <a:p>
            <a:pPr lvl="1"/>
            <a:r>
              <a:rPr lang="en-US" sz="2800"/>
              <a:t>Decision-maker(s) must issue a written determination of responsibility</a:t>
            </a:r>
          </a:p>
          <a:p>
            <a:pPr lvl="1"/>
            <a:r>
              <a:rPr lang="en-US" sz="2800"/>
              <a:t>Reminder: The Title IX Coordinator or investigator cannot determine responsibility</a:t>
            </a:r>
          </a:p>
          <a:p>
            <a:pPr marL="0" indent="0">
              <a:buNone/>
            </a:pPr>
            <a:r>
              <a:rPr lang="en-US" sz="2800" b="1"/>
              <a:t> </a:t>
            </a:r>
            <a:endParaRPr lang="en-US" sz="2800"/>
          </a:p>
          <a:p>
            <a:pPr lvl="2"/>
            <a:endParaRPr lang="en-US" b="1"/>
          </a:p>
          <a:p>
            <a:endParaRPr lang="en-US"/>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50</a:t>
            </a:fld>
            <a:endParaRPr lang="en-US"/>
          </a:p>
        </p:txBody>
      </p:sp>
    </p:spTree>
    <p:extLst>
      <p:ext uri="{BB962C8B-B14F-4D97-AF65-F5344CB8AC3E}">
        <p14:creationId val="2466843920"/>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453844"/>
            <a:ext cx="11063816" cy="553998"/>
          </a:xfrm>
        </p:spPr>
        <p:txBody>
          <a:bodyPr/>
          <a:lstStyle/>
          <a:p>
            <a:r>
              <a:rPr lang="en-US"/>
              <a:t>Determination of Responsibility- After Hearing</a:t>
            </a:r>
          </a:p>
        </p:txBody>
      </p:sp>
      <p:sp>
        <p:nvSpPr>
          <p:cNvPr id="3" name="Content Placeholder 2"/>
          <p:cNvSpPr>
            <a:spLocks noGrp="1"/>
          </p:cNvSpPr>
          <p:nvPr>
            <p:ph idx="1"/>
          </p:nvPr>
        </p:nvSpPr>
        <p:spPr>
          <a:xfrm>
            <a:off x="666751" y="1182414"/>
            <a:ext cx="11063816" cy="4802461"/>
          </a:xfrm>
        </p:spPr>
        <p:txBody>
          <a:bodyPr/>
          <a:lstStyle/>
          <a:p>
            <a:pPr marL="0" indent="0">
              <a:buNone/>
            </a:pPr>
            <a:r>
              <a:rPr lang="en-US" b="1"/>
              <a:t>Written Decision per §106.45(b)(7) </a:t>
            </a:r>
            <a:r>
              <a:rPr lang="en-US"/>
              <a:t>must include:</a:t>
            </a:r>
            <a:endParaRPr lang="en-US" b="1"/>
          </a:p>
          <a:p>
            <a:pPr lvl="1"/>
            <a:r>
              <a:rPr lang="en-US" sz="2200"/>
              <a:t>The allegations potentially constituting sexual harassment</a:t>
            </a:r>
          </a:p>
          <a:p>
            <a:pPr lvl="1"/>
            <a:r>
              <a:rPr lang="en-US" sz="2200"/>
              <a:t>A description of procedural steps from receipt through determination, including notifications, interviews, evidence gathering &amp; hearings</a:t>
            </a:r>
          </a:p>
          <a:p>
            <a:pPr lvl="1"/>
            <a:r>
              <a:rPr lang="en-US" sz="2200"/>
              <a:t>Findings of fact supporting the determination;</a:t>
            </a:r>
          </a:p>
          <a:p>
            <a:pPr lvl="1"/>
            <a:r>
              <a:rPr lang="en-US" sz="2200"/>
              <a:t>Conclusions regarding the application of the code of conduct to the facts;</a:t>
            </a:r>
          </a:p>
          <a:p>
            <a:pPr lvl="1"/>
            <a:r>
              <a:rPr lang="en-US" sz="2200"/>
              <a:t>Statement of, and rationale for, the result as to each allegation, including determination regarding responsibility, any disciplinary sanctions, and whether remedies will be provided to complainant to restore equal access to education</a:t>
            </a:r>
          </a:p>
          <a:p>
            <a:pPr lvl="1"/>
            <a:r>
              <a:rPr lang="en-US" sz="2200"/>
              <a:t>Procedures and permissible bases for parties to appeal</a:t>
            </a:r>
          </a:p>
          <a:p>
            <a:pPr lvl="1"/>
            <a:r>
              <a:rPr lang="en-US" sz="2200"/>
              <a:t>The written decision must be provided to the parties simultaneously</a:t>
            </a:r>
          </a:p>
          <a:p>
            <a:endParaRPr lang="en-US" sz="2200"/>
          </a:p>
        </p:txBody>
      </p:sp>
      <p:sp>
        <p:nvSpPr>
          <p:cNvPr id="4" name="Slide Number Placeholder 3"/>
          <p:cNvSpPr>
            <a:spLocks noGrp="1"/>
          </p:cNvSpPr>
          <p:nvPr>
            <p:ph type="sldNum" sz="quarter" idx="10"/>
          </p:nvPr>
        </p:nvSpPr>
        <p:spPr/>
        <p:txBody>
          <a:bodyPr/>
          <a:lstStyle/>
          <a:p>
            <a:pPr>
              <a:defRPr/>
            </a:pPr>
            <a:fld id="{3B67BD40-0513-4610-BC0D-273865C847DB}" type="slidenum">
              <a:rPr lang="en-US" smtClean="0"/>
              <a:pPr>
                <a:defRPr/>
              </a:pPr>
              <a:t>51</a:t>
            </a:fld>
            <a:endParaRPr lang="en-US"/>
          </a:p>
        </p:txBody>
      </p:sp>
    </p:spTree>
    <p:extLst>
      <p:ext uri="{BB962C8B-B14F-4D97-AF65-F5344CB8AC3E}">
        <p14:creationId val="3053657538"/>
      </p:ext>
    </p:extLst>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Appeals</a:t>
            </a:r>
          </a:p>
        </p:txBody>
      </p:sp>
      <p:sp>
        <p:nvSpPr>
          <p:cNvPr id="3" name="Content Placeholder 2"/>
          <p:cNvSpPr>
            <a:spLocks noGrp="1"/>
          </p:cNvSpPr>
          <p:nvPr>
            <p:ph idx="1"/>
          </p:nvPr>
        </p:nvSpPr>
        <p:spPr>
          <a:xfrm>
            <a:off x="666751" y="1362635"/>
            <a:ext cx="11063816" cy="5058262"/>
          </a:xfrm>
        </p:spPr>
        <p:txBody>
          <a:bodyPr/>
          <a:lstStyle/>
          <a:p>
            <a:pPr marL="0" indent="0">
              <a:buNone/>
            </a:pPr>
            <a:r>
              <a:rPr lang="en-US" b="1"/>
              <a:t>1. Equal Opportunity for Appeal under §106.45(b)(8)</a:t>
            </a:r>
          </a:p>
          <a:p>
            <a:pPr lvl="1"/>
            <a:r>
              <a:rPr lang="en-US"/>
              <a:t>Both parties must have opportunity to appeal</a:t>
            </a:r>
          </a:p>
          <a:p>
            <a:pPr lvl="2"/>
            <a:r>
              <a:rPr lang="en-US" sz="2000"/>
              <a:t>the determination of responsibility, or </a:t>
            </a:r>
          </a:p>
          <a:p>
            <a:pPr lvl="2"/>
            <a:r>
              <a:rPr lang="en-US" sz="2000"/>
              <a:t>the dismissal of a formal complaint or allegations</a:t>
            </a:r>
          </a:p>
          <a:p>
            <a:pPr marL="0" indent="0">
              <a:buNone/>
            </a:pPr>
            <a:r>
              <a:rPr lang="en-US" b="1"/>
              <a:t>2. Bases for Appeal</a:t>
            </a:r>
          </a:p>
          <a:p>
            <a:pPr lvl="1"/>
            <a:r>
              <a:rPr lang="en-US"/>
              <a:t>Procedural irregularity that affected the outcome;</a:t>
            </a:r>
          </a:p>
          <a:p>
            <a:pPr lvl="1"/>
            <a:r>
              <a:rPr lang="en-US"/>
              <a:t>New evidence that was not reasonably available &amp; could have affected outcome; or </a:t>
            </a:r>
          </a:p>
          <a:p>
            <a:pPr lvl="1"/>
            <a:r>
              <a:rPr lang="en-US"/>
              <a:t>Conflict of interest or bias generally or specifically by Title IX Coordinator, investigator, and/or decision-maker which affected the outcome</a:t>
            </a:r>
          </a:p>
          <a:p>
            <a:pPr marL="0" indent="0">
              <a:buNone/>
            </a:pPr>
            <a:r>
              <a:rPr lang="en-US"/>
              <a:t>Institution may include other bases for appeal if both parties have equal right to use </a:t>
            </a:r>
          </a:p>
          <a:p>
            <a:endParaRPr lang="en-US"/>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52</a:t>
            </a:fld>
            <a:endParaRPr lang="en-US">
              <a:solidFill>
                <a:srgbClr val="12175E"/>
              </a:solidFill>
            </a:endParaRPr>
          </a:p>
        </p:txBody>
      </p:sp>
    </p:spTree>
    <p:extLst>
      <p:ext uri="{BB962C8B-B14F-4D97-AF65-F5344CB8AC3E}">
        <p14:creationId val="988111048"/>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Informal Resolution Process</a:t>
            </a:r>
          </a:p>
        </p:txBody>
      </p:sp>
      <p:sp>
        <p:nvSpPr>
          <p:cNvPr id="3" name="Content Placeholder 2"/>
          <p:cNvSpPr>
            <a:spLocks noGrp="1"/>
          </p:cNvSpPr>
          <p:nvPr>
            <p:ph idx="1"/>
          </p:nvPr>
        </p:nvSpPr>
        <p:spPr>
          <a:xfrm>
            <a:off x="666751" y="1244020"/>
            <a:ext cx="11063816" cy="4508205"/>
          </a:xfrm>
        </p:spPr>
        <p:txBody>
          <a:bodyPr/>
          <a:lstStyle/>
          <a:p>
            <a:pPr marL="0" indent="0">
              <a:buNone/>
            </a:pPr>
            <a:r>
              <a:rPr lang="en-US" b="1"/>
              <a:t>1. Optional Process per §106.45(b)(9)</a:t>
            </a:r>
          </a:p>
          <a:p>
            <a:pPr lvl="1"/>
            <a:r>
              <a:rPr lang="en-US"/>
              <a:t>May use informal resolution process on a case-by-case basis after formal complaint is filed</a:t>
            </a:r>
          </a:p>
          <a:p>
            <a:pPr marL="0" indent="0">
              <a:buNone/>
            </a:pPr>
            <a:r>
              <a:rPr lang="en-US" b="1"/>
              <a:t>2. Informed, Mutual Consent</a:t>
            </a:r>
          </a:p>
          <a:p>
            <a:pPr lvl="1"/>
            <a:r>
              <a:rPr lang="en-US"/>
              <a:t>Both parties must give voluntary, informed, and written consent but cannot be required as a condition of enrollment/employment</a:t>
            </a:r>
          </a:p>
          <a:p>
            <a:pPr marL="0" indent="0">
              <a:buNone/>
            </a:pPr>
            <a:r>
              <a:rPr lang="en-US" b="1"/>
              <a:t>3. Right to Withdraw from Informal Process</a:t>
            </a:r>
          </a:p>
          <a:p>
            <a:pPr lvl="1"/>
            <a:r>
              <a:rPr lang="en-US"/>
              <a:t>Either party can withdraw from informal process at any time and resume formal process</a:t>
            </a:r>
          </a:p>
          <a:p>
            <a:pPr marL="0" indent="0">
              <a:buNone/>
            </a:pPr>
            <a:r>
              <a:rPr lang="en-US" b="1"/>
              <a:t>4. Not Suitable for Student vs. Employee Matters</a:t>
            </a:r>
          </a:p>
          <a:p>
            <a:pPr lvl="1"/>
            <a:r>
              <a:rPr lang="en-US"/>
              <a:t>No informal process for allegations that an </a:t>
            </a:r>
            <a:r>
              <a:rPr lang="en-US" b="1" i="1"/>
              <a:t>employee </a:t>
            </a:r>
            <a:r>
              <a:rPr lang="en-US"/>
              <a:t>harassed a student</a:t>
            </a:r>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53</a:t>
            </a:fld>
            <a:endParaRPr lang="en-US">
              <a:solidFill>
                <a:srgbClr val="12175E"/>
              </a:solidFill>
            </a:endParaRPr>
          </a:p>
        </p:txBody>
      </p:sp>
    </p:spTree>
    <p:extLst>
      <p:ext uri="{BB962C8B-B14F-4D97-AF65-F5344CB8AC3E}">
        <p14:creationId val="3317172241"/>
      </p:ext>
    </p:extLst>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Recordkeeping</a:t>
            </a:r>
          </a:p>
        </p:txBody>
      </p:sp>
      <p:sp>
        <p:nvSpPr>
          <p:cNvPr id="3" name="Content Placeholder 2"/>
          <p:cNvSpPr>
            <a:spLocks noGrp="1"/>
          </p:cNvSpPr>
          <p:nvPr>
            <p:ph idx="1"/>
          </p:nvPr>
        </p:nvSpPr>
        <p:spPr>
          <a:xfrm>
            <a:off x="666751" y="1091363"/>
            <a:ext cx="11063816" cy="3880884"/>
          </a:xfrm>
        </p:spPr>
        <p:txBody>
          <a:bodyPr/>
          <a:lstStyle/>
          <a:p>
            <a:r>
              <a:rPr lang="en-US" b="1"/>
              <a:t>Maintain all records for 7 years, including:</a:t>
            </a:r>
          </a:p>
          <a:p>
            <a:pPr lvl="1"/>
            <a:r>
              <a:rPr lang="en-US" sz="2100" b="1"/>
              <a:t>For allegations reported without a formal complaint (i.e. §106.44 response), keep:</a:t>
            </a:r>
          </a:p>
          <a:p>
            <a:pPr lvl="2">
              <a:buFontTx/>
              <a:buChar char="-"/>
            </a:pPr>
            <a:r>
              <a:rPr lang="en-US" sz="2100"/>
              <a:t>Supportive Measures/actions taken in response</a:t>
            </a:r>
          </a:p>
          <a:p>
            <a:pPr lvl="2">
              <a:buFontTx/>
              <a:buChar char="-"/>
            </a:pPr>
            <a:r>
              <a:rPr lang="en-US" sz="2100"/>
              <a:t>If no action was taken, document why that decision was not deliberately indifferent</a:t>
            </a:r>
          </a:p>
          <a:p>
            <a:pPr lvl="1">
              <a:buFontTx/>
              <a:buChar char="-"/>
            </a:pPr>
            <a:r>
              <a:rPr lang="en-US" sz="2100" b="1"/>
              <a:t>In matters with a formal complaint (i.e. §106.45 response), keep records of:</a:t>
            </a:r>
          </a:p>
          <a:p>
            <a:pPr lvl="2"/>
            <a:r>
              <a:rPr lang="en-US" sz="2100"/>
              <a:t>Investigation documents and notices</a:t>
            </a:r>
          </a:p>
          <a:p>
            <a:pPr lvl="2"/>
            <a:r>
              <a:rPr lang="en-US" sz="2100"/>
              <a:t>Informal resolution (if any) and the result of the informal process</a:t>
            </a:r>
          </a:p>
          <a:p>
            <a:pPr lvl="2"/>
            <a:r>
              <a:rPr lang="en-US" sz="2100"/>
              <a:t>Audio or audiovisual recording(s) or transcript(s) of interviews and/or hearing</a:t>
            </a:r>
          </a:p>
          <a:p>
            <a:pPr lvl="2"/>
            <a:r>
              <a:rPr lang="en-US" sz="2100"/>
              <a:t>Determination regarding responsibility/Decision/Document showing the outcome(s)</a:t>
            </a:r>
          </a:p>
          <a:p>
            <a:pPr lvl="2"/>
            <a:r>
              <a:rPr lang="en-US" sz="2100"/>
              <a:t>If applicable, any disciplinary sanctions imposed on Respondent and any remedies provided to Complainant</a:t>
            </a:r>
          </a:p>
          <a:p>
            <a:pPr lvl="2"/>
            <a:r>
              <a:rPr lang="en-US" sz="2100"/>
              <a:t>Appeal (if any) and Appeal Decisions</a:t>
            </a:r>
            <a:endParaRPr lang="en-US" sz="2100"/>
          </a:p>
          <a:p>
            <a:pPr lvl="2"/>
            <a:endParaRPr lang="en-US" sz="2000"/>
          </a:p>
        </p:txBody>
      </p:sp>
      <p:sp>
        <p:nvSpPr>
          <p:cNvPr id="4" name="Slide Number Placeholder 3"/>
          <p:cNvSpPr>
            <a:spLocks noGrp="1"/>
          </p:cNvSpPr>
          <p:nvPr>
            <p:ph type="sldNum" sz="quarter" idx="10"/>
          </p:nvPr>
        </p:nvSpPr>
        <p:spPr>
          <a:xfrm>
            <a:off x="11545015" y="6430201"/>
            <a:ext cx="70548" cy="153924"/>
          </a:xfrm>
        </p:spPr>
        <p:txBody>
          <a:bodyPr/>
          <a:lstStyle/>
          <a:p>
            <a:fld id="{A0061F89-D836-4302-80A9-40651E3C89DA}" type="slidenum">
              <a:rPr lang="en-US" smtClean="0">
                <a:solidFill>
                  <a:srgbClr val="12175E"/>
                </a:solidFill>
              </a:rPr>
              <a:t>54</a:t>
            </a:fld>
            <a:endParaRPr lang="en-US">
              <a:solidFill>
                <a:srgbClr val="12175E"/>
              </a:solidFill>
            </a:endParaRPr>
          </a:p>
        </p:txBody>
      </p:sp>
    </p:spTree>
    <p:extLst>
      <p:ext uri="{BB962C8B-B14F-4D97-AF65-F5344CB8AC3E}">
        <p14:creationId val="47154721"/>
      </p:ext>
    </p:ext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Recordkeeping</a:t>
            </a:r>
          </a:p>
        </p:txBody>
      </p:sp>
      <p:sp>
        <p:nvSpPr>
          <p:cNvPr id="3" name="Content Placeholder 2"/>
          <p:cNvSpPr>
            <a:spLocks noGrp="1"/>
          </p:cNvSpPr>
          <p:nvPr>
            <p:ph idx="1"/>
          </p:nvPr>
        </p:nvSpPr>
        <p:spPr>
          <a:xfrm>
            <a:off x="666751" y="1297186"/>
            <a:ext cx="11063816" cy="4412512"/>
          </a:xfrm>
        </p:spPr>
        <p:txBody>
          <a:bodyPr/>
          <a:lstStyle/>
          <a:p>
            <a:pPr marL="404813" indent="-404813">
              <a:buNone/>
            </a:pPr>
            <a:r>
              <a:rPr lang="en-US" b="1"/>
              <a:t>Maintain all Title IX Records for 7 years, including:</a:t>
            </a:r>
            <a:endParaRPr lang="en-US"/>
          </a:p>
          <a:p>
            <a:pPr lvl="1"/>
            <a:r>
              <a:rPr lang="en-US" sz="2400"/>
              <a:t>All materials used to train Title IX Coordinators, investigators, decision-makers, appeal officers, and informal process facilitators</a:t>
            </a:r>
          </a:p>
          <a:p>
            <a:pPr lvl="2"/>
            <a:r>
              <a:rPr lang="en-US" sz="2400"/>
              <a:t>These training materials must be publicly available on the institution’s website</a:t>
            </a:r>
          </a:p>
          <a:p>
            <a:pPr lvl="2"/>
            <a:r>
              <a:rPr lang="en-US" sz="2400"/>
              <a:t>If no website, training materials must be available upon request for inspection by the public</a:t>
            </a:r>
          </a:p>
        </p:txBody>
      </p:sp>
      <p:sp>
        <p:nvSpPr>
          <p:cNvPr id="4" name="Slide Number Placeholder 3"/>
          <p:cNvSpPr>
            <a:spLocks noGrp="1"/>
          </p:cNvSpPr>
          <p:nvPr>
            <p:ph type="sldNum" sz="quarter" idx="10"/>
          </p:nvPr>
        </p:nvSpPr>
        <p:spPr>
          <a:xfrm>
            <a:off x="11545015" y="6430201"/>
            <a:ext cx="70548" cy="153924"/>
          </a:xfrm>
        </p:spPr>
        <p:txBody>
          <a:bodyPr/>
          <a:lstStyle/>
          <a:p>
            <a:fld id="{A0061F89-D836-4302-80A9-40651E3C89DA}" type="slidenum">
              <a:rPr lang="en-US" smtClean="0">
                <a:solidFill>
                  <a:srgbClr val="12175E"/>
                </a:solidFill>
              </a:rPr>
              <a:t>55</a:t>
            </a:fld>
            <a:endParaRPr lang="en-US">
              <a:solidFill>
                <a:srgbClr val="12175E"/>
              </a:solidFill>
            </a:endParaRPr>
          </a:p>
        </p:txBody>
      </p:sp>
    </p:spTree>
    <p:extLst>
      <p:ext uri="{BB962C8B-B14F-4D97-AF65-F5344CB8AC3E}">
        <p14:creationId val="3342094091"/>
      </p:ext>
    </p:extLst>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lide Number Placeholder 3"/>
          <p:cNvSpPr>
            <a:spLocks noGrp="1"/>
          </p:cNvSpPr>
          <p:nvPr>
            <p:ph type="sldNum" sz="quarter" idx="10"/>
          </p:nvPr>
        </p:nvSpPr>
        <p:spPr>
          <a:xfrm>
            <a:off x="11545009" y="6430201"/>
            <a:ext cx="70548" cy="153924"/>
          </a:xfrm>
        </p:spPr>
        <p:txBody>
          <a:bodyPr/>
          <a:lstStyle/>
          <a:p>
            <a:pPr>
              <a:defRPr/>
            </a:pPr>
            <a:fld id="{3773A0ED-6857-4121-8F43-6B39AB89CB36}" type="slidenum">
              <a:rPr lang="en-US" smtClean="0">
                <a:solidFill>
                  <a:srgbClr val="12175E"/>
                </a:solidFill>
              </a:rPr>
              <a:pPr>
                <a:defRPr/>
              </a:pPr>
              <a:t>56</a:t>
            </a:fld>
            <a:endParaRPr lang="en-US">
              <a:solidFill>
                <a:srgbClr val="12175E"/>
              </a:solidFill>
            </a:endParaRPr>
          </a:p>
        </p:txBody>
      </p:sp>
      <p:sp>
        <p:nvSpPr>
          <p:cNvPr id="6" name="Rectangle 18"/>
          <p:cNvSpPr>
            <a:spLocks noChangeArrowheads="1"/>
          </p:cNvSpPr>
          <p:nvPr/>
        </p:nvSpPr>
        <p:spPr bwMode="blackWhite">
          <a:xfrm>
            <a:off x="1881964" y="2078966"/>
            <a:ext cx="8367822" cy="1938992"/>
          </a:xfrm>
          <a:prstGeom prst="rect">
            <a:avLst/>
          </a:prstGeom>
          <a:gradFill rotWithShape="1">
            <a:gsLst>
              <a:gs pos="0">
                <a:schemeClr val="bg1">
                  <a:alpha val="20000"/>
                </a:schemeClr>
              </a:gs>
              <a:gs pos="100000">
                <a:schemeClr val="bg1">
                  <a:gamma/>
                  <a:tint val="0"/>
                  <a:invGamma/>
                </a:schemeClr>
              </a:gs>
            </a:gsLst>
            <a:lin ang="5400000" scaled="1"/>
          </a:gradFill>
          <a:ln w="12700" algn="ctr">
            <a:solidFill>
              <a:schemeClr val="bg1"/>
            </a:solidFill>
            <a:miter lim="800000"/>
          </a:ln>
          <a:effectLst/>
          <a:extLst>
            <a:ext uri="{AF507438-7753-43E0-B8FC-AC1667EBCBE1}">
              <a14:hiddenEffects xmlns:a14="http://schemas.microsoft.com/office/drawing/2010/main">
                <a:effectLst>
                  <a:outerShdw dist="53882" dir="2700000" algn="ctr" rotWithShape="0">
                    <a:srgbClr val="E7E9E5"/>
                  </a:outerShdw>
                </a:effectLst>
              </a14:hiddenEffects>
            </a:ext>
          </a:extLst>
        </p:spPr>
        <p:txBody>
          <a:bodyPr wrap="square" lIns="45720" rIns="45720" anchor="ctr">
            <a:spAutoFit/>
          </a:bodyPr>
          <a:lstStyle/>
          <a:p>
            <a:pPr algn="ctr">
              <a:buClr>
                <a:schemeClr val="accent1"/>
              </a:buClr>
              <a:buFont typeface="Wingdings 3" pitchFamily="18" charset="2"/>
              <a:buNone/>
              <a:defRPr/>
            </a:pPr>
            <a:endParaRPr lang="en-US" sz="4000" b="1" baseline="0">
              <a:solidFill>
                <a:srgbClr val="002060"/>
              </a:solidFill>
            </a:endParaRPr>
          </a:p>
          <a:p>
            <a:pPr algn="ctr">
              <a:buClr>
                <a:schemeClr val="accent1"/>
              </a:buClr>
              <a:buFont typeface="Wingdings 3" pitchFamily="18" charset="2"/>
              <a:buNone/>
              <a:defRPr/>
            </a:pPr>
            <a:r>
              <a:rPr lang="en-US" sz="4000" b="1" baseline="0">
                <a:solidFill>
                  <a:srgbClr val="002060"/>
                </a:solidFill>
              </a:rPr>
              <a:t>Title 5, SB 493 &amp; Title IX</a:t>
            </a:r>
          </a:p>
          <a:p>
            <a:pPr algn="ctr">
              <a:buClr>
                <a:schemeClr val="accent1"/>
              </a:buClr>
              <a:buFont typeface="Wingdings 3" pitchFamily="18" charset="2"/>
              <a:buNone/>
              <a:defRPr/>
            </a:pPr>
            <a:endParaRPr lang="en-US" sz="4000" b="1" baseline="0">
              <a:solidFill>
                <a:srgbClr val="002060"/>
              </a:solidFill>
            </a:endParaRPr>
          </a:p>
        </p:txBody>
      </p:sp>
    </p:spTree>
    <p:extLst>
      <p:ext uri="{BB962C8B-B14F-4D97-AF65-F5344CB8AC3E}">
        <p14:creationId val="2650080076"/>
      </p:ext>
    </p:ext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BFF8AA0-280A-8C42-6128-6B9D23E6DC4A}"/>
              </a:ext>
            </a:extLst>
          </p:cNvPr>
          <p:cNvSpPr>
            <a:spLocks noGrp="1"/>
          </p:cNvSpPr>
          <p:nvPr>
            <p:ph type="title"/>
          </p:nvPr>
        </p:nvSpPr>
        <p:spPr>
          <a:xfrm>
            <a:off x="595015" y="453844"/>
            <a:ext cx="11439891" cy="1107996"/>
          </a:xfrm>
        </p:spPr>
        <p:txBody>
          <a:bodyPr/>
          <a:lstStyle/>
          <a:p>
            <a:r>
              <a:rPr lang="en-US" b="1"/>
              <a:t>Processing of Complaints: What Laws Do We Follow? </a:t>
            </a:r>
          </a:p>
        </p:txBody>
      </p:sp>
      <p:sp>
        <p:nvSpPr>
          <p:cNvPr id="3" name="Content Placeholder 2">
            <a:extLst>
              <a:ext uri="{FF2B5EF4-FFF2-40B4-BE49-F238E27FC236}">
                <a16:creationId xmlns:a16="http://schemas.microsoft.com/office/drawing/2014/main" id="{E0D498D2-EF98-8C49-52B2-30E6F0B90856}"/>
              </a:ext>
            </a:extLst>
          </p:cNvPr>
          <p:cNvSpPr>
            <a:spLocks noGrp="1"/>
          </p:cNvSpPr>
          <p:nvPr>
            <p:ph idx="1"/>
          </p:nvPr>
        </p:nvSpPr>
        <p:spPr>
          <a:xfrm>
            <a:off x="595015" y="1824260"/>
            <a:ext cx="11063816" cy="4579896"/>
          </a:xfrm>
        </p:spPr>
        <p:txBody>
          <a:bodyPr>
            <a:normAutofit fontScale="92500"/>
          </a:bodyPr>
          <a:lstStyle/>
          <a:p>
            <a:pPr algn="just"/>
            <a:r>
              <a:rPr lang="en-US" b="0" i="0">
                <a:effectLst/>
              </a:rPr>
              <a:t>State and federal law prohibit discrimination or retaliation against persons or groups, or those associated with them on the basis of an actual or perceived characteristic related to ethnic group identification, national origin, immigration status, religion, age, sex, gender, gender identification, gender expression, military and veteran status, marital status, medical condition, race, color, ancestry, sexual orientation, physical or mental disability, or any other characteristic protected under applicable federal or state law.</a:t>
            </a:r>
          </a:p>
          <a:p>
            <a:pPr algn="just"/>
            <a:r>
              <a:rPr lang="en-US" b="0" i="0">
                <a:effectLst/>
              </a:rPr>
              <a:t>Community college districts must process complaints of unlawful discrimination in their programs and activities in accordance with the provisions of title 5, California Code of Regulations, section 59300 </a:t>
            </a:r>
            <a:r>
              <a:rPr lang="en-US" b="0" i="1">
                <a:effectLst/>
              </a:rPr>
              <a:t>et seq</a:t>
            </a:r>
            <a:r>
              <a:rPr lang="en-US" b="0" i="0">
                <a:effectLst/>
              </a:rPr>
              <a:t>. (“Title 5”).</a:t>
            </a:r>
          </a:p>
          <a:p>
            <a:pPr algn="just"/>
            <a:r>
              <a:rPr lang="en-US"/>
              <a:t>Specifically with respect to sexual harassment complaints, community college districts must also process such complaints in compliance with federal Title IX requirements, and/or California’s SB 493 requirements if a complaint is filed by a student.</a:t>
            </a:r>
          </a:p>
        </p:txBody>
      </p:sp>
      <p:sp>
        <p:nvSpPr>
          <p:cNvPr id="4" name="Slide Number Placeholder 3">
            <a:extLst>
              <a:ext uri="{FF2B5EF4-FFF2-40B4-BE49-F238E27FC236}">
                <a16:creationId xmlns:a16="http://schemas.microsoft.com/office/drawing/2014/main" id="{78C86FAB-0AB5-0540-5B3D-3CEB241ABABD}"/>
              </a:ext>
            </a:extLst>
          </p:cNvPr>
          <p:cNvSpPr>
            <a:spLocks noGrp="1"/>
          </p:cNvSpPr>
          <p:nvPr>
            <p:ph type="sldNum" sz="quarter" idx="10"/>
          </p:nvPr>
        </p:nvSpPr>
        <p:spPr/>
        <p:txBody>
          <a:bodyPr/>
          <a:lstStyle/>
          <a:p>
            <a:pPr>
              <a:defRPr/>
            </a:pPr>
            <a:fld id="{3B67BD40-0513-4610-BC0D-273865C847DB}" type="slidenum">
              <a:rPr lang="en-US" smtClean="0"/>
              <a:pPr>
                <a:defRPr/>
              </a:pPr>
              <a:t>57</a:t>
            </a:fld>
            <a:endParaRPr lang="en-US"/>
          </a:p>
        </p:txBody>
      </p:sp>
    </p:spTree>
    <p:extLst>
      <p:ext uri="{BB962C8B-B14F-4D97-AF65-F5344CB8AC3E}">
        <p14:creationId val="4171749059"/>
      </p:ext>
    </p:extLst>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b="1"/>
              <a:t>Complaint Requirements - Title 5</a:t>
            </a:r>
          </a:p>
        </p:txBody>
      </p:sp>
      <p:sp>
        <p:nvSpPr>
          <p:cNvPr id="3" name="Content Placeholder 2"/>
          <p:cNvSpPr>
            <a:spLocks noGrp="1"/>
          </p:cNvSpPr>
          <p:nvPr>
            <p:ph idx="1"/>
          </p:nvPr>
        </p:nvSpPr>
        <p:spPr>
          <a:xfrm>
            <a:off x="666751" y="1319645"/>
            <a:ext cx="11063816" cy="4665230"/>
          </a:xfrm>
        </p:spPr>
        <p:txBody>
          <a:bodyPr/>
          <a:lstStyle/>
          <a:p>
            <a:pPr algn="just"/>
            <a:r>
              <a:rPr lang="en-US"/>
              <a:t>“Complaint” means a </a:t>
            </a:r>
            <a:r>
              <a:rPr lang="en-US" u="sng"/>
              <a:t>written or verbal statement </a:t>
            </a:r>
            <a:r>
              <a:rPr lang="en-US"/>
              <a:t>made by a student, an employee, a parent of a minor, or an individual with legal authority on behalf of a student or employee. A complaint must allege facts that, if true, would constitute a violation of state or federal laws prohibiting unlawful discrimination.</a:t>
            </a:r>
          </a:p>
          <a:p>
            <a:pPr algn="just"/>
            <a:r>
              <a:rPr lang="en-US"/>
              <a:t>The complainant may be requested, but shall not be required, to submit the complaint on a form prescribed by the Chancellor or the community college district.</a:t>
            </a:r>
          </a:p>
          <a:p>
            <a:pPr algn="just"/>
            <a:r>
              <a:rPr lang="en-US"/>
              <a:t>The responsible district officer or designee shall record the verbal complaint in writing. The district shall take appropriate steps to ensure the writing accurately reflects the facts alleged by the complainant.</a:t>
            </a:r>
          </a:p>
        </p:txBody>
      </p:sp>
      <p:sp>
        <p:nvSpPr>
          <p:cNvPr id="4" name="Slide Number Placeholder 3"/>
          <p:cNvSpPr>
            <a:spLocks noGrp="1"/>
          </p:cNvSpPr>
          <p:nvPr>
            <p:ph type="sldNum" sz="quarter" idx="10"/>
          </p:nvPr>
        </p:nvSpPr>
        <p:spPr/>
        <p:txBody>
          <a:bodyPr/>
          <a:lstStyle/>
          <a:p>
            <a:pPr>
              <a:defRPr/>
            </a:pPr>
            <a:fld id="{3B67BD40-0513-4610-BC0D-273865C847DB}" type="slidenum">
              <a:rPr lang="en-US" smtClean="0"/>
              <a:pPr>
                <a:defRPr/>
              </a:pPr>
              <a:t>58</a:t>
            </a:fld>
            <a:endParaRPr lang="en-US"/>
          </a:p>
        </p:txBody>
      </p:sp>
    </p:spTree>
    <p:extLst>
      <p:ext uri="{BB962C8B-B14F-4D97-AF65-F5344CB8AC3E}">
        <p14:creationId val="2900246399"/>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lide Number Placeholder 3"/>
          <p:cNvSpPr>
            <a:spLocks noGrp="1"/>
          </p:cNvSpPr>
          <p:nvPr>
            <p:ph type="sldNum" sz="quarter" idx="10"/>
          </p:nvPr>
        </p:nvSpPr>
        <p:spPr>
          <a:xfrm>
            <a:off x="11545009" y="6430201"/>
            <a:ext cx="70548" cy="153924"/>
          </a:xfrm>
        </p:spPr>
        <p:txBody>
          <a:bodyPr/>
          <a:lstStyle/>
          <a:p>
            <a:fld id="{D7B8BF9E-9A88-4F96-B56D-66E23EE687F6}" type="slidenum">
              <a:rPr lang="en-US" smtClean="0"/>
              <a:t>5</a:t>
            </a:fld>
            <a:endParaRPr lang="en-US"/>
          </a:p>
        </p:txBody>
      </p:sp>
      <p:sp>
        <p:nvSpPr>
          <p:cNvPr id="7" name="Rectangle 18"/>
          <p:cNvSpPr>
            <a:spLocks noChangeArrowheads="1"/>
          </p:cNvSpPr>
          <p:nvPr/>
        </p:nvSpPr>
        <p:spPr bwMode="blackWhite">
          <a:xfrm>
            <a:off x="1881964" y="1063302"/>
            <a:ext cx="8367822" cy="3970318"/>
          </a:xfrm>
          <a:prstGeom prst="rect">
            <a:avLst/>
          </a:prstGeom>
          <a:gradFill rotWithShape="1">
            <a:gsLst>
              <a:gs pos="0">
                <a:schemeClr val="bg1">
                  <a:alpha val="20000"/>
                </a:schemeClr>
              </a:gs>
              <a:gs pos="100000">
                <a:schemeClr val="bg1">
                  <a:gamma/>
                  <a:tint val="0"/>
                  <a:invGamma/>
                </a:schemeClr>
              </a:gs>
            </a:gsLst>
            <a:lin ang="5400000" scaled="1"/>
          </a:gradFill>
          <a:ln w="12700" algn="ctr">
            <a:solidFill>
              <a:schemeClr val="bg1"/>
            </a:solidFill>
            <a:miter lim="800000"/>
          </a:ln>
          <a:effectLst/>
          <a:extLst>
            <a:ext uri="{AF507438-7753-43E0-B8FC-AC1667EBCBE1}">
              <a14:hiddenEffects xmlns:a14="http://schemas.microsoft.com/office/drawing/2010/main">
                <a:effectLst>
                  <a:outerShdw dist="53882" dir="2700000" algn="ctr" rotWithShape="0">
                    <a:srgbClr val="E7E9E5"/>
                  </a:outerShdw>
                </a:effectLst>
              </a14:hiddenEffects>
            </a:ext>
          </a:extLst>
        </p:spPr>
        <p:txBody>
          <a:bodyPr wrap="square" lIns="45720" rIns="45720" anchor="ctr">
            <a:spAutoFit/>
          </a:bodyPr>
          <a:lstStyle/>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r>
              <a:rPr lang="en-US" sz="4800" b="1" baseline="0">
                <a:solidFill>
                  <a:srgbClr val="002060"/>
                </a:solidFill>
                <a:latin typeface="Arial" pitchFamily="34" charset="0"/>
                <a:cs typeface="Arial" pitchFamily="34" charset="0"/>
              </a:rPr>
              <a:t> TITLE IX SCOPE AND DEFINITIONS</a:t>
            </a:r>
            <a:br>
              <a:rPr lang="en-US" sz="4800" b="1" baseline="0">
                <a:solidFill>
                  <a:srgbClr val="002060"/>
                </a:solidFill>
                <a:latin typeface="Arial" pitchFamily="34" charset="0"/>
                <a:cs typeface="Arial" pitchFamily="34" charset="0"/>
              </a:rPr>
            </a:br>
            <a:endParaRPr lang="en-US" sz="4800" b="1" baseline="0">
              <a:solidFill>
                <a:srgbClr val="002060"/>
              </a:solidFill>
            </a:endParaRPr>
          </a:p>
          <a:p>
            <a:pPr algn="ctr">
              <a:buClr>
                <a:schemeClr val="accent1"/>
              </a:buClr>
              <a:buFont typeface="Wingdings 3" pitchFamily="18" charset="2"/>
              <a:buNone/>
              <a:defRPr/>
            </a:pPr>
            <a:endParaRPr lang="en-US" sz="3600" b="1" baseline="0">
              <a:solidFill>
                <a:srgbClr val="002060"/>
              </a:solidFill>
            </a:endParaRPr>
          </a:p>
        </p:txBody>
      </p:sp>
    </p:spTree>
    <p:extLst>
      <p:ext uri="{BB962C8B-B14F-4D97-AF65-F5344CB8AC3E}">
        <p14:creationId val="2170193127"/>
      </p:ext>
    </p:extLst>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20184" y="320675"/>
            <a:ext cx="11063816" cy="553998"/>
          </a:xfrm>
        </p:spPr>
        <p:txBody>
          <a:bodyPr/>
          <a:lstStyle/>
          <a:p>
            <a:r>
              <a:rPr lang="en-US" b="1">
                <a:solidFill>
                  <a:srgbClr val="002060"/>
                </a:solidFill>
                <a:latin typeface="Arial" pitchFamily="34" charset="0"/>
                <a:cs typeface="Arial" pitchFamily="34" charset="0"/>
              </a:rPr>
              <a:t>Overview of </a:t>
            </a:r>
            <a:r>
              <a:rPr lang="en-US" b="1"/>
              <a:t>SB 493</a:t>
            </a:r>
          </a:p>
        </p:txBody>
      </p:sp>
      <p:sp>
        <p:nvSpPr>
          <p:cNvPr id="3" name="Content Placeholder 2"/>
          <p:cNvSpPr>
            <a:spLocks noGrp="1"/>
          </p:cNvSpPr>
          <p:nvPr>
            <p:ph idx="1"/>
          </p:nvPr>
        </p:nvSpPr>
        <p:spPr>
          <a:xfrm>
            <a:off x="620184" y="1144859"/>
            <a:ext cx="11063816" cy="5165454"/>
          </a:xfrm>
        </p:spPr>
        <p:txBody>
          <a:bodyPr>
            <a:normAutofit fontScale="92500" lnSpcReduction="10000"/>
          </a:bodyPr>
          <a:lstStyle/>
          <a:p>
            <a:r>
              <a:rPr lang="en-US"/>
              <a:t>Went into effect January 1, 2022 and became enforceable thereafter. </a:t>
            </a:r>
          </a:p>
          <a:p>
            <a:r>
              <a:rPr lang="en-US"/>
              <a:t>Amended California Education code section 66262.5.</a:t>
            </a:r>
          </a:p>
          <a:p>
            <a:pPr lvl="1"/>
            <a:r>
              <a:rPr lang="en-US"/>
              <a:t>Clarifies the definitions in Education Code section 66262.5 regarding sexual harassment.</a:t>
            </a:r>
          </a:p>
          <a:p>
            <a:r>
              <a:rPr lang="en-US"/>
              <a:t>Provides a grievance procedure set forth in Education Code section 66281.8</a:t>
            </a:r>
          </a:p>
          <a:p>
            <a:pPr lvl="1"/>
            <a:r>
              <a:rPr lang="en-US"/>
              <a:t>Seeks to clarify the process and provide grievance procedures for adjudicating</a:t>
            </a:r>
            <a:r>
              <a:rPr lang="en-US" u="sng"/>
              <a:t> student complaints of sexual harassment</a:t>
            </a:r>
            <a:r>
              <a:rPr lang="en-US"/>
              <a:t> at postsecondary educational institutions, including sexual or gender-based violence, and dating or domestic violence. </a:t>
            </a:r>
          </a:p>
          <a:p>
            <a:r>
              <a:rPr lang="en-US"/>
              <a:t>Establishes specific employee training requirements.</a:t>
            </a:r>
          </a:p>
          <a:p>
            <a:r>
              <a:rPr lang="en-US"/>
              <a:t>How does SB 493 currently interact with Title IX?</a:t>
            </a:r>
          </a:p>
          <a:p>
            <a:pPr lvl="1"/>
            <a:r>
              <a:rPr lang="en-US"/>
              <a:t>Mirrors some of the Title IX regulations</a:t>
            </a:r>
          </a:p>
          <a:p>
            <a:pPr lvl="1"/>
            <a:r>
              <a:rPr lang="en-US"/>
              <a:t>Provides additional rights to the parties that are not inconsistent with the Title IX regulations</a:t>
            </a:r>
          </a:p>
          <a:p>
            <a:pPr lvl="1"/>
            <a:r>
              <a:rPr lang="en-US"/>
              <a:t>Some provisions of SB 493 are inconsistent with specific provisions of the Title IX regulations</a:t>
            </a:r>
          </a:p>
          <a:p>
            <a:r>
              <a:rPr lang="en-US"/>
              <a:t>Apply both Title IX and SB 493 to the extent that SB 493 does not conflict with the current Title IX Regulations.</a:t>
            </a:r>
          </a:p>
          <a:p>
            <a:endParaRPr lang="en-US"/>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59</a:t>
            </a:fld>
            <a:endParaRPr lang="en-US"/>
          </a:p>
        </p:txBody>
      </p:sp>
    </p:spTree>
    <p:extLst>
      <p:ext uri="{BB962C8B-B14F-4D97-AF65-F5344CB8AC3E}">
        <p14:creationId val="766866992"/>
      </p:ext>
    </p:extLst>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lide Number Placeholder 3"/>
          <p:cNvSpPr>
            <a:spLocks noGrp="1"/>
          </p:cNvSpPr>
          <p:nvPr>
            <p:ph type="sldNum" sz="quarter" idx="10"/>
          </p:nvPr>
        </p:nvSpPr>
        <p:spPr>
          <a:xfrm>
            <a:off x="11545009" y="6430201"/>
            <a:ext cx="70548" cy="153924"/>
          </a:xfrm>
        </p:spPr>
        <p:txBody>
          <a:bodyPr/>
          <a:lstStyle/>
          <a:p>
            <a:fld id="{D7B8BF9E-9A88-4F96-B56D-66E23EE687F6}" type="slidenum">
              <a:rPr lang="en-US" smtClean="0"/>
              <a:t>60</a:t>
            </a:fld>
            <a:endParaRPr lang="en-US"/>
          </a:p>
        </p:txBody>
      </p:sp>
      <p:sp>
        <p:nvSpPr>
          <p:cNvPr id="7" name="Rectangle 18"/>
          <p:cNvSpPr>
            <a:spLocks noChangeArrowheads="1"/>
          </p:cNvSpPr>
          <p:nvPr/>
        </p:nvSpPr>
        <p:spPr bwMode="blackWhite">
          <a:xfrm>
            <a:off x="1881965" y="1063302"/>
            <a:ext cx="8367822" cy="3970318"/>
          </a:xfrm>
          <a:prstGeom prst="rect">
            <a:avLst/>
          </a:prstGeom>
          <a:gradFill rotWithShape="1">
            <a:gsLst>
              <a:gs pos="0">
                <a:schemeClr val="bg1">
                  <a:alpha val="20000"/>
                </a:schemeClr>
              </a:gs>
              <a:gs pos="100000">
                <a:schemeClr val="bg1">
                  <a:gamma/>
                  <a:tint val="0"/>
                  <a:invGamma/>
                </a:schemeClr>
              </a:gs>
            </a:gsLst>
            <a:lin ang="5400000" scaled="1"/>
          </a:gradFill>
          <a:ln w="12700" algn="ctr">
            <a:solidFill>
              <a:schemeClr val="bg1"/>
            </a:solidFill>
            <a:miter lim="800000"/>
          </a:ln>
          <a:effectLst/>
          <a:extLst>
            <a:ext uri="{AF507438-7753-43E0-B8FC-AC1667EBCBE1}">
              <a14:hiddenEffects xmlns:a14="http://schemas.microsoft.com/office/drawing/2010/main">
                <a:effectLst>
                  <a:outerShdw dist="53882" dir="2700000" algn="ctr" rotWithShape="0">
                    <a:srgbClr val="E7E9E5"/>
                  </a:outerShdw>
                </a:effectLst>
              </a14:hiddenEffects>
            </a:ext>
          </a:extLst>
        </p:spPr>
        <p:txBody>
          <a:bodyPr wrap="square" lIns="45720" rIns="45720" anchor="ctr">
            <a:spAutoFit/>
          </a:bodyPr>
          <a:lstStyle/>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endParaRPr lang="en-US" sz="3600" b="1" baseline="0">
              <a:solidFill>
                <a:srgbClr val="002060"/>
              </a:solidFill>
            </a:endParaRPr>
          </a:p>
          <a:p>
            <a:pPr algn="ctr">
              <a:buClr>
                <a:schemeClr val="accent1"/>
              </a:buClr>
              <a:buFont typeface="Wingdings 3" pitchFamily="18" charset="2"/>
              <a:buNone/>
              <a:defRPr/>
            </a:pPr>
            <a:r>
              <a:rPr lang="en-US" sz="4800" b="1" baseline="0">
                <a:solidFill>
                  <a:srgbClr val="002060"/>
                </a:solidFill>
                <a:latin typeface="Arial" pitchFamily="34" charset="0"/>
                <a:cs typeface="Arial" pitchFamily="34" charset="0"/>
              </a:rPr>
              <a:t>Some Interactions/</a:t>
            </a:r>
          </a:p>
          <a:p>
            <a:pPr algn="ctr">
              <a:buClr>
                <a:schemeClr val="accent1"/>
              </a:buClr>
              <a:buFont typeface="Wingdings 3" pitchFamily="18" charset="2"/>
              <a:buNone/>
              <a:defRPr/>
            </a:pPr>
            <a:r>
              <a:rPr lang="en-US" sz="4800" b="1" baseline="0">
                <a:solidFill>
                  <a:srgbClr val="002060"/>
                </a:solidFill>
                <a:latin typeface="Arial" pitchFamily="34" charset="0"/>
                <a:cs typeface="Arial" pitchFamily="34" charset="0"/>
              </a:rPr>
              <a:t>Conflicts with Title IX</a:t>
            </a:r>
            <a:br>
              <a:rPr lang="en-US" sz="4800" b="1" baseline="0">
                <a:solidFill>
                  <a:srgbClr val="002060"/>
                </a:solidFill>
                <a:latin typeface="Arial" pitchFamily="34" charset="0"/>
                <a:cs typeface="Arial" pitchFamily="34" charset="0"/>
              </a:rPr>
            </a:br>
            <a:endParaRPr lang="en-US" sz="4800" b="1" baseline="0">
              <a:solidFill>
                <a:srgbClr val="002060"/>
              </a:solidFill>
            </a:endParaRPr>
          </a:p>
          <a:p>
            <a:pPr algn="ctr">
              <a:buClr>
                <a:schemeClr val="accent1"/>
              </a:buClr>
              <a:buFont typeface="Wingdings 3" pitchFamily="18" charset="2"/>
              <a:buNone/>
              <a:defRPr/>
            </a:pPr>
            <a:endParaRPr lang="en-US" sz="3600" b="1" baseline="0">
              <a:solidFill>
                <a:srgbClr val="002060"/>
              </a:solidFill>
            </a:endParaRPr>
          </a:p>
        </p:txBody>
      </p:sp>
    </p:spTree>
    <p:extLst>
      <p:ext uri="{BB962C8B-B14F-4D97-AF65-F5344CB8AC3E}">
        <p14:creationId val="4155820996"/>
      </p:ext>
    </p:extLst>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372534" y="320675"/>
            <a:ext cx="11571816" cy="1107996"/>
          </a:xfrm>
        </p:spPr>
        <p:txBody>
          <a:bodyPr/>
          <a:lstStyle/>
          <a:p>
            <a:r>
              <a:rPr lang="en-US" b="1"/>
              <a:t>“Responsible Employee” v. “Officials with Authority”</a:t>
            </a:r>
          </a:p>
        </p:txBody>
      </p:sp>
      <p:graphicFrame>
        <p:nvGraphicFramePr>
          <p:cNvPr id="9" name="Content Placeholder 8"/>
          <p:cNvGraphicFramePr>
            <a:graphicFrameLocks noGrp="1"/>
          </p:cNvGraphicFramePr>
          <p:nvPr>
            <p:ph idx="1"/>
          </p:nvPr>
        </p:nvGraphicFramePr>
        <p:xfrm>
          <a:off x="620713" y="992188"/>
          <a:ext cx="10883028" cy="4936664"/>
        </p:xfrm>
        <a:graphic>
          <a:graphicData uri="http://schemas.openxmlformats.org/drawingml/2006/table">
            <a:tbl>
              <a:tblPr firstRow="1" bandRow="1">
                <a:tableStyleId>{5C22544A-7EE6-4342-B048-85BDC9FD1C3A}</a:tableStyleId>
              </a:tblPr>
              <a:tblGrid>
                <a:gridCol w="3627676">
                  <a:extLst>
                    <a:ext uri="{9D8B030D-6E8A-4147-A177-3AD203B41FA5}">
                      <a16:colId xmlns:a16="http://schemas.microsoft.com/office/drawing/2014/main" val="20000"/>
                    </a:ext>
                  </a:extLst>
                </a:gridCol>
                <a:gridCol w="3627676">
                  <a:extLst>
                    <a:ext uri="{9D8B030D-6E8A-4147-A177-3AD203B41FA5}">
                      <a16:colId xmlns:a16="http://schemas.microsoft.com/office/drawing/2014/main" val="20001"/>
                    </a:ext>
                  </a:extLst>
                </a:gridCol>
                <a:gridCol w="3627676">
                  <a:extLst>
                    <a:ext uri="{9D8B030D-6E8A-4147-A177-3AD203B41FA5}">
                      <a16:colId xmlns:a16="http://schemas.microsoft.com/office/drawing/2014/main" val="20002"/>
                    </a:ext>
                  </a:extLst>
                </a:gridCol>
              </a:tblGrid>
              <a:tr h="1246977">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Title IX Regulations</a:t>
                      </a:r>
                    </a:p>
                  </a:txBody>
                  <a:tcPr marL="68580" marR="68580" marT="0" marB="0" anchor="ctr"/>
                </a:tc>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Ed Code 66281.8 (SB 493)</a:t>
                      </a:r>
                    </a:p>
                  </a:txBody>
                  <a:tcPr marL="68580" marR="68580" marT="0" marB="0" anchor="ctr"/>
                </a:tc>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Additional Measures in SB 493, not in Title IX</a:t>
                      </a:r>
                    </a:p>
                  </a:txBody>
                  <a:tcPr marL="68580" marR="68580" marT="0" marB="0" anchor="ctr"/>
                </a:tc>
                <a:extLst>
                  <a:ext uri="{0D108BD9-81ED-4DB2-BD59-A6C34878D82A}">
                    <a16:rowId xmlns:a16="http://schemas.microsoft.com/office/drawing/2014/main" val="10000"/>
                  </a:ext>
                </a:extLst>
              </a:tr>
              <a:tr h="3689687">
                <a:tc>
                  <a:txBody>
                    <a:bodyPr vert="horz" wrap="square"/>
                    <a:lstStyle/>
                    <a:p>
                      <a:pPr marL="0" marR="0" algn="l" defTabSz="914400" rtl="0" eaLnBrk="1" latinLnBrk="0" hangingPunct="1">
                        <a:spcBef>
                          <a:spcPct val="0"/>
                        </a:spcBef>
                        <a:spcAft>
                          <a:spcPct val="0"/>
                        </a:spcAft>
                      </a:pPr>
                      <a:r>
                        <a:rPr lang="en-US" sz="2000" kern="1200">
                          <a:solidFill>
                            <a:schemeClr val="dk1"/>
                          </a:solidFill>
                          <a:effectLst/>
                          <a:latin typeface="Times New Roman"/>
                          <a:ea typeface="Times New Roman"/>
                          <a:cs typeface="Times New Roman"/>
                        </a:rPr>
                        <a:t>“For all recipients, notice to the recipient’s Title IX Coordinator or to ‘‘any official of the recipient who has authority to institute corrective measures on behalf of the recipient’’ (referred to herein as ‘‘officials with authority’’) conveys actual knowledge to the recipient and triggers the recipient’s response obligations.”</a:t>
                      </a:r>
                    </a:p>
                  </a:txBody>
                  <a:tcPr/>
                </a:tc>
                <a:tc>
                  <a:txBody>
                    <a:bodyPr vert="horz" wrap="square"/>
                    <a:lstStyle/>
                    <a:p>
                      <a:pPr marL="0" marR="0" algn="l" defTabSz="914400" rtl="0" eaLnBrk="1" latinLnBrk="0" hangingPunct="1">
                        <a:spcBef>
                          <a:spcPct val="0"/>
                        </a:spcBef>
                        <a:spcAft>
                          <a:spcPct val="0"/>
                        </a:spcAft>
                      </a:pPr>
                      <a:r>
                        <a:rPr lang="en-US" sz="2000" kern="1200">
                          <a:solidFill>
                            <a:schemeClr val="dk1"/>
                          </a:solidFill>
                          <a:effectLst/>
                          <a:latin typeface="Times New Roman"/>
                          <a:ea typeface="Times New Roman"/>
                          <a:cs typeface="Times New Roman"/>
                        </a:rPr>
                        <a:t>A “responsible employee” is “an employee who has the authority to take action to redress sexual harassment or provide supportive measures to students, or who has the duty to report sexual harassment to an appropriate school official who has that authority”</a:t>
                      </a:r>
                    </a:p>
                  </a:txBody>
                  <a:tcPr/>
                </a:tc>
                <a:tc>
                  <a:txBody>
                    <a:bodyPr vert="horz" wrap="square"/>
                    <a:lstStyle/>
                    <a:p>
                      <a:pPr marL="0" marR="0" algn="l" defTabSz="914400" rtl="0" eaLnBrk="1" latinLnBrk="0" hangingPunct="1">
                        <a:spcBef>
                          <a:spcPct val="0"/>
                        </a:spcBef>
                        <a:spcAft>
                          <a:spcPct val="0"/>
                        </a:spcAft>
                      </a:pPr>
                      <a:r>
                        <a:rPr lang="en-US" sz="2000" kern="1200">
                          <a:solidFill>
                            <a:schemeClr val="dk1"/>
                          </a:solidFill>
                          <a:effectLst/>
                          <a:latin typeface="Times New Roman"/>
                          <a:ea typeface="Times New Roman"/>
                          <a:cs typeface="Times New Roman"/>
                        </a:rPr>
                        <a:t>Title IX has a broader definition than Ed Code 66281.8(a)(2), clients will need to follow the more specific definition under the Ed Code.  See also list of “Responsible employee” in the statute.</a:t>
                      </a:r>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61</a:t>
            </a:fld>
            <a:endParaRPr lang="en-US"/>
          </a:p>
        </p:txBody>
      </p:sp>
    </p:spTree>
    <p:extLst>
      <p:ext uri="{BB962C8B-B14F-4D97-AF65-F5344CB8AC3E}">
        <p14:creationId val="1198419591"/>
      </p:ext>
    </p:extLst>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20184" y="320675"/>
            <a:ext cx="11063816" cy="553998"/>
          </a:xfrm>
        </p:spPr>
        <p:txBody>
          <a:bodyPr/>
          <a:lstStyle/>
          <a:p>
            <a:r>
              <a:rPr lang="en-US" b="1"/>
              <a:t>“Knowledge” Standard</a:t>
            </a:r>
          </a:p>
        </p:txBody>
      </p:sp>
      <p:graphicFrame>
        <p:nvGraphicFramePr>
          <p:cNvPr id="9" name="Content Placeholder 8"/>
          <p:cNvGraphicFramePr>
            <a:graphicFrameLocks noGrp="1"/>
          </p:cNvGraphicFramePr>
          <p:nvPr>
            <p:ph idx="1"/>
          </p:nvPr>
        </p:nvGraphicFramePr>
        <p:xfrm>
          <a:off x="620713" y="992188"/>
          <a:ext cx="10883028" cy="4936664"/>
        </p:xfrm>
        <a:graphic>
          <a:graphicData uri="http://schemas.openxmlformats.org/drawingml/2006/table">
            <a:tbl>
              <a:tblPr firstRow="1" bandRow="1">
                <a:tableStyleId>{5C22544A-7EE6-4342-B048-85BDC9FD1C3A}</a:tableStyleId>
              </a:tblPr>
              <a:tblGrid>
                <a:gridCol w="3627676">
                  <a:extLst>
                    <a:ext uri="{9D8B030D-6E8A-4147-A177-3AD203B41FA5}">
                      <a16:colId xmlns:a16="http://schemas.microsoft.com/office/drawing/2014/main" val="20000"/>
                    </a:ext>
                  </a:extLst>
                </a:gridCol>
                <a:gridCol w="3627676">
                  <a:extLst>
                    <a:ext uri="{9D8B030D-6E8A-4147-A177-3AD203B41FA5}">
                      <a16:colId xmlns:a16="http://schemas.microsoft.com/office/drawing/2014/main" val="20001"/>
                    </a:ext>
                  </a:extLst>
                </a:gridCol>
                <a:gridCol w="3627676">
                  <a:extLst>
                    <a:ext uri="{9D8B030D-6E8A-4147-A177-3AD203B41FA5}">
                      <a16:colId xmlns:a16="http://schemas.microsoft.com/office/drawing/2014/main" val="20002"/>
                    </a:ext>
                  </a:extLst>
                </a:gridCol>
              </a:tblGrid>
              <a:tr h="1246977">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Title IX Regulations</a:t>
                      </a:r>
                    </a:p>
                  </a:txBody>
                  <a:tcPr marL="68580" marR="68580" marT="0" marB="0" anchor="ctr"/>
                </a:tc>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Ed Code 66281.8 (SB 493)</a:t>
                      </a:r>
                    </a:p>
                  </a:txBody>
                  <a:tcPr marL="68580" marR="68580" marT="0" marB="0" anchor="ctr"/>
                </a:tc>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Not in Conflict, SB 493 Above and Beyond </a:t>
                      </a:r>
                    </a:p>
                  </a:txBody>
                  <a:tcPr marL="68580" marR="68580" marT="0" marB="0" anchor="ctr"/>
                </a:tc>
                <a:extLst>
                  <a:ext uri="{0D108BD9-81ED-4DB2-BD59-A6C34878D82A}">
                    <a16:rowId xmlns:a16="http://schemas.microsoft.com/office/drawing/2014/main" val="10000"/>
                  </a:ext>
                </a:extLst>
              </a:tr>
              <a:tr h="3689687">
                <a:tc>
                  <a:txBody>
                    <a:bodyPr vert="horz" wrap="square"/>
                    <a:lstStyle/>
                    <a:p>
                      <a:pPr marL="0" marR="0" algn="l">
                        <a:spcBef>
                          <a:spcPct val="0"/>
                        </a:spcBef>
                        <a:spcAft>
                          <a:spcPct val="0"/>
                        </a:spcAft>
                      </a:pPr>
                      <a:r>
                        <a:rPr lang="en-US" sz="2000">
                          <a:effectLst/>
                          <a:latin typeface="Times New Roman"/>
                          <a:ea typeface="Times New Roman"/>
                          <a:cs typeface="Times New Roman"/>
                        </a:rPr>
                        <a:t>Actual knowledge is, “Notice of sexual harassment or allegations of sexual harassment to a recipient’s Title IX Coordinator or any official of the recipient who has authority to institute corrective measures on behalf of the recipient, or to any employee of an elementary or secondary</a:t>
                      </a:r>
                    </a:p>
                    <a:p>
                      <a:pPr marL="0" marR="0" algn="l">
                        <a:spcBef>
                          <a:spcPct val="0"/>
                        </a:spcBef>
                        <a:spcAft>
                          <a:spcPct val="0"/>
                        </a:spcAft>
                      </a:pPr>
                      <a:r>
                        <a:rPr lang="en-US" sz="2000">
                          <a:effectLst/>
                          <a:latin typeface="Times New Roman"/>
                          <a:ea typeface="Times New Roman"/>
                          <a:cs typeface="Times New Roman"/>
                        </a:rPr>
                        <a:t>school.” §106.30</a:t>
                      </a:r>
                    </a:p>
                  </a:txBody>
                  <a:tcPr marL="68580" marR="68580" marT="0" marB="0"/>
                </a:tc>
                <a:tc>
                  <a:txBody>
                    <a:bodyPr vert="horz" wrap="square"/>
                    <a:lstStyle/>
                    <a:p>
                      <a:pPr marL="0" marR="0" algn="l">
                        <a:spcBef>
                          <a:spcPct val="0"/>
                        </a:spcBef>
                        <a:spcAft>
                          <a:spcPct val="0"/>
                        </a:spcAft>
                      </a:pPr>
                      <a:r>
                        <a:rPr lang="en-US" sz="2000">
                          <a:effectLst/>
                          <a:latin typeface="Times New Roman"/>
                          <a:ea typeface="Times New Roman"/>
                          <a:cs typeface="Times New Roman"/>
                        </a:rPr>
                        <a:t>If the institution knows, or reasonably should know, about possible sexual harassment, the institution shall promptly investigate to determine whether the alleged conduct more likely than not occurred, or otherwise respond if the institution determines that an investigation is not required.</a:t>
                      </a:r>
                    </a:p>
                  </a:txBody>
                  <a:tcPr marL="68580" marR="68580" marT="0" marB="0"/>
                </a:tc>
                <a:tc>
                  <a:txBody>
                    <a:bodyPr vert="horz" wrap="square"/>
                    <a:lstStyle/>
                    <a:p>
                      <a:pPr marL="342900" marR="0" indent="-342900" algn="l">
                        <a:spcBef>
                          <a:spcPct val="0"/>
                        </a:spcBef>
                        <a:spcAft>
                          <a:spcPct val="0"/>
                        </a:spcAft>
                        <a:buFont typeface="Arial" pitchFamily="34" charset="0"/>
                        <a:buChar char="•"/>
                      </a:pPr>
                      <a:r>
                        <a:rPr lang="en-US" sz="2000">
                          <a:effectLst/>
                          <a:latin typeface="Times New Roman"/>
                          <a:ea typeface="Times New Roman"/>
                          <a:cs typeface="Times New Roman"/>
                        </a:rPr>
                        <a:t>Conflict when responsible EE’s should have known.</a:t>
                      </a:r>
                    </a:p>
                    <a:p>
                      <a:pPr marL="0" marR="0" indent="0" algn="l">
                        <a:spcBef>
                          <a:spcPct val="0"/>
                        </a:spcBef>
                        <a:spcAft>
                          <a:spcPct val="0"/>
                        </a:spcAft>
                        <a:buFont typeface="Arial" pitchFamily="34" charset="0"/>
                        <a:buNone/>
                      </a:pPr>
                      <a:endParaRPr lang="en-US" sz="2000">
                        <a:effectLst/>
                        <a:latin typeface="Times New Roman"/>
                        <a:ea typeface="Times New Roman"/>
                        <a:cs typeface="Times New Roman"/>
                      </a:endParaRPr>
                    </a:p>
                    <a:p>
                      <a:pPr marL="342900" marR="0" indent="-342900" algn="l">
                        <a:spcBef>
                          <a:spcPct val="0"/>
                        </a:spcBef>
                        <a:spcAft>
                          <a:spcPct val="0"/>
                        </a:spcAft>
                        <a:buFont typeface="Arial" pitchFamily="34" charset="0"/>
                        <a:buChar char="•"/>
                      </a:pPr>
                      <a:r>
                        <a:rPr lang="en-US" sz="2000">
                          <a:effectLst/>
                          <a:latin typeface="Times New Roman"/>
                          <a:ea typeface="Times New Roman"/>
                          <a:cs typeface="Times New Roman"/>
                        </a:rPr>
                        <a:t>Must investigate if institution knew or reasonably should have known about harassment.</a:t>
                      </a:r>
                      <a:endParaRPr lang="en-US" sz="2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62</a:t>
            </a:fld>
            <a:endParaRPr lang="en-US"/>
          </a:p>
        </p:txBody>
      </p:sp>
    </p:spTree>
    <p:extLst>
      <p:ext uri="{BB962C8B-B14F-4D97-AF65-F5344CB8AC3E}">
        <p14:creationId val="964790124"/>
      </p:ext>
    </p:extLst>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20184" y="320675"/>
            <a:ext cx="11063816" cy="553998"/>
          </a:xfrm>
        </p:spPr>
        <p:txBody>
          <a:bodyPr/>
          <a:lstStyle/>
          <a:p>
            <a:r>
              <a:rPr lang="en-US" b="1"/>
              <a:t>Cross-Examination</a:t>
            </a:r>
          </a:p>
        </p:txBody>
      </p:sp>
      <p:graphicFrame>
        <p:nvGraphicFramePr>
          <p:cNvPr id="9" name="Content Placeholder 8"/>
          <p:cNvGraphicFramePr>
            <a:graphicFrameLocks noGrp="1"/>
          </p:cNvGraphicFramePr>
          <p:nvPr>
            <p:ph idx="1"/>
          </p:nvPr>
        </p:nvGraphicFramePr>
        <p:xfrm>
          <a:off x="620713" y="992188"/>
          <a:ext cx="10883028" cy="4936664"/>
        </p:xfrm>
        <a:graphic>
          <a:graphicData uri="http://schemas.openxmlformats.org/drawingml/2006/table">
            <a:tbl>
              <a:tblPr firstRow="1" bandRow="1">
                <a:tableStyleId>{5C22544A-7EE6-4342-B048-85BDC9FD1C3A}</a:tableStyleId>
              </a:tblPr>
              <a:tblGrid>
                <a:gridCol w="3627676">
                  <a:extLst>
                    <a:ext uri="{9D8B030D-6E8A-4147-A177-3AD203B41FA5}">
                      <a16:colId xmlns:a16="http://schemas.microsoft.com/office/drawing/2014/main" val="20000"/>
                    </a:ext>
                  </a:extLst>
                </a:gridCol>
                <a:gridCol w="3627676">
                  <a:extLst>
                    <a:ext uri="{9D8B030D-6E8A-4147-A177-3AD203B41FA5}">
                      <a16:colId xmlns:a16="http://schemas.microsoft.com/office/drawing/2014/main" val="20001"/>
                    </a:ext>
                  </a:extLst>
                </a:gridCol>
                <a:gridCol w="3627676">
                  <a:extLst>
                    <a:ext uri="{9D8B030D-6E8A-4147-A177-3AD203B41FA5}">
                      <a16:colId xmlns:a16="http://schemas.microsoft.com/office/drawing/2014/main" val="20002"/>
                    </a:ext>
                  </a:extLst>
                </a:gridCol>
              </a:tblGrid>
              <a:tr h="1246977">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Title IX Regulations</a:t>
                      </a:r>
                    </a:p>
                  </a:txBody>
                  <a:tcPr marL="68580" marR="68580" marT="0" marB="0" anchor="ctr"/>
                </a:tc>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Ed Code 66281.8 (SB 493)</a:t>
                      </a:r>
                    </a:p>
                  </a:txBody>
                  <a:tcPr marL="68580" marR="68580" marT="0" marB="0" anchor="ctr"/>
                </a:tc>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In Conflict </a:t>
                      </a:r>
                    </a:p>
                  </a:txBody>
                  <a:tcPr marL="68580" marR="68580" marT="0" marB="0" anchor="ctr"/>
                </a:tc>
                <a:extLst>
                  <a:ext uri="{0D108BD9-81ED-4DB2-BD59-A6C34878D82A}">
                    <a16:rowId xmlns:a16="http://schemas.microsoft.com/office/drawing/2014/main" val="10000"/>
                  </a:ext>
                </a:extLst>
              </a:tr>
              <a:tr h="3689687">
                <a:tc>
                  <a:txBody>
                    <a:bodyPr vert="horz" wrap="square"/>
                    <a:lstStyle/>
                    <a:p>
                      <a:pPr marL="0" lvl="1" algn="l"/>
                      <a:r>
                        <a:rPr lang="en-US"/>
                        <a:t>The assigned advisor must conduct cross-examination on behalf of the party.  Cross-examination must occur ‘‘directly, orally, and in real time’’ during the live hearing.</a:t>
                      </a:r>
                    </a:p>
                    <a:p>
                      <a:pPr marL="0" lvl="1" algn="l"/>
                      <a:endParaRPr lang="en-US"/>
                    </a:p>
                    <a:p>
                      <a:pPr marL="0" lvl="1" algn="l"/>
                      <a:r>
                        <a:rPr lang="en-US"/>
                        <a:t>Prevails, still ask them to submit questions ahead of time. They still can apply some level of discretion in making sure questioning process runs smoothly. Don’t get to change them. </a:t>
                      </a:r>
                    </a:p>
                  </a:txBody>
                  <a:tcPr marL="73152" marR="73152" marT="0" marB="0"/>
                </a:tc>
                <a:tc>
                  <a:txBody>
                    <a:bodyPr vert="horz" wrap="square"/>
                    <a:lstStyle/>
                    <a:p>
                      <a:pPr marL="0" lvl="1" algn="l"/>
                      <a:r>
                        <a:rPr lang="en-US"/>
                        <a:t> “Any cross-examination of either party or any witness shall not be conducted directly by a party or a party’s advisor.”  Cross examination occurs via written questions to hearing officer in advance of hearing.  Ed Code 66281.8(b)(4)(A)(vii)(I)</a:t>
                      </a:r>
                    </a:p>
                  </a:txBody>
                  <a:tcPr marL="73152" marR="73152" marT="0" marB="0"/>
                </a:tc>
                <a:tc>
                  <a:txBody>
                    <a:bodyPr vert="horz" wrap="square"/>
                    <a:lstStyle/>
                    <a:p>
                      <a:pPr marL="0" marR="0" lvl="1" indent="0" algn="l" defTabSz="914400" rtl="0" eaLnBrk="1" fontAlgn="auto" latinLnBrk="0" hangingPunct="1">
                        <a:lnSpc>
                          <a:spcPct val="100000"/>
                        </a:lnSpc>
                        <a:spcBef>
                          <a:spcPct val="0"/>
                        </a:spcBef>
                        <a:spcAft>
                          <a:spcPct val="0"/>
                        </a:spcAft>
                        <a:buClrTx/>
                        <a:buSzTx/>
                        <a:buFontTx/>
                        <a:buNone/>
                        <a:defRPr/>
                      </a:pPr>
                      <a:r>
                        <a:rPr lang="en-US" sz="1800" kern="1200">
                          <a:solidFill>
                            <a:schemeClr val="dk1"/>
                          </a:solidFill>
                          <a:effectLst/>
                          <a:latin typeface="+mn-lt"/>
                          <a:ea typeface="+mn-ea"/>
                          <a:cs typeface="+mn-cs"/>
                        </a:rPr>
                        <a:t>Ed Code 66281.8 promotes indirect cross examination, while Title IX requires advisors to ask the other party and witnesses questions.  Title IX does not require that questions be submitted for screening prior to the hearing (or during the hearing).</a:t>
                      </a:r>
                    </a:p>
                    <a:p>
                      <a:pPr marL="0" lvl="1" algn="l"/>
                      <a:endParaRPr lang="en-US"/>
                    </a:p>
                    <a:p>
                      <a:pPr marL="0" lvl="1" algn="l"/>
                      <a:r>
                        <a:rPr lang="en-US"/>
                        <a:t>Direct conflict with Title IX.</a:t>
                      </a:r>
                    </a:p>
                  </a:txBody>
                  <a:tcPr marL="73152" marR="73152" marT="0" marB="0"/>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63</a:t>
            </a:fld>
            <a:endParaRPr lang="en-US"/>
          </a:p>
        </p:txBody>
      </p:sp>
    </p:spTree>
    <p:extLst>
      <p:ext uri="{BB962C8B-B14F-4D97-AF65-F5344CB8AC3E}">
        <p14:creationId val="2854183342"/>
      </p:ext>
    </p:extLst>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20184" y="320675"/>
            <a:ext cx="11063816" cy="553998"/>
          </a:xfrm>
        </p:spPr>
        <p:txBody>
          <a:bodyPr/>
          <a:lstStyle/>
          <a:p>
            <a:r>
              <a:rPr lang="en-US" b="1">
                <a:solidFill>
                  <a:srgbClr val="002060"/>
                </a:solidFill>
                <a:latin typeface="Arial" pitchFamily="34" charset="0"/>
                <a:cs typeface="Arial" pitchFamily="34" charset="0"/>
              </a:rPr>
              <a:t>On/Off Campus Incidents</a:t>
            </a:r>
            <a:endParaRPr lang="en-US"/>
          </a:p>
        </p:txBody>
      </p:sp>
      <p:graphicFrame>
        <p:nvGraphicFramePr>
          <p:cNvPr id="9" name="Content Placeholder 8"/>
          <p:cNvGraphicFramePr>
            <a:graphicFrameLocks noGrp="1"/>
          </p:cNvGraphicFramePr>
          <p:nvPr>
            <p:ph idx="1"/>
          </p:nvPr>
        </p:nvGraphicFramePr>
        <p:xfrm>
          <a:off x="620713" y="992188"/>
          <a:ext cx="10883028" cy="4936664"/>
        </p:xfrm>
        <a:graphic>
          <a:graphicData uri="http://schemas.openxmlformats.org/drawingml/2006/table">
            <a:tbl>
              <a:tblPr firstRow="1" bandRow="1">
                <a:tableStyleId>{5C22544A-7EE6-4342-B048-85BDC9FD1C3A}</a:tableStyleId>
              </a:tblPr>
              <a:tblGrid>
                <a:gridCol w="3627676">
                  <a:extLst>
                    <a:ext uri="{9D8B030D-6E8A-4147-A177-3AD203B41FA5}">
                      <a16:colId xmlns:a16="http://schemas.microsoft.com/office/drawing/2014/main" val="20000"/>
                    </a:ext>
                  </a:extLst>
                </a:gridCol>
                <a:gridCol w="3627676">
                  <a:extLst>
                    <a:ext uri="{9D8B030D-6E8A-4147-A177-3AD203B41FA5}">
                      <a16:colId xmlns:a16="http://schemas.microsoft.com/office/drawing/2014/main" val="20001"/>
                    </a:ext>
                  </a:extLst>
                </a:gridCol>
                <a:gridCol w="3627676">
                  <a:extLst>
                    <a:ext uri="{9D8B030D-6E8A-4147-A177-3AD203B41FA5}">
                      <a16:colId xmlns:a16="http://schemas.microsoft.com/office/drawing/2014/main" val="20002"/>
                    </a:ext>
                  </a:extLst>
                </a:gridCol>
              </a:tblGrid>
              <a:tr h="1246977">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Title IX Regulations</a:t>
                      </a:r>
                    </a:p>
                  </a:txBody>
                  <a:tcPr marL="68580" marR="68580" marT="0" marB="0" anchor="ctr"/>
                </a:tc>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Ed Code 66281.8       (SB 493)</a:t>
                      </a:r>
                    </a:p>
                  </a:txBody>
                  <a:tcPr marL="68580" marR="68580" marT="0" marB="0" anchor="ctr"/>
                </a:tc>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In Conflict </a:t>
                      </a:r>
                    </a:p>
                  </a:txBody>
                  <a:tcPr marL="68580" marR="68580" marT="0" marB="0" anchor="ctr"/>
                </a:tc>
                <a:extLst>
                  <a:ext uri="{0D108BD9-81ED-4DB2-BD59-A6C34878D82A}">
                    <a16:rowId xmlns:a16="http://schemas.microsoft.com/office/drawing/2014/main" val="10000"/>
                  </a:ext>
                </a:extLst>
              </a:tr>
              <a:tr h="3689687">
                <a:tc>
                  <a:txBody>
                    <a:bodyPr vert="horz" wrap="square"/>
                    <a:lstStyle/>
                    <a:p>
                      <a:pPr marL="0" lvl="1"/>
                      <a:r>
                        <a:rPr lang="en-US"/>
                        <a:t> An ‘‘education program or activity’’ in the United States, includes locations, events, or circumstances over which the recipient exercised substantial control over both the respondent and the context in which the harassment occurs.</a:t>
                      </a:r>
                    </a:p>
                  </a:txBody>
                  <a:tcPr/>
                </a:tc>
                <a:tc>
                  <a:txBody>
                    <a:bodyPr vert="horz" wrap="square"/>
                    <a:lstStyle/>
                    <a:p>
                      <a:pPr marL="0" lvl="1"/>
                      <a:r>
                        <a:rPr lang="en-US"/>
                        <a:t>Occurred “in connection with any educational activity or other program of the institution,” or outside of those educational programs or activities</a:t>
                      </a:r>
                      <a:r>
                        <a:rPr lang="en-US" baseline="0"/>
                        <a:t> </a:t>
                      </a:r>
                      <a:r>
                        <a:rPr lang="en-US"/>
                        <a:t>if</a:t>
                      </a:r>
                      <a:r>
                        <a:rPr lang="en-US" baseline="0"/>
                        <a:t> </a:t>
                      </a:r>
                      <a:r>
                        <a:rPr lang="en-US"/>
                        <a:t>there is any reason to believe that the incident could contribute to a hostile educational environment or otherwise interfere with a student’s access to education.</a:t>
                      </a:r>
                    </a:p>
                  </a:txBody>
                  <a:tcPr/>
                </a:tc>
                <a:tc>
                  <a:txBody>
                    <a:bodyPr vert="horz" wrap="square"/>
                    <a:lstStyle/>
                    <a:p>
                      <a:pPr marL="0" lvl="1"/>
                      <a:r>
                        <a:rPr lang="en-US"/>
                        <a:t>Ed Code 66281.8 requires institution to address sexual harassment even if institution does not exercise substantial control over respondent and context.</a:t>
                      </a:r>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64</a:t>
            </a:fld>
            <a:endParaRPr lang="en-US"/>
          </a:p>
        </p:txBody>
      </p:sp>
    </p:spTree>
    <p:extLst>
      <p:ext uri="{BB962C8B-B14F-4D97-AF65-F5344CB8AC3E}">
        <p14:creationId val="1643036872"/>
      </p:ext>
    </p:extLst>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20184" y="320675"/>
            <a:ext cx="11063816" cy="553998"/>
          </a:xfrm>
        </p:spPr>
        <p:txBody>
          <a:bodyPr/>
          <a:lstStyle/>
          <a:p>
            <a:r>
              <a:rPr lang="en-US" b="1"/>
              <a:t>Hearing</a:t>
            </a:r>
          </a:p>
        </p:txBody>
      </p:sp>
      <p:graphicFrame>
        <p:nvGraphicFramePr>
          <p:cNvPr id="9" name="Content Placeholder 8"/>
          <p:cNvGraphicFramePr>
            <a:graphicFrameLocks noGrp="1"/>
          </p:cNvGraphicFramePr>
          <p:nvPr>
            <p:ph idx="1"/>
          </p:nvPr>
        </p:nvGraphicFramePr>
        <p:xfrm>
          <a:off x="620713" y="992188"/>
          <a:ext cx="10883028" cy="4936664"/>
        </p:xfrm>
        <a:graphic>
          <a:graphicData uri="http://schemas.openxmlformats.org/drawingml/2006/table">
            <a:tbl>
              <a:tblPr firstRow="1" bandRow="1">
                <a:tableStyleId>{5C22544A-7EE6-4342-B048-85BDC9FD1C3A}</a:tableStyleId>
              </a:tblPr>
              <a:tblGrid>
                <a:gridCol w="3627676">
                  <a:extLst>
                    <a:ext uri="{9D8B030D-6E8A-4147-A177-3AD203B41FA5}">
                      <a16:colId xmlns:a16="http://schemas.microsoft.com/office/drawing/2014/main" val="20000"/>
                    </a:ext>
                  </a:extLst>
                </a:gridCol>
                <a:gridCol w="3627676">
                  <a:extLst>
                    <a:ext uri="{9D8B030D-6E8A-4147-A177-3AD203B41FA5}">
                      <a16:colId xmlns:a16="http://schemas.microsoft.com/office/drawing/2014/main" val="20001"/>
                    </a:ext>
                  </a:extLst>
                </a:gridCol>
                <a:gridCol w="3627676">
                  <a:extLst>
                    <a:ext uri="{9D8B030D-6E8A-4147-A177-3AD203B41FA5}">
                      <a16:colId xmlns:a16="http://schemas.microsoft.com/office/drawing/2014/main" val="20002"/>
                    </a:ext>
                  </a:extLst>
                </a:gridCol>
              </a:tblGrid>
              <a:tr h="1246977">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Title IX Regulations</a:t>
                      </a:r>
                    </a:p>
                  </a:txBody>
                  <a:tcPr marL="68580" marR="68580" marT="0" marB="0" anchor="ctr"/>
                </a:tc>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Ed Code 66281.8 (SB 493)</a:t>
                      </a:r>
                    </a:p>
                  </a:txBody>
                  <a:tcPr marL="68580" marR="68580" marT="0" marB="0" anchor="ctr"/>
                </a:tc>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In Conflict </a:t>
                      </a:r>
                    </a:p>
                  </a:txBody>
                  <a:tcPr marL="68580" marR="68580" marT="0" marB="0" anchor="ctr"/>
                </a:tc>
                <a:extLst>
                  <a:ext uri="{0D108BD9-81ED-4DB2-BD59-A6C34878D82A}">
                    <a16:rowId xmlns:a16="http://schemas.microsoft.com/office/drawing/2014/main" val="10000"/>
                  </a:ext>
                </a:extLst>
              </a:tr>
              <a:tr h="3689687">
                <a:tc>
                  <a:txBody>
                    <a:bodyPr vert="horz" wrap="square"/>
                    <a:lstStyle/>
                    <a:p>
                      <a:pPr marL="0" lvl="1"/>
                      <a:r>
                        <a:rPr lang="en-US"/>
                        <a:t>A live hearing must occur when each party requests it.</a:t>
                      </a:r>
                    </a:p>
                  </a:txBody>
                  <a:tcPr marL="68580" marR="68580" marT="0" marB="0"/>
                </a:tc>
                <a:tc>
                  <a:txBody>
                    <a:bodyPr vert="horz" wrap="square"/>
                    <a:lstStyle/>
                    <a:p>
                      <a:pPr marL="0" lvl="1"/>
                      <a:r>
                        <a:rPr lang="en-US"/>
                        <a:t>“The institution shall decide whether or not a hearing is necessary to determine whether any sexual violence more likely than not occurred.”  Ed Code 66281.8(b)(4)(A)(vii)</a:t>
                      </a:r>
                    </a:p>
                  </a:txBody>
                  <a:tcPr marL="68580" marR="68580" marT="0" marB="0"/>
                </a:tc>
                <a:tc>
                  <a:txBody>
                    <a:bodyPr vert="horz" wrap="square"/>
                    <a:lstStyle/>
                    <a:p>
                      <a:pPr marL="285750" marR="0" lvl="1" indent="-285750" algn="l" defTabSz="914400" rtl="0" eaLnBrk="1" fontAlgn="auto" latinLnBrk="0" hangingPunct="1">
                        <a:lnSpc>
                          <a:spcPct val="100000"/>
                        </a:lnSpc>
                        <a:spcBef>
                          <a:spcPct val="0"/>
                        </a:spcBef>
                        <a:spcAft>
                          <a:spcPct val="0"/>
                        </a:spcAft>
                        <a:buClrTx/>
                        <a:buSzTx/>
                        <a:buFont typeface="Arial" pitchFamily="34" charset="0"/>
                        <a:buChar char="•"/>
                        <a:defRPr/>
                      </a:pPr>
                      <a:r>
                        <a:rPr lang="en-US"/>
                        <a:t>Title IX prevails </a:t>
                      </a:r>
                    </a:p>
                    <a:p>
                      <a:pPr marL="285750" marR="0" lvl="1" indent="-285750" algn="l" defTabSz="914400" rtl="0" eaLnBrk="1" fontAlgn="auto" latinLnBrk="0" hangingPunct="1">
                        <a:lnSpc>
                          <a:spcPct val="100000"/>
                        </a:lnSpc>
                        <a:spcBef>
                          <a:spcPct val="0"/>
                        </a:spcBef>
                        <a:spcAft>
                          <a:spcPct val="0"/>
                        </a:spcAft>
                        <a:buClrTx/>
                        <a:buSzTx/>
                        <a:buFont typeface="Arial" pitchFamily="34" charset="0"/>
                        <a:buChar char="•"/>
                        <a:defRPr/>
                      </a:pPr>
                      <a:r>
                        <a:rPr lang="en-US"/>
                        <a:t>Ed Code 66281.8 is lenient, and applies a balancing of factors to determine whether a hearing should occur.  Title IX says a hearing shall be held.</a:t>
                      </a:r>
                    </a:p>
                    <a:p>
                      <a:pPr marL="285750" marR="0" lvl="1" indent="-285750" algn="l" defTabSz="914400" rtl="0" eaLnBrk="1" fontAlgn="auto" latinLnBrk="0" hangingPunct="1">
                        <a:lnSpc>
                          <a:spcPct val="100000"/>
                        </a:lnSpc>
                        <a:spcBef>
                          <a:spcPct val="0"/>
                        </a:spcBef>
                        <a:spcAft>
                          <a:spcPct val="0"/>
                        </a:spcAft>
                        <a:buClrTx/>
                        <a:buSzTx/>
                        <a:buFont typeface="Arial" pitchFamily="34" charset="0"/>
                        <a:buChar char="•"/>
                        <a:defRPr/>
                      </a:pPr>
                      <a:r>
                        <a:rPr lang="en-US"/>
                        <a:t>Doe v. Allee case also supports more due process like a hearing</a:t>
                      </a:r>
                    </a:p>
                  </a:txBody>
                  <a:tcPr marL="68580" marR="68580" marT="0" marB="0"/>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65</a:t>
            </a:fld>
            <a:endParaRPr lang="en-US"/>
          </a:p>
        </p:txBody>
      </p:sp>
    </p:spTree>
    <p:extLst>
      <p:ext uri="{BB962C8B-B14F-4D97-AF65-F5344CB8AC3E}">
        <p14:creationId val="644500818"/>
      </p:ext>
    </p:extLst>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20184" y="320675"/>
            <a:ext cx="11063816" cy="553998"/>
          </a:xfrm>
        </p:spPr>
        <p:txBody>
          <a:bodyPr/>
          <a:lstStyle/>
          <a:p>
            <a:r>
              <a:rPr lang="en-US" b="1"/>
              <a:t>Appeals</a:t>
            </a:r>
          </a:p>
        </p:txBody>
      </p:sp>
      <p:graphicFrame>
        <p:nvGraphicFramePr>
          <p:cNvPr id="9" name="Content Placeholder 8"/>
          <p:cNvGraphicFramePr>
            <a:graphicFrameLocks noGrp="1"/>
          </p:cNvGraphicFramePr>
          <p:nvPr>
            <p:ph idx="1"/>
          </p:nvPr>
        </p:nvGraphicFramePr>
        <p:xfrm>
          <a:off x="620713" y="992188"/>
          <a:ext cx="10883028" cy="4936664"/>
        </p:xfrm>
        <a:graphic>
          <a:graphicData uri="http://schemas.openxmlformats.org/drawingml/2006/table">
            <a:tbl>
              <a:tblPr firstRow="1" bandRow="1">
                <a:tableStyleId>{5C22544A-7EE6-4342-B048-85BDC9FD1C3A}</a:tableStyleId>
              </a:tblPr>
              <a:tblGrid>
                <a:gridCol w="3627676">
                  <a:extLst>
                    <a:ext uri="{9D8B030D-6E8A-4147-A177-3AD203B41FA5}">
                      <a16:colId xmlns:a16="http://schemas.microsoft.com/office/drawing/2014/main" val="20000"/>
                    </a:ext>
                  </a:extLst>
                </a:gridCol>
                <a:gridCol w="3627676">
                  <a:extLst>
                    <a:ext uri="{9D8B030D-6E8A-4147-A177-3AD203B41FA5}">
                      <a16:colId xmlns:a16="http://schemas.microsoft.com/office/drawing/2014/main" val="20001"/>
                    </a:ext>
                  </a:extLst>
                </a:gridCol>
                <a:gridCol w="3627676">
                  <a:extLst>
                    <a:ext uri="{9D8B030D-6E8A-4147-A177-3AD203B41FA5}">
                      <a16:colId xmlns:a16="http://schemas.microsoft.com/office/drawing/2014/main" val="20002"/>
                    </a:ext>
                  </a:extLst>
                </a:gridCol>
              </a:tblGrid>
              <a:tr h="1246977">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Title IX Regulations</a:t>
                      </a:r>
                    </a:p>
                  </a:txBody>
                  <a:tcPr marL="68580" marR="68580" marT="0" marB="0" anchor="ctr"/>
                </a:tc>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Ed Code 66281.8        (SB 493)</a:t>
                      </a:r>
                    </a:p>
                  </a:txBody>
                  <a:tcPr marL="68580" marR="68580" marT="0" marB="0" anchor="ctr"/>
                </a:tc>
                <a:tc>
                  <a:txBody>
                    <a:bodyPr vert="horz" wrap="square"/>
                    <a:lstStyle/>
                    <a:p>
                      <a:pPr marL="0" marR="0" algn="ctr">
                        <a:spcBef>
                          <a:spcPct val="0"/>
                        </a:spcBef>
                        <a:spcAft>
                          <a:spcPct val="0"/>
                        </a:spcAft>
                      </a:pPr>
                      <a:r>
                        <a:rPr lang="en-US" sz="2400" b="1">
                          <a:solidFill>
                            <a:schemeClr val="tx1"/>
                          </a:solidFill>
                          <a:effectLst/>
                          <a:latin typeface="+mn-lt"/>
                          <a:ea typeface="Times New Roman"/>
                          <a:cs typeface="Times New Roman"/>
                        </a:rPr>
                        <a:t>In Conflict </a:t>
                      </a:r>
                    </a:p>
                  </a:txBody>
                  <a:tcPr marL="68580" marR="68580" marT="0" marB="0" anchor="ctr"/>
                </a:tc>
                <a:extLst>
                  <a:ext uri="{0D108BD9-81ED-4DB2-BD59-A6C34878D82A}">
                    <a16:rowId xmlns:a16="http://schemas.microsoft.com/office/drawing/2014/main" val="10000"/>
                  </a:ext>
                </a:extLst>
              </a:tr>
              <a:tr h="3689687">
                <a:tc>
                  <a:txBody>
                    <a:bodyPr vert="horz" wrap="square"/>
                    <a:lstStyle/>
                    <a:p>
                      <a:pPr marL="0" lvl="1"/>
                      <a:r>
                        <a:rPr lang="en-US"/>
                        <a:t>Appeals must be provided to both parties.</a:t>
                      </a:r>
                    </a:p>
                  </a:txBody>
                  <a:tcPr marL="68580" marR="68580" marT="0" marB="0"/>
                </a:tc>
                <a:tc>
                  <a:txBody>
                    <a:bodyPr vert="horz" wrap="square"/>
                    <a:lstStyle/>
                    <a:p>
                      <a:pPr marL="0" lvl="1"/>
                      <a:r>
                        <a:rPr lang="en-US"/>
                        <a:t>Appeals occur only if the institution’s grievance process includes an appeal.  Ed code 66281.8(b)(4)(A)(vii)(IV)(x)(III)</a:t>
                      </a:r>
                    </a:p>
                  </a:txBody>
                  <a:tcPr marL="68580" marR="68580" marT="0" marB="0"/>
                </a:tc>
                <a:tc>
                  <a:txBody>
                    <a:bodyPr vert="horz" wrap="square"/>
                    <a:lstStyle/>
                    <a:p>
                      <a:pPr marL="0" lvl="1"/>
                      <a:r>
                        <a:rPr lang="en-US"/>
                        <a:t>Ed Code 66281.8 leaves the appeal up to the institution’s grievance process, not strict about requiring appeal.</a:t>
                      </a:r>
                    </a:p>
                  </a:txBody>
                  <a:tcPr marL="68580" marR="68580" marT="0" marB="0"/>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66</a:t>
            </a:fld>
            <a:endParaRPr lang="en-US"/>
          </a:p>
        </p:txBody>
      </p:sp>
    </p:spTree>
    <p:extLst>
      <p:ext uri="{BB962C8B-B14F-4D97-AF65-F5344CB8AC3E}">
        <p14:creationId val="808435295"/>
      </p:ext>
    </p:extLst>
  </p:cSld>
  <p:clrMapOvr>
    <a:masterClrMapping/>
  </p:clrMapOvr>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F3394B18-7CC7-4579-A594-FCECAA4A7FAB}"/>
            </a:ext>
          </a:extLst>
        </p:cNvPr>
        <p:cNvGrpSpPr/>
        <p:nvPr/>
      </p:nvGrpSpPr>
      <p:grpSpPr>
        <a:xfrm>
          <a:off x="0" y="0"/>
          <a:ext cx="0" cy="0"/>
        </a:xfrm>
      </p:grpSpPr>
      <p:sp>
        <p:nvSpPr>
          <p:cNvPr id="4" name="Slide Number Placeholder 3">
            <a:extLst>
              <a:ext uri="{FF2B5EF4-FFF2-40B4-BE49-F238E27FC236}">
                <a16:creationId xmlns:a16="http://schemas.microsoft.com/office/drawing/2014/main" id="{1C5F651B-AC28-BA34-8993-FAA76357E02D}"/>
              </a:ext>
            </a:extLst>
          </p:cNvPr>
          <p:cNvSpPr>
            <a:spLocks noGrp="1"/>
          </p:cNvSpPr>
          <p:nvPr>
            <p:ph type="sldNum" sz="quarter" idx="10"/>
          </p:nvPr>
        </p:nvSpPr>
        <p:spPr>
          <a:xfrm>
            <a:off x="11545009" y="6430201"/>
            <a:ext cx="70548" cy="153924"/>
          </a:xfrm>
        </p:spPr>
        <p:txBody>
          <a:bodyPr/>
          <a:lstStyle/>
          <a:p>
            <a:pPr>
              <a:defRPr/>
            </a:pPr>
            <a:fld id="{3773A0ED-6857-4121-8F43-6B39AB89CB36}" type="slidenum">
              <a:rPr lang="en-US" smtClean="0">
                <a:solidFill>
                  <a:srgbClr val="12175E"/>
                </a:solidFill>
              </a:rPr>
              <a:pPr>
                <a:defRPr/>
              </a:pPr>
              <a:t>67</a:t>
            </a:fld>
            <a:endParaRPr lang="en-US">
              <a:solidFill>
                <a:srgbClr val="12175E"/>
              </a:solidFill>
            </a:endParaRPr>
          </a:p>
        </p:txBody>
      </p:sp>
      <p:sp>
        <p:nvSpPr>
          <p:cNvPr id="6" name="Rectangle 18">
            <a:extLst>
              <a:ext uri="{FF2B5EF4-FFF2-40B4-BE49-F238E27FC236}">
                <a16:creationId xmlns:a16="http://schemas.microsoft.com/office/drawing/2014/main" id="{8E5A24C3-1625-CAEC-9F2E-5F367A251989}"/>
              </a:ext>
            </a:extLst>
          </p:cNvPr>
          <p:cNvSpPr>
            <a:spLocks noChangeArrowheads="1"/>
          </p:cNvSpPr>
          <p:nvPr/>
        </p:nvSpPr>
        <p:spPr bwMode="blackWhite">
          <a:xfrm>
            <a:off x="1881964" y="2078966"/>
            <a:ext cx="8367822" cy="1938992"/>
          </a:xfrm>
          <a:prstGeom prst="rect">
            <a:avLst/>
          </a:prstGeom>
          <a:gradFill rotWithShape="1">
            <a:gsLst>
              <a:gs pos="0">
                <a:schemeClr val="bg1">
                  <a:alpha val="20000"/>
                </a:schemeClr>
              </a:gs>
              <a:gs pos="100000">
                <a:schemeClr val="bg1">
                  <a:gamma/>
                  <a:tint val="0"/>
                  <a:invGamma/>
                </a:schemeClr>
              </a:gs>
            </a:gsLst>
            <a:lin ang="5400000" scaled="1"/>
          </a:gradFill>
          <a:ln w="12700" algn="ctr">
            <a:solidFill>
              <a:schemeClr val="bg1"/>
            </a:solidFill>
            <a:miter lim="800000"/>
          </a:ln>
          <a:effectLst/>
          <a:extLst>
            <a:ext uri="{AF507438-7753-43E0-B8FC-AC1667EBCBE1}">
              <a14:hiddenEffects xmlns:a14="http://schemas.microsoft.com/office/drawing/2010/main">
                <a:effectLst>
                  <a:outerShdw dist="53882" dir="2700000" algn="ctr" rotWithShape="0">
                    <a:srgbClr val="E7E9E5"/>
                  </a:outerShdw>
                </a:effectLst>
              </a14:hiddenEffects>
            </a:ext>
          </a:extLst>
        </p:spPr>
        <p:txBody>
          <a:bodyPr wrap="square" lIns="45720" rIns="45720" anchor="ctr">
            <a:spAutoFit/>
          </a:bodyPr>
          <a:lstStyle/>
          <a:p>
            <a:pPr algn="ctr">
              <a:buClr>
                <a:schemeClr val="accent1"/>
              </a:buClr>
              <a:buFont typeface="Wingdings 3" pitchFamily="18" charset="2"/>
              <a:buNone/>
              <a:defRPr/>
            </a:pPr>
            <a:endParaRPr lang="en-US" sz="4000" b="1" baseline="0">
              <a:solidFill>
                <a:srgbClr val="002060"/>
              </a:solidFill>
            </a:endParaRPr>
          </a:p>
          <a:p>
            <a:pPr algn="ctr">
              <a:buClr>
                <a:schemeClr val="accent1"/>
              </a:buClr>
              <a:buFont typeface="Wingdings 3" pitchFamily="18" charset="2"/>
              <a:buNone/>
              <a:defRPr/>
            </a:pPr>
            <a:r>
              <a:rPr lang="en-US" sz="4000" b="1" baseline="0">
                <a:solidFill>
                  <a:srgbClr val="002060"/>
                </a:solidFill>
              </a:rPr>
              <a:t>RETALIATION</a:t>
            </a:r>
          </a:p>
          <a:p>
            <a:pPr algn="ctr">
              <a:buClr>
                <a:schemeClr val="accent1"/>
              </a:buClr>
              <a:buFont typeface="Wingdings 3" pitchFamily="18" charset="2"/>
              <a:buNone/>
              <a:defRPr/>
            </a:pPr>
            <a:endParaRPr lang="en-US" sz="4000" b="1" baseline="0">
              <a:solidFill>
                <a:srgbClr val="002060"/>
              </a:solidFill>
            </a:endParaRPr>
          </a:p>
        </p:txBody>
      </p:sp>
    </p:spTree>
    <p:extLst>
      <p:ext uri="{BB962C8B-B14F-4D97-AF65-F5344CB8AC3E}">
        <p14:creationId val="3926857533"/>
      </p:ext>
    </p:extLst>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Retaliation </a:t>
            </a:r>
          </a:p>
        </p:txBody>
      </p:sp>
      <p:sp>
        <p:nvSpPr>
          <p:cNvPr id="3" name="Content Placeholder 2"/>
          <p:cNvSpPr>
            <a:spLocks noGrp="1"/>
          </p:cNvSpPr>
          <p:nvPr>
            <p:ph idx="1"/>
          </p:nvPr>
        </p:nvSpPr>
        <p:spPr>
          <a:xfrm>
            <a:off x="666751" y="1116425"/>
            <a:ext cx="11063816" cy="4540102"/>
          </a:xfrm>
        </p:spPr>
        <p:txBody>
          <a:bodyPr/>
          <a:lstStyle/>
          <a:p>
            <a:pPr marL="0" indent="0">
              <a:buNone/>
            </a:pPr>
            <a:r>
              <a:rPr lang="en-US" b="1"/>
              <a:t>1.  Section 106.71(a) – Retaliation Prohibited</a:t>
            </a:r>
          </a:p>
          <a:p>
            <a:pPr lvl="1"/>
            <a:r>
              <a:rPr lang="en-US"/>
              <a:t>No recipient or other person may intimidate, threaten, coerce, or discriminate against any individual for the purpose of interfering with any right or privilege secured by Title IX or because the individual has made a report or complaint, testified, assisted, or participated or refused to participate in an investigation, proceeding, or hearing.</a:t>
            </a:r>
          </a:p>
          <a:p>
            <a:pPr marL="0" indent="0">
              <a:buNone/>
            </a:pPr>
            <a:r>
              <a:rPr lang="en-US" b="1"/>
              <a:t>2. Avoiding the Title IX Process May Be Retaliation	</a:t>
            </a:r>
          </a:p>
          <a:p>
            <a:pPr lvl="1"/>
            <a:r>
              <a:rPr lang="en-US"/>
              <a:t>If the alleged behavior falls under Section 106.30 definitions, a recipient cannot use the student conduct process as a way to avoid the rigorous Title IX grievance procedures; such a decision may constitute retaliation.</a:t>
            </a:r>
          </a:p>
          <a:p>
            <a:pPr marL="0" indent="0">
              <a:buNone/>
            </a:pPr>
            <a:r>
              <a:rPr lang="en-US" b="1"/>
              <a:t>3. Retaliation Complaints Filed Under Same Process</a:t>
            </a:r>
          </a:p>
          <a:p>
            <a:pPr lvl="1"/>
            <a:r>
              <a:rPr lang="en-US"/>
              <a:t>Retaliation complaints must be filed under the Section 106.8 grievance process.</a:t>
            </a:r>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68</a:t>
            </a:fld>
            <a:endParaRPr lang="en-US">
              <a:solidFill>
                <a:srgbClr val="12175E"/>
              </a:solidFill>
            </a:endParaRPr>
          </a:p>
        </p:txBody>
      </p:sp>
    </p:spTree>
    <p:extLst>
      <p:ext uri="{BB962C8B-B14F-4D97-AF65-F5344CB8AC3E}">
        <p14:creationId val="3036108628"/>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20184" y="320675"/>
            <a:ext cx="11063816" cy="553998"/>
          </a:xfrm>
        </p:spPr>
        <p:txBody>
          <a:bodyPr/>
          <a:lstStyle/>
          <a:p>
            <a:r>
              <a:rPr lang="en-US"/>
              <a:t>2020 Title IX Regulations</a:t>
            </a:r>
          </a:p>
        </p:txBody>
      </p:sp>
      <p:sp>
        <p:nvSpPr>
          <p:cNvPr id="3" name="Content Placeholder 2"/>
          <p:cNvSpPr>
            <a:spLocks noGrp="1"/>
          </p:cNvSpPr>
          <p:nvPr>
            <p:ph idx="1"/>
          </p:nvPr>
        </p:nvSpPr>
        <p:spPr>
          <a:xfrm>
            <a:off x="620184" y="992459"/>
            <a:ext cx="11063816" cy="5165454"/>
          </a:xfrm>
        </p:spPr>
        <p:txBody>
          <a:bodyPr/>
          <a:lstStyle/>
          <a:p>
            <a:pPr marL="0" indent="0">
              <a:buNone/>
            </a:pPr>
            <a:r>
              <a:rPr lang="en-US" b="1">
                <a:latin typeface="Arial" pitchFamily="34" charset="0"/>
                <a:cs typeface="Arial" pitchFamily="34" charset="0"/>
              </a:rPr>
              <a:t>1.  Regulations and Guidance</a:t>
            </a:r>
          </a:p>
          <a:p>
            <a:pPr lvl="1"/>
            <a:r>
              <a:rPr lang="en-US">
                <a:latin typeface="Arial" pitchFamily="34" charset="0"/>
                <a:cs typeface="Arial" pitchFamily="34" charset="0"/>
              </a:rPr>
              <a:t>Text of regulations contained in </a:t>
            </a:r>
            <a:r>
              <a:rPr lang="en-US" b="1" i="1">
                <a:latin typeface="Arial" pitchFamily="34" charset="0"/>
                <a:cs typeface="Arial" pitchFamily="34" charset="0"/>
              </a:rPr>
              <a:t>34 CFR Part 106 </a:t>
            </a:r>
            <a:r>
              <a:rPr lang="en-US">
                <a:latin typeface="Arial" pitchFamily="34" charset="0"/>
                <a:cs typeface="Arial" pitchFamily="34" charset="0"/>
              </a:rPr>
              <a:t>have the full force and effect of law</a:t>
            </a:r>
          </a:p>
          <a:p>
            <a:pPr marL="0" indent="0">
              <a:buNone/>
            </a:pPr>
            <a:r>
              <a:rPr lang="en-US" b="1"/>
              <a:t>2.  Overall Intent of Changes</a:t>
            </a:r>
          </a:p>
          <a:p>
            <a:pPr lvl="1"/>
            <a:r>
              <a:rPr lang="en-US"/>
              <a:t>S</a:t>
            </a:r>
            <a:r>
              <a:rPr lang="en-US">
                <a:solidFill>
                  <a:srgbClr val="000000"/>
                </a:solidFill>
              </a:rPr>
              <a:t>trengthen/Clarify Title IX protections for survivors of sexual misconduct &amp; provide due process protections to those facing accusations of sexual misconduct</a:t>
            </a:r>
          </a:p>
          <a:p>
            <a:pPr marL="0" indent="0">
              <a:buNone/>
            </a:pPr>
            <a:r>
              <a:rPr lang="en-US" b="1">
                <a:solidFill>
                  <a:srgbClr val="000000"/>
                </a:solidFill>
              </a:rPr>
              <a:t>3.</a:t>
            </a:r>
            <a:r>
              <a:rPr lang="en-US">
                <a:solidFill>
                  <a:srgbClr val="000000"/>
                </a:solidFill>
              </a:rPr>
              <a:t>   </a:t>
            </a:r>
            <a:r>
              <a:rPr lang="en-US" b="1">
                <a:solidFill>
                  <a:srgbClr val="000000"/>
                </a:solidFill>
              </a:rPr>
              <a:t>Scope Under Title IX Regulations</a:t>
            </a:r>
            <a:endParaRPr lang="en-US">
              <a:solidFill>
                <a:srgbClr val="000000"/>
              </a:solidFill>
            </a:endParaRPr>
          </a:p>
          <a:p>
            <a:pPr lvl="1"/>
            <a:r>
              <a:rPr lang="en-US"/>
              <a:t>Amended sexual harassment definitions, clarified jurisdiction, &amp; confirmed that Title IX sex discrimination includes sexual harassment and other sexual misconduct</a:t>
            </a:r>
          </a:p>
          <a:p>
            <a:pPr marL="0" indent="0">
              <a:buNone/>
            </a:pPr>
            <a:r>
              <a:rPr lang="en-US" b="1"/>
              <a:t>4.  Live Hearing Required for Post-Secondary Institutions</a:t>
            </a:r>
          </a:p>
          <a:p>
            <a:pPr marL="342900" lvl="1" indent="0">
              <a:buNone/>
            </a:pPr>
            <a:r>
              <a:rPr lang="en-US"/>
              <a:t>- A live hearing required under the Title IX grievance process complies with the 2019 California court decision in </a:t>
            </a:r>
            <a:r>
              <a:rPr lang="en-US" b="1" i="1"/>
              <a:t>John Doe v. Kegan Allee,  </a:t>
            </a:r>
            <a:r>
              <a:rPr lang="en-US"/>
              <a:t>(30 Cal. App. 5</a:t>
            </a:r>
            <a:r>
              <a:rPr lang="en-US" baseline="30000"/>
              <a:t>th</a:t>
            </a:r>
            <a:r>
              <a:rPr lang="en-US"/>
              <a:t> 1036), which requires a fair hearing and an opportunity for direct or indirect cross-examination before a neutral adjudicator who has independent power to find facts and make credibility assessments.</a:t>
            </a:r>
            <a:endParaRPr lang="en-US" b="1"/>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6</a:t>
            </a:fld>
            <a:endParaRPr lang="en-US"/>
          </a:p>
        </p:txBody>
      </p:sp>
    </p:spTree>
    <p:extLst>
      <p:ext uri="{BB962C8B-B14F-4D97-AF65-F5344CB8AC3E}">
        <p14:creationId val="1573525290"/>
      </p:ext>
    </p:extLst>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Retaliation, Continued </a:t>
            </a:r>
          </a:p>
        </p:txBody>
      </p:sp>
      <p:sp>
        <p:nvSpPr>
          <p:cNvPr id="3" name="Content Placeholder 2"/>
          <p:cNvSpPr>
            <a:spLocks noGrp="1"/>
          </p:cNvSpPr>
          <p:nvPr>
            <p:ph idx="1"/>
          </p:nvPr>
        </p:nvSpPr>
        <p:spPr>
          <a:xfrm>
            <a:off x="564995" y="1040442"/>
            <a:ext cx="11270167" cy="4956328"/>
          </a:xfrm>
        </p:spPr>
        <p:txBody>
          <a:bodyPr/>
          <a:lstStyle/>
          <a:p>
            <a:pPr marL="0" indent="0">
              <a:buNone/>
            </a:pPr>
            <a:r>
              <a:rPr lang="en-US" b="1"/>
              <a:t>4. Confidentiality Required by Recipient </a:t>
            </a:r>
          </a:p>
          <a:p>
            <a:pPr lvl="1"/>
            <a:r>
              <a:rPr lang="en-US"/>
              <a:t>Recipient must keep identity of Complainant, Respondent, and witness(es) confidential unless required by law “or as necessary to carry out Title IX proceeding”</a:t>
            </a:r>
          </a:p>
          <a:p>
            <a:pPr lvl="1"/>
            <a:r>
              <a:rPr lang="en-US"/>
              <a:t>Regulations imply that the improper release of this confidential information could be retaliation</a:t>
            </a:r>
          </a:p>
          <a:p>
            <a:pPr marL="0" indent="0">
              <a:buNone/>
            </a:pPr>
            <a:r>
              <a:rPr lang="en-US" b="1"/>
              <a:t>5. First Amendment Rights</a:t>
            </a:r>
          </a:p>
          <a:p>
            <a:pPr lvl="1"/>
            <a:r>
              <a:rPr lang="en-US"/>
              <a:t>Parties exercising their 1</a:t>
            </a:r>
            <a:r>
              <a:rPr lang="en-US" baseline="30000"/>
              <a:t>st</a:t>
            </a:r>
            <a:r>
              <a:rPr lang="en-US"/>
              <a:t> Amendment rights does not constitute retaliation under Section 106.71(a)</a:t>
            </a:r>
          </a:p>
          <a:p>
            <a:pPr marL="0" indent="0">
              <a:buNone/>
            </a:pPr>
            <a:r>
              <a:rPr lang="en-US" b="1"/>
              <a:t>6. False Statement Charge</a:t>
            </a:r>
          </a:p>
          <a:p>
            <a:pPr lvl="1"/>
            <a:r>
              <a:rPr lang="en-US"/>
              <a:t>Recipient charging an individual with making a false statement in bad faith during Title IX process is </a:t>
            </a:r>
            <a:r>
              <a:rPr lang="en-US" b="1" i="1"/>
              <a:t>not</a:t>
            </a:r>
            <a:r>
              <a:rPr lang="en-US"/>
              <a:t> retaliation</a:t>
            </a:r>
          </a:p>
          <a:p>
            <a:pPr lvl="1"/>
            <a:r>
              <a:rPr lang="en-US"/>
              <a:t>A responsibility determination (or no responsibility determination) is not sufficient evidence to conclude there was a bad faith false statement </a:t>
            </a:r>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69</a:t>
            </a:fld>
            <a:endParaRPr lang="en-US">
              <a:solidFill>
                <a:srgbClr val="12175E"/>
              </a:solidFill>
            </a:endParaRPr>
          </a:p>
        </p:txBody>
      </p:sp>
    </p:spTree>
    <p:extLst>
      <p:ext uri="{BB962C8B-B14F-4D97-AF65-F5344CB8AC3E}">
        <p14:creationId val="594515118"/>
      </p:ext>
    </p:extLst>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Slide Number Placeholder 3"/>
          <p:cNvSpPr>
            <a:spLocks noGrp="1"/>
          </p:cNvSpPr>
          <p:nvPr>
            <p:ph type="sldNum" sz="quarter" idx="10"/>
          </p:nvPr>
        </p:nvSpPr>
        <p:spPr>
          <a:xfrm>
            <a:off x="11545009" y="6430201"/>
            <a:ext cx="70548" cy="153924"/>
          </a:xfrm>
        </p:spPr>
        <p:txBody>
          <a:bodyPr/>
          <a:lstStyle/>
          <a:p>
            <a:pPr>
              <a:defRPr/>
            </a:pPr>
            <a:fld id="{3773A0ED-6857-4121-8F43-6B39AB89CB36}" type="slidenum">
              <a:rPr lang="en-US" smtClean="0">
                <a:solidFill>
                  <a:srgbClr val="12175E"/>
                </a:solidFill>
              </a:rPr>
              <a:pPr>
                <a:defRPr/>
              </a:pPr>
              <a:t>70</a:t>
            </a:fld>
            <a:endParaRPr lang="en-US">
              <a:solidFill>
                <a:srgbClr val="12175E"/>
              </a:solidFill>
            </a:endParaRPr>
          </a:p>
        </p:txBody>
      </p:sp>
      <p:sp>
        <p:nvSpPr>
          <p:cNvPr id="5" name="Rectangle 18"/>
          <p:cNvSpPr>
            <a:spLocks noChangeArrowheads="1"/>
          </p:cNvSpPr>
          <p:nvPr/>
        </p:nvSpPr>
        <p:spPr bwMode="blackWhite">
          <a:xfrm>
            <a:off x="1881964" y="2078966"/>
            <a:ext cx="8367822" cy="1938992"/>
          </a:xfrm>
          <a:prstGeom prst="rect">
            <a:avLst/>
          </a:prstGeom>
          <a:gradFill rotWithShape="1">
            <a:gsLst>
              <a:gs pos="0">
                <a:schemeClr val="bg1">
                  <a:alpha val="20000"/>
                </a:schemeClr>
              </a:gs>
              <a:gs pos="100000">
                <a:schemeClr val="bg1">
                  <a:gamma/>
                  <a:tint val="0"/>
                  <a:invGamma/>
                </a:schemeClr>
              </a:gs>
            </a:gsLst>
            <a:lin ang="5400000" scaled="1"/>
          </a:gradFill>
          <a:ln w="12700" algn="ctr">
            <a:solidFill>
              <a:schemeClr val="bg1"/>
            </a:solidFill>
            <a:miter lim="800000"/>
          </a:ln>
          <a:effectLst/>
          <a:extLst>
            <a:ext uri="{AF507438-7753-43E0-B8FC-AC1667EBCBE1}">
              <a14:hiddenEffects xmlns:a14="http://schemas.microsoft.com/office/drawing/2010/main">
                <a:effectLst>
                  <a:outerShdw dist="53882" dir="2700000" algn="ctr" rotWithShape="0">
                    <a:srgbClr val="E7E9E5"/>
                  </a:outerShdw>
                </a:effectLst>
              </a14:hiddenEffects>
            </a:ext>
          </a:extLst>
        </p:spPr>
        <p:txBody>
          <a:bodyPr wrap="square" lIns="45720" rIns="45720" anchor="ctr">
            <a:spAutoFit/>
          </a:bodyPr>
          <a:lstStyle/>
          <a:p>
            <a:pPr algn="ctr">
              <a:buClr>
                <a:schemeClr val="accent1"/>
              </a:buClr>
              <a:buFont typeface="Wingdings 3" pitchFamily="18" charset="2"/>
              <a:buNone/>
              <a:defRPr/>
            </a:pPr>
            <a:endParaRPr lang="en-US" sz="4000" b="1" baseline="0">
              <a:solidFill>
                <a:srgbClr val="002060"/>
              </a:solidFill>
            </a:endParaRPr>
          </a:p>
          <a:p>
            <a:pPr algn="ctr">
              <a:buClr>
                <a:schemeClr val="accent1"/>
              </a:buClr>
              <a:buFont typeface="Wingdings 3" pitchFamily="18" charset="2"/>
              <a:buNone/>
              <a:defRPr/>
            </a:pPr>
            <a:r>
              <a:rPr lang="en-US" sz="4000" b="1" baseline="0">
                <a:solidFill>
                  <a:srgbClr val="002060"/>
                </a:solidFill>
              </a:rPr>
              <a:t>EEO Training </a:t>
            </a:r>
          </a:p>
          <a:p>
            <a:pPr algn="ctr">
              <a:buClr>
                <a:schemeClr val="accent1"/>
              </a:buClr>
              <a:buFont typeface="Wingdings 3" pitchFamily="18" charset="2"/>
              <a:buNone/>
              <a:defRPr/>
            </a:pPr>
            <a:endParaRPr lang="en-US" sz="4000" b="1" baseline="0">
              <a:solidFill>
                <a:srgbClr val="002060"/>
              </a:solidFill>
            </a:endParaRPr>
          </a:p>
        </p:txBody>
      </p:sp>
    </p:spTree>
    <p:extLst>
      <p:ext uri="{BB962C8B-B14F-4D97-AF65-F5344CB8AC3E}">
        <p14:creationId val="1346913535"/>
      </p:ext>
    </p:extLst>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BC8752A2-BB74-4929-A62D-97C8817FD92A}"/>
              </a:ext>
            </a:extLst>
          </p:cNvPr>
          <p:cNvSpPr>
            <a:spLocks noGrp="1"/>
          </p:cNvSpPr>
          <p:nvPr>
            <p:ph type="title"/>
          </p:nvPr>
        </p:nvSpPr>
        <p:spPr/>
        <p:txBody>
          <a:bodyPr/>
          <a:lstStyle/>
          <a:p>
            <a:r>
              <a:rPr lang="en-US"/>
              <a:t>Agenda </a:t>
            </a:r>
          </a:p>
        </p:txBody>
      </p:sp>
      <p:sp>
        <p:nvSpPr>
          <p:cNvPr id="3" name="Content Placeholder 2">
            <a:extLst>
              <a:ext uri="{FF2B5EF4-FFF2-40B4-BE49-F238E27FC236}">
                <a16:creationId xmlns:a16="http://schemas.microsoft.com/office/drawing/2014/main" id="{5BDB0091-716C-4035-AD49-BAF5EBF2660D}"/>
              </a:ext>
            </a:extLst>
          </p:cNvPr>
          <p:cNvSpPr>
            <a:spLocks noGrp="1"/>
          </p:cNvSpPr>
          <p:nvPr>
            <p:ph idx="1"/>
          </p:nvPr>
        </p:nvSpPr>
        <p:spPr>
          <a:xfrm>
            <a:off x="478532" y="1643063"/>
            <a:ext cx="11060935" cy="4017962"/>
          </a:xfrm>
        </p:spPr>
        <p:txBody>
          <a:bodyPr/>
          <a:lstStyle/>
          <a:p>
            <a:pPr>
              <a:spcBef>
                <a:spcPct val="0"/>
              </a:spcBef>
            </a:pPr>
            <a:r>
              <a:rPr lang="en-US" sz="3200">
                <a:solidFill>
                  <a:schemeClr val="tx2"/>
                </a:solidFill>
              </a:rPr>
              <a:t>Federal and state nondiscrimination laws</a:t>
            </a:r>
          </a:p>
          <a:p>
            <a:pPr>
              <a:spcBef>
                <a:spcPct val="0"/>
              </a:spcBef>
            </a:pPr>
            <a:r>
              <a:rPr lang="en-US" sz="3200">
                <a:solidFill>
                  <a:schemeClr val="tx2"/>
                </a:solidFill>
              </a:rPr>
              <a:t>Title 5 regulations on EEO</a:t>
            </a:r>
          </a:p>
          <a:p>
            <a:pPr>
              <a:spcBef>
                <a:spcPct val="0"/>
              </a:spcBef>
            </a:pPr>
            <a:r>
              <a:rPr lang="en-US" sz="3200">
                <a:solidFill>
                  <a:schemeClr val="tx2"/>
                </a:solidFill>
              </a:rPr>
              <a:t>Palo Verde CCD’s EEO Plan</a:t>
            </a:r>
          </a:p>
          <a:p>
            <a:pPr>
              <a:spcBef>
                <a:spcPct val="0"/>
              </a:spcBef>
            </a:pPr>
            <a:r>
              <a:rPr lang="en-US" sz="3200">
                <a:solidFill>
                  <a:schemeClr val="tx2"/>
                </a:solidFill>
              </a:rPr>
              <a:t>Palo Verde CCD’s policies: nondiscrimination, recruitment and hiring </a:t>
            </a:r>
          </a:p>
          <a:p>
            <a:pPr marL="0" indent="0">
              <a:buNone/>
            </a:pPr>
            <a:r>
              <a:rPr lang="en-US"/>
              <a:t> </a:t>
            </a:r>
          </a:p>
        </p:txBody>
      </p:sp>
      <p:sp>
        <p:nvSpPr>
          <p:cNvPr id="5" name="Rectangle 4">
            <a:extLst>
              <a:ext uri="{FF2B5EF4-FFF2-40B4-BE49-F238E27FC236}">
                <a16:creationId xmlns:a16="http://schemas.microsoft.com/office/drawing/2014/main" id="{980FD22E-4F37-4281-9547-DEFAD02C33E8}"/>
              </a:ext>
            </a:extLst>
          </p:cNvPr>
          <p:cNvSpPr/>
          <p:nvPr/>
        </p:nvSpPr>
        <p:spPr>
          <a:xfrm>
            <a:off x="11349831" y="6380205"/>
            <a:ext cx="379270" cy="253916"/>
          </a:xfrm>
          <a:prstGeom prst="rect">
            <a:avLst/>
          </a:prstGeom>
        </p:spPr>
        <p:txBody>
          <a:bodyPr wrap="square">
            <a:spAutoFit/>
          </a:bodyPr>
          <a:lstStyle/>
          <a:p>
            <a:fld id="{3B67BD40-0513-4610-BC0D-273865C847DB}" type="slidenum">
              <a:rPr lang="en-US" sz="1050" baseline="0"/>
              <a:t>71</a:t>
            </a:fld>
            <a:endParaRPr lang="en-US" sz="1050" baseline="0"/>
          </a:p>
        </p:txBody>
      </p:sp>
    </p:spTree>
    <p:extLst>
      <p:ext uri="{BB962C8B-B14F-4D97-AF65-F5344CB8AC3E}">
        <p14:creationId val="3367393597"/>
      </p:ext>
    </p:extLst>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8166" y="320676"/>
            <a:ext cx="11060935" cy="553998"/>
          </a:xfrm>
        </p:spPr>
        <p:txBody>
          <a:bodyPr/>
          <a:lstStyle/>
          <a:p>
            <a:r>
              <a:rPr lang="en-US"/>
              <a:t>EEO &amp; Inclusion</a:t>
            </a:r>
          </a:p>
        </p:txBody>
      </p:sp>
      <p:sp>
        <p:nvSpPr>
          <p:cNvPr id="3" name="Content Placeholder 2"/>
          <p:cNvSpPr>
            <a:spLocks noGrp="1"/>
          </p:cNvSpPr>
          <p:nvPr>
            <p:ph idx="1"/>
          </p:nvPr>
        </p:nvSpPr>
        <p:spPr>
          <a:xfrm>
            <a:off x="668166" y="1006868"/>
            <a:ext cx="11060935" cy="5058652"/>
          </a:xfrm>
        </p:spPr>
        <p:txBody>
          <a:bodyPr/>
          <a:lstStyle/>
          <a:p>
            <a:pPr algn="just"/>
            <a:r>
              <a:rPr lang="en-US"/>
              <a:t>Education Code §87100:</a:t>
            </a:r>
          </a:p>
          <a:p>
            <a:pPr lvl="1" algn="just"/>
            <a:r>
              <a:rPr lang="en-US"/>
              <a:t>“</a:t>
            </a:r>
            <a:r>
              <a:rPr lang="en-US" b="1"/>
              <a:t>Academic excellence </a:t>
            </a:r>
            <a:r>
              <a:rPr lang="en-US"/>
              <a:t>can best be sustained in a climate of acceptance and with the inclusion of persons from a wide variety of backgrounds and preparations to provide service to an increasingly diverse student population.”</a:t>
            </a:r>
          </a:p>
          <a:p>
            <a:pPr lvl="1" algn="just"/>
            <a:r>
              <a:rPr lang="en-US"/>
              <a:t>“A work force that is continually responsive to </a:t>
            </a:r>
            <a:r>
              <a:rPr lang="en-US" b="1"/>
              <a:t>the needs of a diverse student population </a:t>
            </a:r>
            <a:r>
              <a:rPr lang="en-US"/>
              <a:t>may be achieved by ensuring that all persons receive an equal opportunity to compete for employment and promotion within the community college districts and by eliminating barriers to equal employment opportunity.”</a:t>
            </a:r>
          </a:p>
          <a:p>
            <a:pPr algn="just"/>
            <a:r>
              <a:rPr lang="en-US"/>
              <a:t>Attract and retain the best employees</a:t>
            </a:r>
          </a:p>
          <a:p>
            <a:pPr algn="just"/>
            <a:r>
              <a:rPr lang="en-US"/>
              <a:t>Avoid liability</a:t>
            </a:r>
          </a:p>
          <a:p>
            <a:pPr algn="just"/>
            <a:r>
              <a:rPr lang="en-US"/>
              <a:t>Basic fairness and common decency</a:t>
            </a:r>
          </a:p>
        </p:txBody>
      </p:sp>
      <p:sp>
        <p:nvSpPr>
          <p:cNvPr id="4" name="Slide Number Placeholder 3"/>
          <p:cNvSpPr>
            <a:spLocks noGrp="1"/>
          </p:cNvSpPr>
          <p:nvPr>
            <p:ph type="sldNum" sz="quarter" idx="10"/>
          </p:nvPr>
        </p:nvSpPr>
        <p:spPr>
          <a:xfrm>
            <a:off x="11543579" y="6430201"/>
            <a:ext cx="70548" cy="153924"/>
          </a:xfrm>
        </p:spPr>
        <p:txBody>
          <a:bodyPr/>
          <a:lstStyle/>
          <a:p>
            <a:fld id="{A0061F89-D836-4302-80A9-40651E3C89DA}" type="slidenum">
              <a:rPr lang="en-US" smtClean="0">
                <a:solidFill>
                  <a:srgbClr val="12175E"/>
                </a:solidFill>
              </a:rPr>
              <a:t>72</a:t>
            </a:fld>
            <a:endParaRPr lang="en-US">
              <a:solidFill>
                <a:srgbClr val="12175E"/>
              </a:solidFill>
            </a:endParaRPr>
          </a:p>
        </p:txBody>
      </p:sp>
    </p:spTree>
    <p:extLst>
      <p:ext uri="{BB962C8B-B14F-4D97-AF65-F5344CB8AC3E}">
        <p14:creationId val="1834912341"/>
      </p:ext>
    </p:extLst>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8166" y="320676"/>
            <a:ext cx="11060935" cy="553998"/>
          </a:xfrm>
        </p:spPr>
        <p:txBody>
          <a:bodyPr/>
          <a:lstStyle/>
          <a:p>
            <a:r>
              <a:rPr lang="en-US"/>
              <a:t>EEO &amp; Inclusion</a:t>
            </a:r>
          </a:p>
        </p:txBody>
      </p:sp>
      <p:sp>
        <p:nvSpPr>
          <p:cNvPr id="3" name="Content Placeholder 2"/>
          <p:cNvSpPr>
            <a:spLocks noGrp="1"/>
          </p:cNvSpPr>
          <p:nvPr>
            <p:ph idx="1"/>
          </p:nvPr>
        </p:nvSpPr>
        <p:spPr>
          <a:xfrm>
            <a:off x="591966" y="1469390"/>
            <a:ext cx="11060935" cy="3963036"/>
          </a:xfrm>
        </p:spPr>
        <p:txBody>
          <a:bodyPr/>
          <a:lstStyle/>
          <a:p>
            <a:pPr algn="just"/>
            <a:r>
              <a:rPr lang="en-US" sz="2800"/>
              <a:t>“Establishing and maintaining a richly diverse workforce is an on-going process that requires continued institutionalized effort.”</a:t>
            </a:r>
          </a:p>
          <a:p>
            <a:pPr algn="just"/>
            <a:r>
              <a:rPr lang="en-US" sz="2800"/>
              <a:t>“</a:t>
            </a:r>
            <a:r>
              <a:rPr lang="en-US" sz="2800">
                <a:solidFill>
                  <a:srgbClr val="333333"/>
                </a:solidFill>
              </a:rPr>
              <a:t>Districts shall locally develop, and implement on a continuing basis, indicators of institutional commitment to diversity.” </a:t>
            </a:r>
          </a:p>
          <a:p>
            <a:pPr algn="just"/>
            <a:r>
              <a:rPr lang="en-US" sz="2800">
                <a:solidFill>
                  <a:srgbClr val="333333"/>
                </a:solidFill>
              </a:rPr>
              <a:t>Examples: campus climate survey, cultural awareness training, exit interviews, transparency, training, record keeping, etc. </a:t>
            </a:r>
            <a:endParaRPr lang="en-US" sz="2800"/>
          </a:p>
          <a:p>
            <a:pPr marL="0" indent="0" algn="just">
              <a:buNone/>
            </a:pPr>
            <a:endParaRPr lang="en-US"/>
          </a:p>
          <a:p>
            <a:pPr marL="0" indent="0" algn="just">
              <a:buNone/>
            </a:pPr>
            <a:r>
              <a:rPr lang="en-US"/>
              <a:t>5 CCR 53024.1</a:t>
            </a:r>
          </a:p>
        </p:txBody>
      </p:sp>
      <p:sp>
        <p:nvSpPr>
          <p:cNvPr id="4" name="Slide Number Placeholder 3"/>
          <p:cNvSpPr>
            <a:spLocks noGrp="1"/>
          </p:cNvSpPr>
          <p:nvPr>
            <p:ph type="sldNum" sz="quarter" idx="10"/>
          </p:nvPr>
        </p:nvSpPr>
        <p:spPr>
          <a:xfrm>
            <a:off x="11543579" y="6430201"/>
            <a:ext cx="70548" cy="153924"/>
          </a:xfrm>
        </p:spPr>
        <p:txBody>
          <a:bodyPr/>
          <a:lstStyle/>
          <a:p>
            <a:fld id="{A0061F89-D836-4302-80A9-40651E3C89DA}" type="slidenum">
              <a:rPr lang="en-US" smtClean="0">
                <a:solidFill>
                  <a:srgbClr val="12175E"/>
                </a:solidFill>
              </a:rPr>
              <a:t>73</a:t>
            </a:fld>
            <a:endParaRPr lang="en-US">
              <a:solidFill>
                <a:srgbClr val="12175E"/>
              </a:solidFill>
            </a:endParaRPr>
          </a:p>
        </p:txBody>
      </p:sp>
    </p:spTree>
    <p:extLst>
      <p:ext uri="{BB962C8B-B14F-4D97-AF65-F5344CB8AC3E}">
        <p14:creationId val="820073354"/>
      </p:ext>
    </p:extLst>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Content Placeholder 2"/>
          <p:cNvSpPr>
            <a:spLocks noGrp="1"/>
          </p:cNvSpPr>
          <p:nvPr>
            <p:ph idx="1"/>
          </p:nvPr>
        </p:nvSpPr>
        <p:spPr>
          <a:xfrm>
            <a:off x="668166" y="1130158"/>
            <a:ext cx="11060935" cy="4602822"/>
          </a:xfrm>
        </p:spPr>
        <p:txBody>
          <a:bodyPr/>
          <a:lstStyle/>
          <a:p>
            <a:pPr marL="0" indent="0" algn="ctr">
              <a:buNone/>
            </a:pPr>
            <a:endParaRPr lang="en-US" altLang="en-US" sz="4000" b="1">
              <a:solidFill>
                <a:srgbClr val="000000"/>
              </a:solidFill>
              <a:latin typeface="Arial" pitchFamily="34" charset="0"/>
              <a:cs typeface="Arial" pitchFamily="34" charset="0"/>
            </a:endParaRPr>
          </a:p>
          <a:p>
            <a:pPr marL="0" indent="0" algn="ctr">
              <a:buNone/>
            </a:pPr>
            <a:r>
              <a:rPr lang="en-US" altLang="en-US" sz="4000" b="1">
                <a:solidFill>
                  <a:srgbClr val="000000"/>
                </a:solidFill>
                <a:latin typeface="Arial" pitchFamily="34" charset="0"/>
                <a:cs typeface="Arial" pitchFamily="34" charset="0"/>
              </a:rPr>
              <a:t>Part 1:</a:t>
            </a:r>
          </a:p>
          <a:p>
            <a:pPr marL="0" indent="0" algn="ctr">
              <a:buNone/>
            </a:pPr>
            <a:r>
              <a:rPr lang="en-US" altLang="en-US" sz="4000" b="1">
                <a:solidFill>
                  <a:srgbClr val="000000"/>
                </a:solidFill>
                <a:latin typeface="Arial" pitchFamily="34" charset="0"/>
                <a:cs typeface="Arial" pitchFamily="34" charset="0"/>
              </a:rPr>
              <a:t>Laws and Policies</a:t>
            </a:r>
            <a:endParaRPr lang="en-US" sz="4000"/>
          </a:p>
          <a:p>
            <a:pPr marL="0" indent="0" algn="just">
              <a:buNone/>
            </a:pPr>
            <a:endParaRPr lang="en-US"/>
          </a:p>
        </p:txBody>
      </p:sp>
      <p:sp>
        <p:nvSpPr>
          <p:cNvPr id="4" name="Slide Number Placeholder 3"/>
          <p:cNvSpPr>
            <a:spLocks noGrp="1"/>
          </p:cNvSpPr>
          <p:nvPr>
            <p:ph type="sldNum" sz="quarter" idx="10"/>
          </p:nvPr>
        </p:nvSpPr>
        <p:spPr>
          <a:xfrm>
            <a:off x="11543579" y="6430201"/>
            <a:ext cx="70548" cy="153924"/>
          </a:xfrm>
        </p:spPr>
        <p:txBody>
          <a:bodyPr/>
          <a:lstStyle/>
          <a:p>
            <a:fld id="{A0061F89-D836-4302-80A9-40651E3C89DA}" type="slidenum">
              <a:rPr lang="en-US" smtClean="0">
                <a:solidFill>
                  <a:srgbClr val="12175E"/>
                </a:solidFill>
              </a:rPr>
              <a:t>74</a:t>
            </a:fld>
            <a:endParaRPr lang="en-US">
              <a:solidFill>
                <a:srgbClr val="12175E"/>
              </a:solidFill>
            </a:endParaRPr>
          </a:p>
        </p:txBody>
      </p:sp>
    </p:spTree>
    <p:extLst>
      <p:ext uri="{BB962C8B-B14F-4D97-AF65-F5344CB8AC3E}">
        <p14:creationId val="3943252978"/>
      </p:ext>
    </p:extLst>
  </p:cSld>
  <p:clrMapOvr>
    <a:masterClrMapping/>
  </p:clrMapOvr>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Slide Number Placeholder 4"/>
          <p:cNvSpPr>
            <a:spLocks noGrp="1"/>
          </p:cNvSpPr>
          <p:nvPr>
            <p:ph type="sldNum" sz="quarter" idx="10"/>
          </p:nvPr>
        </p:nvSpPr>
        <p:spPr>
          <a:xfrm>
            <a:off x="11543579" y="6430201"/>
            <a:ext cx="70548" cy="153924"/>
          </a:xfrm>
        </p:spPr>
        <p:txBody>
          <a:bodyPr/>
          <a:lstStyle/>
          <a:p>
            <a:pPr>
              <a:defRPr/>
            </a:pPr>
            <a:fld id="{FAA31C72-DCF6-4655-9EAC-05D4928C4321}" type="slidenum">
              <a:rPr lang="en-US" smtClean="0">
                <a:solidFill>
                  <a:srgbClr val="12175E"/>
                </a:solidFill>
              </a:rPr>
              <a:pPr>
                <a:defRPr/>
              </a:pPr>
              <a:t>75</a:t>
            </a:fld>
            <a:endParaRPr lang="en-US">
              <a:solidFill>
                <a:srgbClr val="12175E"/>
              </a:solidFill>
            </a:endParaRPr>
          </a:p>
        </p:txBody>
      </p:sp>
      <p:sp>
        <p:nvSpPr>
          <p:cNvPr id="23" name="Rectangle 2"/>
          <p:cNvSpPr txBox="1">
            <a:spLocks noChangeArrowheads="1"/>
          </p:cNvSpPr>
          <p:nvPr/>
        </p:nvSpPr>
        <p:spPr bwMode="auto">
          <a:xfrm>
            <a:off x="669131" y="352425"/>
            <a:ext cx="1106381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a:defRPr>
            </a:lvl2pPr>
            <a:lvl3pPr algn="l" rtl="0" eaLnBrk="0" fontAlgn="base" hangingPunct="0">
              <a:spcBef>
                <a:spcPct val="0"/>
              </a:spcBef>
              <a:spcAft>
                <a:spcPct val="0"/>
              </a:spcAft>
              <a:defRPr sz="3600">
                <a:solidFill>
                  <a:schemeClr val="tx2"/>
                </a:solidFill>
                <a:latin typeface="Arial"/>
              </a:defRPr>
            </a:lvl3pPr>
            <a:lvl4pPr algn="l" rtl="0" eaLnBrk="0" fontAlgn="base" hangingPunct="0">
              <a:spcBef>
                <a:spcPct val="0"/>
              </a:spcBef>
              <a:spcAft>
                <a:spcPct val="0"/>
              </a:spcAft>
              <a:defRPr sz="3600">
                <a:solidFill>
                  <a:schemeClr val="tx2"/>
                </a:solidFill>
                <a:latin typeface="Arial"/>
              </a:defRPr>
            </a:lvl4pPr>
            <a:lvl5pPr algn="l" rtl="0" eaLnBrk="0" fontAlgn="base" hangingPunct="0">
              <a:spcBef>
                <a:spcPct val="0"/>
              </a:spcBef>
              <a:spcAft>
                <a:spcPct val="0"/>
              </a:spcAft>
              <a:defRPr sz="3600">
                <a:solidFill>
                  <a:schemeClr val="tx2"/>
                </a:solidFill>
                <a:latin typeface="Arial"/>
              </a:defRPr>
            </a:lvl5pPr>
            <a:lvl6pPr marL="457200" algn="l" rtl="0" fontAlgn="base">
              <a:spcBef>
                <a:spcPct val="0"/>
              </a:spcBef>
              <a:spcAft>
                <a:spcPct val="0"/>
              </a:spcAft>
              <a:defRPr sz="3600">
                <a:solidFill>
                  <a:schemeClr val="tx2"/>
                </a:solidFill>
                <a:latin typeface="Arial"/>
              </a:defRPr>
            </a:lvl6pPr>
            <a:lvl7pPr marL="914400" algn="l" rtl="0" fontAlgn="base">
              <a:spcBef>
                <a:spcPct val="0"/>
              </a:spcBef>
              <a:spcAft>
                <a:spcPct val="0"/>
              </a:spcAft>
              <a:defRPr sz="3600">
                <a:solidFill>
                  <a:schemeClr val="tx2"/>
                </a:solidFill>
                <a:latin typeface="Arial"/>
              </a:defRPr>
            </a:lvl7pPr>
            <a:lvl8pPr marL="1371600" algn="l" rtl="0" fontAlgn="base">
              <a:spcBef>
                <a:spcPct val="0"/>
              </a:spcBef>
              <a:spcAft>
                <a:spcPct val="0"/>
              </a:spcAft>
              <a:defRPr sz="3600">
                <a:solidFill>
                  <a:schemeClr val="tx2"/>
                </a:solidFill>
                <a:latin typeface="Arial"/>
              </a:defRPr>
            </a:lvl8pPr>
            <a:lvl9pPr marL="1828800" algn="l" rtl="0" fontAlgn="base">
              <a:spcBef>
                <a:spcPct val="0"/>
              </a:spcBef>
              <a:spcAft>
                <a:spcPct val="0"/>
              </a:spcAft>
              <a:defRPr sz="3600">
                <a:solidFill>
                  <a:schemeClr val="tx2"/>
                </a:solidFill>
                <a:latin typeface="Arial"/>
              </a:defRPr>
            </a:lvl9pPr>
          </a:lstStyle>
          <a:p>
            <a:pPr eaLnBrk="1" hangingPunct="1">
              <a:defRPr/>
            </a:pPr>
            <a:r>
              <a:rPr lang="en-US" altLang="en-US" kern="0" baseline="0">
                <a:solidFill>
                  <a:srgbClr val="12175E"/>
                </a:solidFill>
              </a:rPr>
              <a:t>What are </a:t>
            </a:r>
            <a:r>
              <a:rPr lang="ja-JP" altLang="en-US" kern="0" baseline="0">
                <a:solidFill>
                  <a:srgbClr val="12175E"/>
                </a:solidFill>
                <a:ea typeface="ＭＳ Ｐゴシック" pitchFamily="34" charset="-128"/>
              </a:rPr>
              <a:t>“</a:t>
            </a:r>
            <a:r>
              <a:rPr lang="en-US" altLang="ja-JP" kern="0" baseline="0">
                <a:solidFill>
                  <a:srgbClr val="12175E"/>
                </a:solidFill>
                <a:ea typeface="ＭＳ Ｐゴシック" pitchFamily="34" charset="-128"/>
              </a:rPr>
              <a:t>Protected Classes</a:t>
            </a:r>
            <a:r>
              <a:rPr lang="ja-JP" altLang="en-US" kern="0" baseline="0">
                <a:solidFill>
                  <a:srgbClr val="12175E"/>
                </a:solidFill>
                <a:ea typeface="ＭＳ Ｐゴシック" pitchFamily="34" charset="-128"/>
              </a:rPr>
              <a:t>”</a:t>
            </a:r>
            <a:r>
              <a:rPr lang="en-US" altLang="ja-JP" kern="0" baseline="0">
                <a:solidFill>
                  <a:srgbClr val="12175E"/>
                </a:solidFill>
                <a:ea typeface="ＭＳ Ｐゴシック" pitchFamily="34" charset="-128"/>
              </a:rPr>
              <a:t>?</a:t>
            </a:r>
            <a:endParaRPr lang="en-US" altLang="en-US" kern="0" baseline="0">
              <a:solidFill>
                <a:srgbClr val="12175E"/>
              </a:solidFill>
            </a:endParaRPr>
          </a:p>
        </p:txBody>
      </p:sp>
      <p:sp>
        <p:nvSpPr>
          <p:cNvPr id="24" name="Rectangle 3"/>
          <p:cNvSpPr txBox="1">
            <a:spLocks noChangeArrowheads="1"/>
          </p:cNvSpPr>
          <p:nvPr/>
        </p:nvSpPr>
        <p:spPr bwMode="auto">
          <a:xfrm>
            <a:off x="5260904" y="1347210"/>
            <a:ext cx="6830483"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28600" indent="-228600" algn="l" rtl="0" eaLnBrk="0" fontAlgn="base" hangingPunct="0">
              <a:spcBef>
                <a:spcPct val="35000"/>
              </a:spcBef>
              <a:spcAft>
                <a:spcPct val="0"/>
              </a:spcAft>
              <a:buClr>
                <a:schemeClr val="accent1"/>
              </a:buClr>
              <a:buChar char="•"/>
              <a:defRPr sz="2400">
                <a:solidFill>
                  <a:schemeClr val="tx1"/>
                </a:solidFill>
                <a:latin typeface="+mn-lt"/>
                <a:ea typeface="+mn-ea"/>
                <a:cs typeface="+mn-cs"/>
              </a:defRPr>
            </a:lvl1pPr>
            <a:lvl2pPr marL="571500" indent="-228600" algn="l" rtl="0" eaLnBrk="0" fontAlgn="base" hangingPunct="0">
              <a:spcBef>
                <a:spcPct val="35000"/>
              </a:spcBef>
              <a:spcAft>
                <a:spcPct val="0"/>
              </a:spcAft>
              <a:buChar char="–"/>
              <a:defRPr sz="2000">
                <a:solidFill>
                  <a:schemeClr val="tx1"/>
                </a:solidFill>
                <a:latin typeface="+mn-lt"/>
              </a:defRPr>
            </a:lvl2pPr>
            <a:lvl3pPr marL="914400" indent="-228600" algn="l" rtl="0" eaLnBrk="0" fontAlgn="base" hangingPunct="0">
              <a:spcBef>
                <a:spcPct val="35000"/>
              </a:spcBef>
              <a:spcAft>
                <a:spcPct val="0"/>
              </a:spcAft>
              <a:buChar char="•"/>
              <a:defRPr>
                <a:solidFill>
                  <a:schemeClr val="tx1"/>
                </a:solidFill>
                <a:latin typeface="+mn-lt"/>
              </a:defRPr>
            </a:lvl3pPr>
            <a:lvl4pPr marL="1257300" indent="-228600" algn="l" rtl="0" eaLnBrk="0" fontAlgn="base" hangingPunct="0">
              <a:spcBef>
                <a:spcPct val="35000"/>
              </a:spcBef>
              <a:spcAft>
                <a:spcPct val="0"/>
              </a:spcAft>
              <a:buChar char="–"/>
              <a:defRPr sz="1600">
                <a:solidFill>
                  <a:schemeClr val="tx1"/>
                </a:solidFill>
                <a:latin typeface="+mn-lt"/>
              </a:defRPr>
            </a:lvl4pPr>
            <a:lvl5pPr marL="1600200" indent="-228600" algn="l" rtl="0" eaLnBrk="0" fontAlgn="base" hangingPunct="0">
              <a:spcBef>
                <a:spcPct val="35000"/>
              </a:spcBef>
              <a:spcAft>
                <a:spcPct val="0"/>
              </a:spcAft>
              <a:buChar char="»"/>
              <a:defRPr sz="1400">
                <a:solidFill>
                  <a:schemeClr val="tx1"/>
                </a:solidFill>
                <a:latin typeface="+mn-lt"/>
              </a:defRPr>
            </a:lvl5pPr>
            <a:lvl6pPr marL="2057400" indent="-228600" algn="l" rtl="0" fontAlgn="base">
              <a:spcBef>
                <a:spcPct val="35000"/>
              </a:spcBef>
              <a:spcAft>
                <a:spcPct val="0"/>
              </a:spcAft>
              <a:buChar char="»"/>
              <a:defRPr sz="1400">
                <a:solidFill>
                  <a:schemeClr val="tx1"/>
                </a:solidFill>
                <a:latin typeface="+mn-lt"/>
              </a:defRPr>
            </a:lvl6pPr>
            <a:lvl7pPr marL="2514600" indent="-228600" algn="l" rtl="0" fontAlgn="base">
              <a:spcBef>
                <a:spcPct val="35000"/>
              </a:spcBef>
              <a:spcAft>
                <a:spcPct val="0"/>
              </a:spcAft>
              <a:buChar char="»"/>
              <a:defRPr sz="1400">
                <a:solidFill>
                  <a:schemeClr val="tx1"/>
                </a:solidFill>
                <a:latin typeface="+mn-lt"/>
              </a:defRPr>
            </a:lvl7pPr>
            <a:lvl8pPr marL="2971800" indent="-228600" algn="l" rtl="0" fontAlgn="base">
              <a:spcBef>
                <a:spcPct val="35000"/>
              </a:spcBef>
              <a:spcAft>
                <a:spcPct val="0"/>
              </a:spcAft>
              <a:buChar char="»"/>
              <a:defRPr sz="1400">
                <a:solidFill>
                  <a:schemeClr val="tx1"/>
                </a:solidFill>
                <a:latin typeface="+mn-lt"/>
              </a:defRPr>
            </a:lvl8pPr>
            <a:lvl9pPr marL="3429000" indent="-228600" algn="l" rtl="0" fontAlgn="base">
              <a:spcBef>
                <a:spcPct val="35000"/>
              </a:spcBef>
              <a:spcAft>
                <a:spcPct val="0"/>
              </a:spcAft>
              <a:buChar char="»"/>
              <a:defRPr sz="1400">
                <a:solidFill>
                  <a:schemeClr val="tx1"/>
                </a:solidFill>
                <a:latin typeface="+mn-lt"/>
              </a:defRPr>
            </a:lvl9pPr>
          </a:lstStyle>
          <a:p>
            <a:pPr marL="457200" indent="-457200" eaLnBrk="1" hangingPunct="1">
              <a:spcBef>
                <a:spcPct val="50000"/>
              </a:spcBef>
              <a:buClr>
                <a:srgbClr val="7BC143"/>
              </a:buClr>
              <a:buSzPct val="175000"/>
              <a:buBlip>
                <a:blip r:embed="rId3"/>
              </a:buBlip>
              <a:defRPr/>
            </a:pPr>
            <a:r>
              <a:rPr lang="en-US" altLang="en-US" kern="0" baseline="0">
                <a:solidFill>
                  <a:srgbClr val="000000"/>
                </a:solidFill>
              </a:rPr>
              <a:t>Race</a:t>
            </a:r>
          </a:p>
          <a:p>
            <a:pPr marL="457200" indent="-457200" eaLnBrk="1" hangingPunct="1">
              <a:spcBef>
                <a:spcPct val="50000"/>
              </a:spcBef>
              <a:buClr>
                <a:srgbClr val="7BC143"/>
              </a:buClr>
              <a:buSzPct val="175000"/>
              <a:buBlip>
                <a:blip r:embed="rId3"/>
              </a:buBlip>
              <a:defRPr/>
            </a:pPr>
            <a:r>
              <a:rPr lang="en-US" altLang="en-US" kern="0" baseline="0">
                <a:solidFill>
                  <a:srgbClr val="000000"/>
                </a:solidFill>
              </a:rPr>
              <a:t>Color</a:t>
            </a:r>
          </a:p>
          <a:p>
            <a:pPr marL="457200" indent="-457200" eaLnBrk="1" hangingPunct="1">
              <a:spcBef>
                <a:spcPct val="50000"/>
              </a:spcBef>
              <a:buClr>
                <a:srgbClr val="7BC143"/>
              </a:buClr>
              <a:buSzPct val="175000"/>
              <a:buBlip>
                <a:blip r:embed="rId3"/>
              </a:buBlip>
              <a:defRPr/>
            </a:pPr>
            <a:r>
              <a:rPr lang="en-US" altLang="en-US" kern="0" baseline="0">
                <a:solidFill>
                  <a:srgbClr val="000000"/>
                </a:solidFill>
              </a:rPr>
              <a:t>Religious Creed</a:t>
            </a:r>
          </a:p>
          <a:p>
            <a:pPr marL="457200" indent="-457200" eaLnBrk="1" hangingPunct="1">
              <a:spcBef>
                <a:spcPct val="50000"/>
              </a:spcBef>
              <a:buClr>
                <a:srgbClr val="7BC143"/>
              </a:buClr>
              <a:buSzPct val="175000"/>
              <a:buBlip>
                <a:blip r:embed="rId3"/>
              </a:buBlip>
              <a:defRPr/>
            </a:pPr>
            <a:r>
              <a:rPr lang="en-US" altLang="en-US" kern="0" baseline="0">
                <a:solidFill>
                  <a:srgbClr val="000000"/>
                </a:solidFill>
              </a:rPr>
              <a:t>Sex</a:t>
            </a:r>
          </a:p>
          <a:p>
            <a:pPr marL="457200" indent="-457200" eaLnBrk="1" hangingPunct="1">
              <a:spcBef>
                <a:spcPct val="50000"/>
              </a:spcBef>
              <a:buClr>
                <a:srgbClr val="7BC143"/>
              </a:buClr>
              <a:buSzPct val="175000"/>
              <a:buBlip>
                <a:blip r:embed="rId3"/>
              </a:buBlip>
              <a:defRPr/>
            </a:pPr>
            <a:r>
              <a:rPr lang="en-US" altLang="en-US" kern="0" baseline="0">
                <a:solidFill>
                  <a:srgbClr val="000000"/>
                </a:solidFill>
              </a:rPr>
              <a:t>National Origin </a:t>
            </a:r>
          </a:p>
          <a:p>
            <a:pPr marL="457200" indent="-457200" eaLnBrk="1" hangingPunct="1">
              <a:spcBef>
                <a:spcPct val="50000"/>
              </a:spcBef>
              <a:buClr>
                <a:srgbClr val="7BC143"/>
              </a:buClr>
              <a:buSzPct val="175000"/>
              <a:buBlip>
                <a:blip r:embed="rId3"/>
              </a:buBlip>
              <a:defRPr/>
            </a:pPr>
            <a:r>
              <a:rPr lang="en-US" altLang="en-US" kern="0" baseline="0">
                <a:solidFill>
                  <a:srgbClr val="000000"/>
                </a:solidFill>
              </a:rPr>
              <a:t>Age</a:t>
            </a:r>
          </a:p>
          <a:p>
            <a:pPr marL="457200" indent="-457200" eaLnBrk="1" hangingPunct="1">
              <a:spcBef>
                <a:spcPct val="50000"/>
              </a:spcBef>
              <a:buClr>
                <a:srgbClr val="7BC143"/>
              </a:buClr>
              <a:buSzPct val="175000"/>
              <a:buBlip>
                <a:blip r:embed="rId3"/>
              </a:buBlip>
              <a:defRPr/>
            </a:pPr>
            <a:r>
              <a:rPr lang="en-US" altLang="en-US" kern="0" baseline="0">
                <a:solidFill>
                  <a:srgbClr val="000000"/>
                </a:solidFill>
              </a:rPr>
              <a:t>Physical/Mental Disability</a:t>
            </a:r>
          </a:p>
          <a:p>
            <a:pPr marL="457200" indent="-457200" eaLnBrk="1" hangingPunct="1">
              <a:spcBef>
                <a:spcPct val="50000"/>
              </a:spcBef>
              <a:buClr>
                <a:srgbClr val="7BC143"/>
              </a:buClr>
              <a:buSzPct val="175000"/>
              <a:buBlip>
                <a:blip r:embed="rId3"/>
              </a:buBlip>
              <a:defRPr/>
            </a:pPr>
            <a:r>
              <a:rPr lang="en-US" altLang="en-US" kern="0" baseline="0">
                <a:solidFill>
                  <a:srgbClr val="000000"/>
                </a:solidFill>
              </a:rPr>
              <a:t>Genetic Information</a:t>
            </a:r>
          </a:p>
          <a:p>
            <a:pPr marL="457200" indent="-457200" eaLnBrk="1" hangingPunct="1">
              <a:spcBef>
                <a:spcPct val="50000"/>
              </a:spcBef>
              <a:buClr>
                <a:srgbClr val="7BC143"/>
              </a:buClr>
              <a:buSzPct val="175000"/>
              <a:buBlip>
                <a:blip r:embed="rId3"/>
              </a:buBlip>
              <a:defRPr/>
            </a:pPr>
            <a:endParaRPr lang="en-US" altLang="en-US" sz="2200" kern="0" baseline="0">
              <a:solidFill>
                <a:srgbClr val="000000"/>
              </a:solidFill>
            </a:endParaRPr>
          </a:p>
        </p:txBody>
      </p:sp>
      <p:grpSp>
        <p:nvGrpSpPr>
          <p:cNvPr id="25" name="Group 4"/>
          <p:cNvGrpSpPr/>
          <p:nvPr/>
        </p:nvGrpSpPr>
        <p:grpSpPr>
          <a:xfrm>
            <a:off x="503243" y="1608138"/>
            <a:ext cx="3333749" cy="2222500"/>
            <a:chOff x="237" y="1013"/>
            <a:chExt cx="1575" cy="1400"/>
          </a:xfrm>
        </p:grpSpPr>
        <p:sp>
          <p:nvSpPr>
            <p:cNvPr id="26" name="Line 5"/>
            <p:cNvSpPr>
              <a:spLocks noChangeShapeType="1"/>
            </p:cNvSpPr>
            <p:nvPr/>
          </p:nvSpPr>
          <p:spPr bwMode="gray">
            <a:xfrm flipV="1">
              <a:off x="237" y="1712"/>
              <a:ext cx="156" cy="1"/>
            </a:xfrm>
            <a:prstGeom prst="line">
              <a:avLst/>
            </a:prstGeom>
            <a:noFill/>
            <a:ln w="19050">
              <a:solidFill>
                <a:srgbClr val="BDAF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ct val="0"/>
                </a:spcBef>
                <a:spcAft>
                  <a:spcPct val="0"/>
                </a:spcAft>
                <a:defRPr/>
              </a:pPr>
              <a:endParaRPr lang="en-US" sz="1800" kern="0" baseline="0">
                <a:solidFill>
                  <a:srgbClr val="000000"/>
                </a:solidFill>
                <a:ea typeface="ＭＳ Ｐゴシック" charset="0"/>
              </a:endParaRPr>
            </a:p>
          </p:txBody>
        </p:sp>
        <p:sp>
          <p:nvSpPr>
            <p:cNvPr id="29" name="AutoShape 8"/>
            <p:cNvSpPr>
              <a:spLocks noChangeArrowheads="1"/>
            </p:cNvSpPr>
            <p:nvPr/>
          </p:nvSpPr>
          <p:spPr bwMode="gray">
            <a:xfrm rot="16200000">
              <a:off x="403" y="1003"/>
              <a:ext cx="1400" cy="1419"/>
            </a:xfrm>
            <a:custGeom>
              <a:gdLst>
                <a:gd name="T0" fmla="*/ 826 w 21600"/>
                <a:gd name="T1" fmla="*/ 0 h 21600"/>
                <a:gd name="T2" fmla="*/ 207 w 21600"/>
                <a:gd name="T3" fmla="*/ 818 h 21600"/>
                <a:gd name="T4" fmla="*/ 826 w 21600"/>
                <a:gd name="T5" fmla="*/ 409 h 21600"/>
                <a:gd name="T6" fmla="*/ 1446 w 21600"/>
                <a:gd name="T7" fmla="*/ 818 h 21600"/>
                <a:gd name="T8" fmla="*/ 0 60000 65536"/>
                <a:gd name="T9" fmla="*/ 0 60000 65536"/>
                <a:gd name="T10" fmla="*/ 0 60000 65536"/>
                <a:gd name="T11" fmla="*/ 0 60000 65536"/>
                <a:gd name="T12" fmla="*/ 0 w 21600"/>
                <a:gd name="T13" fmla="*/ 0 h 21600"/>
                <a:gd name="T14" fmla="*/ 21600 w 21600"/>
                <a:gd name="T15" fmla="*/ 7711 h 21600"/>
              </a:gd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auto">
                <a:spcBef>
                  <a:spcPct val="0"/>
                </a:spcBef>
                <a:spcAft>
                  <a:spcPct val="0"/>
                </a:spcAft>
                <a:defRPr/>
              </a:pPr>
              <a:endParaRPr lang="en-US" sz="1800" kern="0" baseline="0">
                <a:solidFill>
                  <a:srgbClr val="000000"/>
                </a:solidFill>
              </a:endParaRPr>
            </a:p>
          </p:txBody>
        </p:sp>
      </p:grpSp>
      <p:grpSp>
        <p:nvGrpSpPr>
          <p:cNvPr id="30" name="Group 4"/>
          <p:cNvGrpSpPr/>
          <p:nvPr/>
        </p:nvGrpSpPr>
        <p:grpSpPr>
          <a:xfrm>
            <a:off x="669128" y="1241111"/>
            <a:ext cx="4164042" cy="4180205"/>
            <a:chOff x="281" y="863"/>
            <a:chExt cx="2046" cy="2364"/>
          </a:xfrm>
        </p:grpSpPr>
        <p:sp>
          <p:nvSpPr>
            <p:cNvPr id="34" name="AutoShape 8"/>
            <p:cNvSpPr>
              <a:spLocks noChangeArrowheads="1"/>
            </p:cNvSpPr>
            <p:nvPr/>
          </p:nvSpPr>
          <p:spPr bwMode="gray">
            <a:xfrm rot="16200000">
              <a:off x="-2" y="1410"/>
              <a:ext cx="2215" cy="1419"/>
            </a:xfrm>
            <a:custGeom>
              <a:gdLst>
                <a:gd name="T0" fmla="*/ 826 w 21600"/>
                <a:gd name="T1" fmla="*/ 0 h 21600"/>
                <a:gd name="T2" fmla="*/ 207 w 21600"/>
                <a:gd name="T3" fmla="*/ 818 h 21600"/>
                <a:gd name="T4" fmla="*/ 826 w 21600"/>
                <a:gd name="T5" fmla="*/ 409 h 21600"/>
                <a:gd name="T6" fmla="*/ 1446 w 21600"/>
                <a:gd name="T7" fmla="*/ 818 h 21600"/>
                <a:gd name="T8" fmla="*/ 0 60000 65536"/>
                <a:gd name="T9" fmla="*/ 0 60000 65536"/>
                <a:gd name="T10" fmla="*/ 0 60000 65536"/>
                <a:gd name="T11" fmla="*/ 0 60000 65536"/>
                <a:gd name="T12" fmla="*/ 0 w 21600"/>
                <a:gd name="T13" fmla="*/ 0 h 21600"/>
                <a:gd name="T14" fmla="*/ 21600 w 21600"/>
                <a:gd name="T15" fmla="*/ 7711 h 21600"/>
              </a:gd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auto">
                <a:spcBef>
                  <a:spcPct val="0"/>
                </a:spcBef>
                <a:spcAft>
                  <a:spcPct val="0"/>
                </a:spcAft>
                <a:defRPr/>
              </a:pPr>
              <a:endParaRPr lang="en-US" sz="1800" kern="0" baseline="0">
                <a:solidFill>
                  <a:srgbClr val="000000"/>
                </a:solidFill>
              </a:endParaRPr>
            </a:p>
          </p:txBody>
        </p:sp>
        <p:sp>
          <p:nvSpPr>
            <p:cNvPr id="32" name="Oval 9"/>
            <p:cNvSpPr>
              <a:spLocks noChangeArrowheads="1"/>
            </p:cNvSpPr>
            <p:nvPr/>
          </p:nvSpPr>
          <p:spPr bwMode="gray">
            <a:xfrm>
              <a:off x="281" y="863"/>
              <a:ext cx="2046" cy="2362"/>
            </a:xfrm>
            <a:prstGeom prst="ellipse">
              <a:avLst/>
            </a:prstGeom>
            <a:solidFill>
              <a:srgbClr val="7BC143"/>
            </a:solidFill>
            <a:ln>
              <a:noFill/>
            </a:ln>
            <a:effectLst/>
            <a:extLst>
              <a:ext uri="{91240B29-F687-4F45-9708-019B960494DF}">
                <a14:hiddenLine xmlns:a14="http://schemas.microsoft.com/office/drawing/2010/main" w="19050">
                  <a:solidFill>
                    <a:schemeClr val="bg1"/>
                  </a:solidFill>
                  <a:round/>
                  <a:headEnd/>
                  <a:tailEnd/>
                </a14:hiddenLine>
              </a:ext>
              <a:ext uri="{AF507438-7753-43E0-B8FC-AC1667EBCBE1}">
                <a14:hiddenEffects xmlns:a14="http://schemas.microsoft.com/office/drawing/2010/main">
                  <a:effectLst>
                    <a:outerShdw blurRad="63500" dist="53882" dir="2700000" algn="ctr" rotWithShape="0">
                      <a:srgbClr val="EAEAEA">
                        <a:alpha val="74998"/>
                      </a:srgbClr>
                    </a:outerShdw>
                  </a:effectLst>
                </a14:hiddenEffects>
              </a:ext>
            </a:extLst>
          </p:spPr>
          <p:txBody>
            <a:bodyPr lIns="0" tIns="0" rIns="0" bIns="0" anchor="ctr"/>
            <a:lstStyle/>
            <a:p>
              <a:pPr algn="ctr" fontAlgn="auto">
                <a:spcBef>
                  <a:spcPct val="50000"/>
                </a:spcBef>
                <a:spcAft>
                  <a:spcPct val="0"/>
                </a:spcAft>
                <a:buClr>
                  <a:srgbClr val="7BC143"/>
                </a:buClr>
                <a:buFont typeface="Wingdings 3" charset="0"/>
                <a:buNone/>
                <a:defRPr/>
              </a:pPr>
              <a:r>
                <a:rPr lang="en-US" sz="2800" b="1" kern="0" baseline="0">
                  <a:solidFill>
                    <a:srgbClr val="FFFFFF"/>
                  </a:solidFill>
                  <a:ea typeface="ＭＳ Ｐゴシック" charset="0"/>
                </a:rPr>
                <a:t>Federal </a:t>
              </a:r>
            </a:p>
            <a:p>
              <a:pPr algn="ctr" fontAlgn="auto">
                <a:spcBef>
                  <a:spcPct val="50000"/>
                </a:spcBef>
                <a:spcAft>
                  <a:spcPct val="0"/>
                </a:spcAft>
                <a:buClr>
                  <a:srgbClr val="7BC143"/>
                </a:buClr>
                <a:buFont typeface="Wingdings 3" charset="0"/>
                <a:buNone/>
                <a:defRPr/>
              </a:pPr>
              <a:r>
                <a:rPr lang="en-US" sz="2800" b="1" kern="0" baseline="0">
                  <a:solidFill>
                    <a:srgbClr val="FFFFFF"/>
                  </a:solidFill>
                  <a:ea typeface="ＭＳ Ｐゴシック" charset="0"/>
                </a:rPr>
                <a:t>Title VII</a:t>
              </a:r>
              <a:br>
                <a:rPr lang="en-US" sz="2800" b="1" kern="0" baseline="0">
                  <a:solidFill>
                    <a:srgbClr val="FFFFFF"/>
                  </a:solidFill>
                  <a:ea typeface="ＭＳ Ｐゴシック" charset="0"/>
                </a:rPr>
              </a:br>
              <a:r>
                <a:rPr lang="en-US" sz="1400" kern="0" baseline="0">
                  <a:solidFill>
                    <a:srgbClr val="FFFFFF"/>
                  </a:solidFill>
                  <a:latin typeface="Arial"/>
                </a:rPr>
                <a:t>42 USC §  2000e et seq.</a:t>
              </a:r>
              <a:endParaRPr lang="en-US" sz="1200" b="1" kern="0" baseline="0">
                <a:solidFill>
                  <a:srgbClr val="FFFFFF"/>
                </a:solidFill>
                <a:ea typeface="ＭＳ Ｐゴシック" charset="0"/>
              </a:endParaRPr>
            </a:p>
            <a:p>
              <a:pPr algn="ctr" fontAlgn="auto">
                <a:spcBef>
                  <a:spcPct val="50000"/>
                </a:spcBef>
                <a:spcAft>
                  <a:spcPct val="0"/>
                </a:spcAft>
                <a:buClr>
                  <a:srgbClr val="7BC143"/>
                </a:buClr>
                <a:buFont typeface="Wingdings 3" charset="0"/>
                <a:buNone/>
                <a:defRPr/>
              </a:pPr>
              <a:r>
                <a:rPr lang="en-US" sz="2800" b="1" kern="0" baseline="0" err="1">
                  <a:solidFill>
                    <a:srgbClr val="FFFFFF"/>
                  </a:solidFill>
                  <a:ea typeface="ＭＳ Ｐゴシック" charset="0"/>
                </a:rPr>
                <a:t>ADEA</a:t>
              </a:r>
              <a:br>
                <a:rPr lang="en-US" sz="2800" b="1" kern="0" baseline="0" err="1">
                  <a:solidFill>
                    <a:srgbClr val="FFFFFF"/>
                  </a:solidFill>
                  <a:ea typeface="ＭＳ Ｐゴシック" charset="0"/>
                </a:rPr>
              </a:br>
              <a:r>
                <a:rPr lang="en-US" sz="1400" kern="0" baseline="0">
                  <a:solidFill>
                    <a:srgbClr val="FFFFFF"/>
                  </a:solidFill>
                  <a:latin typeface="Arial"/>
                </a:rPr>
                <a:t>29 USC § 621 et seq.</a:t>
              </a:r>
              <a:endParaRPr lang="en-US" sz="1400" b="1" kern="0" baseline="0">
                <a:solidFill>
                  <a:srgbClr val="FFFFFF"/>
                </a:solidFill>
                <a:ea typeface="ＭＳ Ｐゴシック" charset="0"/>
              </a:endParaRPr>
            </a:p>
            <a:p>
              <a:pPr algn="ctr" fontAlgn="auto">
                <a:spcBef>
                  <a:spcPct val="50000"/>
                </a:spcBef>
                <a:spcAft>
                  <a:spcPct val="0"/>
                </a:spcAft>
                <a:buClr>
                  <a:srgbClr val="7BC143"/>
                </a:buClr>
                <a:buFont typeface="Wingdings 3" charset="0"/>
                <a:buNone/>
                <a:defRPr/>
              </a:pPr>
              <a:r>
                <a:rPr lang="en-US" sz="2800" b="1" kern="0" baseline="0">
                  <a:solidFill>
                    <a:srgbClr val="FFFFFF"/>
                  </a:solidFill>
                  <a:ea typeface="ＭＳ Ｐゴシック" charset="0"/>
                </a:rPr>
                <a:t>ADA</a:t>
              </a:r>
              <a:br>
                <a:rPr lang="en-US" sz="2800" b="1" kern="0" baseline="0">
                  <a:solidFill>
                    <a:srgbClr val="FFFFFF"/>
                  </a:solidFill>
                  <a:ea typeface="ＭＳ Ｐゴシック" charset="0"/>
                </a:rPr>
              </a:br>
              <a:r>
                <a:rPr lang="en-US" sz="1400" kern="0" baseline="0">
                  <a:solidFill>
                    <a:srgbClr val="FFFFFF"/>
                  </a:solidFill>
                  <a:ea typeface="ＭＳ Ｐゴシック" charset="0"/>
                </a:rPr>
                <a:t>42 USC</a:t>
              </a:r>
              <a:r>
                <a:rPr lang="en-US" sz="1400" kern="0" baseline="0">
                  <a:solidFill>
                    <a:srgbClr val="FFFFFF"/>
                  </a:solidFill>
                  <a:latin typeface="Arial"/>
                </a:rPr>
                <a:t> §</a:t>
              </a:r>
              <a:r>
                <a:rPr lang="en-US" sz="1400" kern="0" baseline="0">
                  <a:solidFill>
                    <a:srgbClr val="FFFFFF"/>
                  </a:solidFill>
                  <a:ea typeface="ＭＳ Ｐゴシック" charset="0"/>
                </a:rPr>
                <a:t> 12101 et seq.</a:t>
              </a:r>
              <a:endParaRPr lang="en-US" sz="1200" kern="0" baseline="0">
                <a:solidFill>
                  <a:srgbClr val="FFFFFF"/>
                </a:solidFill>
                <a:ea typeface="ＭＳ Ｐゴシック" charset="0"/>
              </a:endParaRPr>
            </a:p>
            <a:p>
              <a:pPr algn="ctr" fontAlgn="auto">
                <a:spcBef>
                  <a:spcPct val="50000"/>
                </a:spcBef>
                <a:spcAft>
                  <a:spcPct val="0"/>
                </a:spcAft>
                <a:buClr>
                  <a:srgbClr val="7BC143"/>
                </a:buClr>
                <a:buFont typeface="Wingdings 3" charset="0"/>
                <a:buNone/>
                <a:defRPr/>
              </a:pPr>
              <a:r>
                <a:rPr lang="en-US" sz="2800" b="1" kern="0" baseline="0">
                  <a:solidFill>
                    <a:srgbClr val="FFFFFF"/>
                  </a:solidFill>
                  <a:ea typeface="ＭＳ Ｐゴシック" charset="0"/>
                </a:rPr>
                <a:t>GINA</a:t>
              </a:r>
              <a:br>
                <a:rPr lang="en-US" sz="2800" b="1" kern="0" baseline="0">
                  <a:solidFill>
                    <a:srgbClr val="FFFFFF"/>
                  </a:solidFill>
                  <a:ea typeface="ＭＳ Ｐゴシック" charset="0"/>
                </a:rPr>
              </a:br>
              <a:r>
                <a:rPr lang="en-US" sz="1400" kern="0" baseline="0">
                  <a:solidFill>
                    <a:srgbClr val="FFFFFF"/>
                  </a:solidFill>
                  <a:ea typeface="ＭＳ Ｐゴシック" charset="0"/>
                </a:rPr>
                <a:t>42 USC</a:t>
              </a:r>
              <a:r>
                <a:rPr lang="en-US" sz="1400" kern="0" baseline="0">
                  <a:solidFill>
                    <a:srgbClr val="FFFFFF"/>
                  </a:solidFill>
                  <a:latin typeface="Arial"/>
                </a:rPr>
                <a:t> §</a:t>
              </a:r>
              <a:r>
                <a:rPr lang="en-US" sz="1400" kern="0" baseline="0">
                  <a:solidFill>
                    <a:srgbClr val="FFFFFF"/>
                  </a:solidFill>
                  <a:ea typeface="ＭＳ Ｐゴシック" charset="0"/>
                </a:rPr>
                <a:t> 2000ff et seq.</a:t>
              </a:r>
              <a:endParaRPr lang="en-US" sz="1200" b="1" kern="0" baseline="0">
                <a:solidFill>
                  <a:srgbClr val="FFFFFF"/>
                </a:solidFill>
                <a:ea typeface="ＭＳ Ｐゴシック" charset="0"/>
              </a:endParaRPr>
            </a:p>
            <a:p>
              <a:pPr algn="ctr" fontAlgn="auto">
                <a:spcBef>
                  <a:spcPct val="50000"/>
                </a:spcBef>
                <a:spcAft>
                  <a:spcPct val="0"/>
                </a:spcAft>
                <a:buClr>
                  <a:srgbClr val="7BC143"/>
                </a:buClr>
                <a:buFont typeface="Wingdings 3" charset="0"/>
                <a:buNone/>
                <a:defRPr/>
              </a:pPr>
              <a:endParaRPr lang="en-US" sz="1200" b="1" kern="0" baseline="0">
                <a:solidFill>
                  <a:srgbClr val="FFFFFF"/>
                </a:solidFill>
                <a:ea typeface="ＭＳ Ｐゴシック" charset="0"/>
              </a:endParaRPr>
            </a:p>
          </p:txBody>
        </p:sp>
      </p:grpSp>
      <p:sp>
        <p:nvSpPr>
          <p:cNvPr id="35" name="Slide Number Placeholder 2"/>
          <p:cNvSpPr txBox="1"/>
          <p:nvPr/>
        </p:nvSpPr>
        <p:spPr bwMode="auto">
          <a:xfrm>
            <a:off x="11546607" y="6430219"/>
            <a:ext cx="7053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algn="ctr" rtl="0" fontAlgn="base">
              <a:spcBef>
                <a:spcPct val="0"/>
              </a:spcBef>
              <a:spcAft>
                <a:spcPct val="0"/>
              </a:spcAft>
              <a:defRPr sz="1000" kern="1200" baseline="0">
                <a:solidFill>
                  <a:schemeClr val="tx2"/>
                </a:solidFill>
                <a:latin typeface="Arial"/>
                <a:ea typeface="+mn-ea"/>
                <a:cs typeface="+mn-cs"/>
              </a:defRPr>
            </a:lvl1pPr>
            <a:lvl2pPr marL="457200" algn="l" rtl="0" fontAlgn="base">
              <a:spcBef>
                <a:spcPct val="0"/>
              </a:spcBef>
              <a:spcAft>
                <a:spcPct val="0"/>
              </a:spcAft>
              <a:defRPr sz="2400" kern="1200" baseline="-25000">
                <a:solidFill>
                  <a:schemeClr val="tx1"/>
                </a:solidFill>
                <a:latin typeface="Arial"/>
                <a:ea typeface="+mn-ea"/>
                <a:cs typeface="+mn-cs"/>
              </a:defRPr>
            </a:lvl2pPr>
            <a:lvl3pPr marL="914400" algn="l" rtl="0" fontAlgn="base">
              <a:spcBef>
                <a:spcPct val="0"/>
              </a:spcBef>
              <a:spcAft>
                <a:spcPct val="0"/>
              </a:spcAft>
              <a:defRPr sz="2400" kern="1200" baseline="-25000">
                <a:solidFill>
                  <a:schemeClr val="tx1"/>
                </a:solidFill>
                <a:latin typeface="Arial"/>
                <a:ea typeface="+mn-ea"/>
                <a:cs typeface="+mn-cs"/>
              </a:defRPr>
            </a:lvl3pPr>
            <a:lvl4pPr marL="1371600" algn="l" rtl="0" fontAlgn="base">
              <a:spcBef>
                <a:spcPct val="0"/>
              </a:spcBef>
              <a:spcAft>
                <a:spcPct val="0"/>
              </a:spcAft>
              <a:defRPr sz="2400" kern="1200" baseline="-25000">
                <a:solidFill>
                  <a:schemeClr val="tx1"/>
                </a:solidFill>
                <a:latin typeface="Arial"/>
                <a:ea typeface="+mn-ea"/>
                <a:cs typeface="+mn-cs"/>
              </a:defRPr>
            </a:lvl4pPr>
            <a:lvl5pPr marL="1828800" algn="l" rtl="0" fontAlgn="base">
              <a:spcBef>
                <a:spcPct val="0"/>
              </a:spcBef>
              <a:spcAft>
                <a:spcPct val="0"/>
              </a:spcAft>
              <a:defRPr sz="2400" kern="1200" baseline="-25000">
                <a:solidFill>
                  <a:schemeClr val="tx1"/>
                </a:solidFill>
                <a:latin typeface="Arial"/>
                <a:ea typeface="+mn-ea"/>
                <a:cs typeface="+mn-cs"/>
              </a:defRPr>
            </a:lvl5pPr>
            <a:lvl6pPr marL="2286000" algn="l" defTabSz="914400" rtl="0" eaLnBrk="1" latinLnBrk="0" hangingPunct="1">
              <a:defRPr sz="2400" kern="1200" baseline="-25000">
                <a:solidFill>
                  <a:schemeClr val="tx1"/>
                </a:solidFill>
                <a:latin typeface="Arial"/>
                <a:ea typeface="+mn-ea"/>
                <a:cs typeface="+mn-cs"/>
              </a:defRPr>
            </a:lvl6pPr>
            <a:lvl7pPr marL="2743200" algn="l" defTabSz="914400" rtl="0" eaLnBrk="1" latinLnBrk="0" hangingPunct="1">
              <a:defRPr sz="2400" kern="1200" baseline="-25000">
                <a:solidFill>
                  <a:schemeClr val="tx1"/>
                </a:solidFill>
                <a:latin typeface="Arial"/>
                <a:ea typeface="+mn-ea"/>
                <a:cs typeface="+mn-cs"/>
              </a:defRPr>
            </a:lvl7pPr>
            <a:lvl8pPr marL="3200400" algn="l" defTabSz="914400" rtl="0" eaLnBrk="1" latinLnBrk="0" hangingPunct="1">
              <a:defRPr sz="2400" kern="1200" baseline="-25000">
                <a:solidFill>
                  <a:schemeClr val="tx1"/>
                </a:solidFill>
                <a:latin typeface="Arial"/>
                <a:ea typeface="+mn-ea"/>
                <a:cs typeface="+mn-cs"/>
              </a:defRPr>
            </a:lvl8pPr>
            <a:lvl9pPr marL="3657600" algn="l" defTabSz="914400" rtl="0" eaLnBrk="1" latinLnBrk="0" hangingPunct="1">
              <a:defRPr sz="2400" kern="1200" baseline="-25000">
                <a:solidFill>
                  <a:schemeClr val="tx1"/>
                </a:solidFill>
                <a:latin typeface="Arial"/>
                <a:ea typeface="+mn-ea"/>
                <a:cs typeface="+mn-cs"/>
              </a:defRPr>
            </a:lvl9pPr>
          </a:lstStyle>
          <a:p>
            <a:pPr>
              <a:defRPr/>
            </a:pPr>
            <a:fld id="{3B67BD40-0513-4610-BC0D-273865C847DB}" type="slidenum">
              <a:rPr lang="en-US">
                <a:solidFill>
                  <a:srgbClr val="12175E"/>
                </a:solidFill>
              </a:rPr>
              <a:pPr>
                <a:defRPr/>
              </a:pPr>
              <a:t>75</a:t>
            </a:fld>
            <a:endParaRPr lang="en-US">
              <a:solidFill>
                <a:srgbClr val="12175E"/>
              </a:solidFill>
            </a:endParaRPr>
          </a:p>
        </p:txBody>
      </p:sp>
    </p:spTree>
    <p:extLst>
      <p:ext uri="{BB962C8B-B14F-4D97-AF65-F5344CB8AC3E}">
        <p14:creationId val="4146459855"/>
      </p:ext>
    </p:extLst>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Slide Number Placeholder 4"/>
          <p:cNvSpPr>
            <a:spLocks noGrp="1"/>
          </p:cNvSpPr>
          <p:nvPr>
            <p:ph type="sldNum" sz="quarter" idx="10"/>
          </p:nvPr>
        </p:nvSpPr>
        <p:spPr>
          <a:xfrm>
            <a:off x="11543579" y="6430201"/>
            <a:ext cx="70548" cy="153924"/>
          </a:xfrm>
        </p:spPr>
        <p:txBody>
          <a:bodyPr/>
          <a:lstStyle/>
          <a:p>
            <a:pPr>
              <a:defRPr/>
            </a:pPr>
            <a:fld id="{FAA31C72-DCF6-4655-9EAC-05D4928C4321}" type="slidenum">
              <a:rPr lang="en-US" smtClean="0">
                <a:solidFill>
                  <a:srgbClr val="12175E"/>
                </a:solidFill>
              </a:rPr>
              <a:pPr>
                <a:defRPr/>
              </a:pPr>
              <a:t>76</a:t>
            </a:fld>
            <a:endParaRPr lang="en-US">
              <a:solidFill>
                <a:srgbClr val="12175E"/>
              </a:solidFill>
            </a:endParaRPr>
          </a:p>
        </p:txBody>
      </p:sp>
      <p:sp>
        <p:nvSpPr>
          <p:cNvPr id="27" name="Rectangle 2"/>
          <p:cNvSpPr txBox="1">
            <a:spLocks noChangeArrowheads="1"/>
          </p:cNvSpPr>
          <p:nvPr/>
        </p:nvSpPr>
        <p:spPr bwMode="auto">
          <a:xfrm>
            <a:off x="668343" y="453845"/>
            <a:ext cx="1106381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a:defRPr>
            </a:lvl2pPr>
            <a:lvl3pPr algn="l" rtl="0" eaLnBrk="0" fontAlgn="base" hangingPunct="0">
              <a:spcBef>
                <a:spcPct val="0"/>
              </a:spcBef>
              <a:spcAft>
                <a:spcPct val="0"/>
              </a:spcAft>
              <a:defRPr sz="3600">
                <a:solidFill>
                  <a:schemeClr val="tx2"/>
                </a:solidFill>
                <a:latin typeface="Arial"/>
              </a:defRPr>
            </a:lvl3pPr>
            <a:lvl4pPr algn="l" rtl="0" eaLnBrk="0" fontAlgn="base" hangingPunct="0">
              <a:spcBef>
                <a:spcPct val="0"/>
              </a:spcBef>
              <a:spcAft>
                <a:spcPct val="0"/>
              </a:spcAft>
              <a:defRPr sz="3600">
                <a:solidFill>
                  <a:schemeClr val="tx2"/>
                </a:solidFill>
                <a:latin typeface="Arial"/>
              </a:defRPr>
            </a:lvl4pPr>
            <a:lvl5pPr algn="l" rtl="0" eaLnBrk="0" fontAlgn="base" hangingPunct="0">
              <a:spcBef>
                <a:spcPct val="0"/>
              </a:spcBef>
              <a:spcAft>
                <a:spcPct val="0"/>
              </a:spcAft>
              <a:defRPr sz="3600">
                <a:solidFill>
                  <a:schemeClr val="tx2"/>
                </a:solidFill>
                <a:latin typeface="Arial"/>
              </a:defRPr>
            </a:lvl5pPr>
            <a:lvl6pPr marL="457200" algn="l" rtl="0" fontAlgn="base">
              <a:spcBef>
                <a:spcPct val="0"/>
              </a:spcBef>
              <a:spcAft>
                <a:spcPct val="0"/>
              </a:spcAft>
              <a:defRPr sz="3600">
                <a:solidFill>
                  <a:schemeClr val="tx2"/>
                </a:solidFill>
                <a:latin typeface="Arial"/>
              </a:defRPr>
            </a:lvl6pPr>
            <a:lvl7pPr marL="914400" algn="l" rtl="0" fontAlgn="base">
              <a:spcBef>
                <a:spcPct val="0"/>
              </a:spcBef>
              <a:spcAft>
                <a:spcPct val="0"/>
              </a:spcAft>
              <a:defRPr sz="3600">
                <a:solidFill>
                  <a:schemeClr val="tx2"/>
                </a:solidFill>
                <a:latin typeface="Arial"/>
              </a:defRPr>
            </a:lvl7pPr>
            <a:lvl8pPr marL="1371600" algn="l" rtl="0" fontAlgn="base">
              <a:spcBef>
                <a:spcPct val="0"/>
              </a:spcBef>
              <a:spcAft>
                <a:spcPct val="0"/>
              </a:spcAft>
              <a:defRPr sz="3600">
                <a:solidFill>
                  <a:schemeClr val="tx2"/>
                </a:solidFill>
                <a:latin typeface="Arial"/>
              </a:defRPr>
            </a:lvl8pPr>
            <a:lvl9pPr marL="1828800" algn="l" rtl="0" fontAlgn="base">
              <a:spcBef>
                <a:spcPct val="0"/>
              </a:spcBef>
              <a:spcAft>
                <a:spcPct val="0"/>
              </a:spcAft>
              <a:defRPr sz="3600">
                <a:solidFill>
                  <a:schemeClr val="tx2"/>
                </a:solidFill>
                <a:latin typeface="Arial"/>
              </a:defRPr>
            </a:lvl9pPr>
          </a:lstStyle>
          <a:p>
            <a:pPr eaLnBrk="1" hangingPunct="1">
              <a:defRPr/>
            </a:pPr>
            <a:r>
              <a:rPr lang="en-US" altLang="en-US" kern="0" baseline="0">
                <a:solidFill>
                  <a:srgbClr val="12175E"/>
                </a:solidFill>
              </a:rPr>
              <a:t>What are </a:t>
            </a:r>
            <a:r>
              <a:rPr lang="ja-JP" altLang="en-US" kern="0" baseline="0">
                <a:solidFill>
                  <a:srgbClr val="12175E"/>
                </a:solidFill>
                <a:ea typeface="ＭＳ Ｐゴシック" pitchFamily="34" charset="-128"/>
              </a:rPr>
              <a:t>“</a:t>
            </a:r>
            <a:r>
              <a:rPr lang="en-US" altLang="ja-JP" kern="0" baseline="0">
                <a:solidFill>
                  <a:srgbClr val="12175E"/>
                </a:solidFill>
                <a:ea typeface="ＭＳ Ｐゴシック" pitchFamily="34" charset="-128"/>
              </a:rPr>
              <a:t>Protected Classes</a:t>
            </a:r>
            <a:r>
              <a:rPr lang="ja-JP" altLang="en-US" kern="0" baseline="0">
                <a:solidFill>
                  <a:srgbClr val="12175E"/>
                </a:solidFill>
                <a:ea typeface="ＭＳ Ｐゴシック" pitchFamily="34" charset="-128"/>
              </a:rPr>
              <a:t>”</a:t>
            </a:r>
            <a:r>
              <a:rPr lang="en-US" altLang="ja-JP" kern="0" baseline="0">
                <a:solidFill>
                  <a:srgbClr val="12175E"/>
                </a:solidFill>
                <a:ea typeface="ＭＳ Ｐゴシック" pitchFamily="34" charset="-128"/>
              </a:rPr>
              <a:t>?</a:t>
            </a:r>
            <a:endParaRPr lang="en-US" altLang="en-US" kern="0" baseline="0">
              <a:solidFill>
                <a:srgbClr val="12175E"/>
              </a:solidFill>
            </a:endParaRPr>
          </a:p>
        </p:txBody>
      </p:sp>
      <p:sp>
        <p:nvSpPr>
          <p:cNvPr id="28" name="Rectangle 3"/>
          <p:cNvSpPr txBox="1">
            <a:spLocks noChangeArrowheads="1"/>
          </p:cNvSpPr>
          <p:nvPr/>
        </p:nvSpPr>
        <p:spPr bwMode="auto">
          <a:xfrm>
            <a:off x="4141788" y="1333506"/>
            <a:ext cx="3911600"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28600" indent="-228600" algn="l" rtl="0" eaLnBrk="0" fontAlgn="base" hangingPunct="0">
              <a:spcBef>
                <a:spcPct val="35000"/>
              </a:spcBef>
              <a:spcAft>
                <a:spcPct val="0"/>
              </a:spcAft>
              <a:buClr>
                <a:schemeClr val="accent1"/>
              </a:buClr>
              <a:buChar char="•"/>
              <a:defRPr sz="2400">
                <a:solidFill>
                  <a:schemeClr val="tx1"/>
                </a:solidFill>
                <a:latin typeface="+mn-lt"/>
                <a:ea typeface="+mn-ea"/>
                <a:cs typeface="+mn-cs"/>
              </a:defRPr>
            </a:lvl1pPr>
            <a:lvl2pPr marL="571500" indent="-228600" algn="l" rtl="0" eaLnBrk="0" fontAlgn="base" hangingPunct="0">
              <a:spcBef>
                <a:spcPct val="35000"/>
              </a:spcBef>
              <a:spcAft>
                <a:spcPct val="0"/>
              </a:spcAft>
              <a:buChar char="–"/>
              <a:defRPr sz="2000">
                <a:solidFill>
                  <a:schemeClr val="tx1"/>
                </a:solidFill>
                <a:latin typeface="+mn-lt"/>
              </a:defRPr>
            </a:lvl2pPr>
            <a:lvl3pPr marL="914400" indent="-228600" algn="l" rtl="0" eaLnBrk="0" fontAlgn="base" hangingPunct="0">
              <a:spcBef>
                <a:spcPct val="35000"/>
              </a:spcBef>
              <a:spcAft>
                <a:spcPct val="0"/>
              </a:spcAft>
              <a:buChar char="•"/>
              <a:defRPr>
                <a:solidFill>
                  <a:schemeClr val="tx1"/>
                </a:solidFill>
                <a:latin typeface="+mn-lt"/>
              </a:defRPr>
            </a:lvl3pPr>
            <a:lvl4pPr marL="1257300" indent="-228600" algn="l" rtl="0" eaLnBrk="0" fontAlgn="base" hangingPunct="0">
              <a:spcBef>
                <a:spcPct val="35000"/>
              </a:spcBef>
              <a:spcAft>
                <a:spcPct val="0"/>
              </a:spcAft>
              <a:buChar char="–"/>
              <a:defRPr sz="1600">
                <a:solidFill>
                  <a:schemeClr val="tx1"/>
                </a:solidFill>
                <a:latin typeface="+mn-lt"/>
              </a:defRPr>
            </a:lvl4pPr>
            <a:lvl5pPr marL="1600200" indent="-228600" algn="l" rtl="0" eaLnBrk="0" fontAlgn="base" hangingPunct="0">
              <a:spcBef>
                <a:spcPct val="35000"/>
              </a:spcBef>
              <a:spcAft>
                <a:spcPct val="0"/>
              </a:spcAft>
              <a:buChar char="»"/>
              <a:defRPr sz="1400">
                <a:solidFill>
                  <a:schemeClr val="tx1"/>
                </a:solidFill>
                <a:latin typeface="+mn-lt"/>
              </a:defRPr>
            </a:lvl5pPr>
            <a:lvl6pPr marL="2057400" indent="-228600" algn="l" rtl="0" fontAlgn="base">
              <a:spcBef>
                <a:spcPct val="35000"/>
              </a:spcBef>
              <a:spcAft>
                <a:spcPct val="0"/>
              </a:spcAft>
              <a:buChar char="»"/>
              <a:defRPr sz="1400">
                <a:solidFill>
                  <a:schemeClr val="tx1"/>
                </a:solidFill>
                <a:latin typeface="+mn-lt"/>
              </a:defRPr>
            </a:lvl6pPr>
            <a:lvl7pPr marL="2514600" indent="-228600" algn="l" rtl="0" fontAlgn="base">
              <a:spcBef>
                <a:spcPct val="35000"/>
              </a:spcBef>
              <a:spcAft>
                <a:spcPct val="0"/>
              </a:spcAft>
              <a:buChar char="»"/>
              <a:defRPr sz="1400">
                <a:solidFill>
                  <a:schemeClr val="tx1"/>
                </a:solidFill>
                <a:latin typeface="+mn-lt"/>
              </a:defRPr>
            </a:lvl7pPr>
            <a:lvl8pPr marL="2971800" indent="-228600" algn="l" rtl="0" fontAlgn="base">
              <a:spcBef>
                <a:spcPct val="35000"/>
              </a:spcBef>
              <a:spcAft>
                <a:spcPct val="0"/>
              </a:spcAft>
              <a:buChar char="»"/>
              <a:defRPr sz="1400">
                <a:solidFill>
                  <a:schemeClr val="tx1"/>
                </a:solidFill>
                <a:latin typeface="+mn-lt"/>
              </a:defRPr>
            </a:lvl8pPr>
            <a:lvl9pPr marL="3429000" indent="-228600" algn="l" rtl="0" fontAlgn="base">
              <a:spcBef>
                <a:spcPct val="35000"/>
              </a:spcBef>
              <a:spcAft>
                <a:spcPct val="0"/>
              </a:spcAft>
              <a:buChar char="»"/>
              <a:defRPr sz="1400">
                <a:solidFill>
                  <a:schemeClr val="tx1"/>
                </a:solidFill>
                <a:latin typeface="+mn-lt"/>
              </a:defRPr>
            </a:lvl9pPr>
          </a:lstStyle>
          <a:p>
            <a:pPr marL="457200" indent="-457200" eaLnBrk="1" hangingPunct="1">
              <a:spcBef>
                <a:spcPct val="50000"/>
              </a:spcBef>
              <a:buClr>
                <a:srgbClr val="7BC143"/>
              </a:buClr>
              <a:buSzPct val="175000"/>
              <a:buBlip>
                <a:blip r:embed="rId3"/>
              </a:buBlip>
              <a:defRPr/>
            </a:pPr>
            <a:r>
              <a:rPr lang="en-US" altLang="en-US" sz="2200" kern="0" baseline="0">
                <a:solidFill>
                  <a:srgbClr val="000000"/>
                </a:solidFill>
              </a:rPr>
              <a:t>Race</a:t>
            </a:r>
          </a:p>
          <a:p>
            <a:pPr marL="457200" indent="-457200" eaLnBrk="1" hangingPunct="1">
              <a:spcBef>
                <a:spcPct val="50000"/>
              </a:spcBef>
              <a:buClr>
                <a:srgbClr val="7BC143"/>
              </a:buClr>
              <a:buSzPct val="175000"/>
              <a:buBlip>
                <a:blip r:embed="rId3"/>
              </a:buBlip>
              <a:defRPr/>
            </a:pPr>
            <a:r>
              <a:rPr lang="en-US" altLang="en-US" sz="2200" kern="0" baseline="0">
                <a:solidFill>
                  <a:srgbClr val="000000"/>
                </a:solidFill>
              </a:rPr>
              <a:t>Color</a:t>
            </a:r>
          </a:p>
          <a:p>
            <a:pPr marL="457200" indent="-457200" eaLnBrk="1" hangingPunct="1">
              <a:spcBef>
                <a:spcPct val="50000"/>
              </a:spcBef>
              <a:buClr>
                <a:srgbClr val="7BC143"/>
              </a:buClr>
              <a:buSzPct val="175000"/>
              <a:buBlip>
                <a:blip r:embed="rId3"/>
              </a:buBlip>
              <a:defRPr/>
            </a:pPr>
            <a:r>
              <a:rPr lang="en-US" altLang="en-US" sz="2200" kern="0" baseline="0">
                <a:solidFill>
                  <a:srgbClr val="000000"/>
                </a:solidFill>
              </a:rPr>
              <a:t>Religious Creed</a:t>
            </a:r>
          </a:p>
          <a:p>
            <a:pPr marL="457200" indent="-457200" eaLnBrk="1" hangingPunct="1">
              <a:spcBef>
                <a:spcPct val="50000"/>
              </a:spcBef>
              <a:buClr>
                <a:srgbClr val="7BC143"/>
              </a:buClr>
              <a:buSzPct val="175000"/>
              <a:buBlip>
                <a:blip r:embed="rId3"/>
              </a:buBlip>
              <a:defRPr/>
            </a:pPr>
            <a:r>
              <a:rPr lang="en-US" altLang="en-US" sz="2200" kern="0" baseline="0">
                <a:solidFill>
                  <a:srgbClr val="000000"/>
                </a:solidFill>
              </a:rPr>
              <a:t>Sex</a:t>
            </a:r>
          </a:p>
          <a:p>
            <a:pPr marL="457200" indent="-457200" eaLnBrk="1" hangingPunct="1">
              <a:spcBef>
                <a:spcPct val="50000"/>
              </a:spcBef>
              <a:buClr>
                <a:srgbClr val="7BC143"/>
              </a:buClr>
              <a:buSzPct val="175000"/>
              <a:buBlip>
                <a:blip r:embed="rId3"/>
              </a:buBlip>
              <a:defRPr/>
            </a:pPr>
            <a:r>
              <a:rPr lang="en-US" altLang="en-US" sz="2200" kern="0" baseline="0">
                <a:solidFill>
                  <a:srgbClr val="000000"/>
                </a:solidFill>
              </a:rPr>
              <a:t>National Origin/ Ancestry</a:t>
            </a:r>
          </a:p>
          <a:p>
            <a:pPr marL="457200" indent="-457200" eaLnBrk="1" hangingPunct="1">
              <a:spcBef>
                <a:spcPct val="50000"/>
              </a:spcBef>
              <a:buClr>
                <a:srgbClr val="7BC143"/>
              </a:buClr>
              <a:buSzPct val="175000"/>
              <a:buBlip>
                <a:blip r:embed="rId3"/>
              </a:buBlip>
              <a:defRPr/>
            </a:pPr>
            <a:r>
              <a:rPr lang="en-US" altLang="en-US" sz="2200" kern="0" baseline="0">
                <a:solidFill>
                  <a:srgbClr val="000000"/>
                </a:solidFill>
              </a:rPr>
              <a:t>Physical/Mental Disability</a:t>
            </a:r>
          </a:p>
          <a:p>
            <a:pPr marL="457200" indent="-457200" eaLnBrk="1" hangingPunct="1">
              <a:spcBef>
                <a:spcPct val="50000"/>
              </a:spcBef>
              <a:buClr>
                <a:srgbClr val="7BC143"/>
              </a:buClr>
              <a:buSzPct val="175000"/>
              <a:buBlip>
                <a:blip r:embed="rId3"/>
              </a:buBlip>
              <a:defRPr/>
            </a:pPr>
            <a:r>
              <a:rPr lang="en-US" altLang="en-US" sz="2200" kern="0" baseline="0">
                <a:solidFill>
                  <a:srgbClr val="000000"/>
                </a:solidFill>
              </a:rPr>
              <a:t>Medical Condition</a:t>
            </a:r>
          </a:p>
          <a:p>
            <a:pPr marL="457200" indent="-457200" eaLnBrk="1" hangingPunct="1">
              <a:spcBef>
                <a:spcPct val="50000"/>
              </a:spcBef>
              <a:buClr>
                <a:srgbClr val="7BC143"/>
              </a:buClr>
              <a:buSzPct val="175000"/>
              <a:buBlip>
                <a:blip r:embed="rId3"/>
              </a:buBlip>
              <a:defRPr/>
            </a:pPr>
            <a:r>
              <a:rPr lang="en-US" altLang="en-US" sz="2200" kern="0" baseline="0">
                <a:solidFill>
                  <a:srgbClr val="000000"/>
                </a:solidFill>
              </a:rPr>
              <a:t>Genetic Information</a:t>
            </a:r>
          </a:p>
          <a:p>
            <a:pPr marL="457200" indent="-457200" eaLnBrk="1" hangingPunct="1">
              <a:spcBef>
                <a:spcPct val="50000"/>
              </a:spcBef>
              <a:buClr>
                <a:srgbClr val="7BC143"/>
              </a:buClr>
              <a:buSzPct val="175000"/>
              <a:buBlip>
                <a:blip r:embed="rId3"/>
              </a:buBlip>
              <a:defRPr/>
            </a:pPr>
            <a:r>
              <a:rPr lang="en-US" altLang="en-US" sz="2200" kern="0" baseline="0">
                <a:solidFill>
                  <a:srgbClr val="000000"/>
                </a:solidFill>
              </a:rPr>
              <a:t>Marital Status</a:t>
            </a:r>
          </a:p>
        </p:txBody>
      </p:sp>
      <p:grpSp>
        <p:nvGrpSpPr>
          <p:cNvPr id="29" name="Group 4"/>
          <p:cNvGrpSpPr/>
          <p:nvPr/>
        </p:nvGrpSpPr>
        <p:grpSpPr>
          <a:xfrm>
            <a:off x="503243" y="1595438"/>
            <a:ext cx="3333749" cy="2760662"/>
            <a:chOff x="237" y="1005"/>
            <a:chExt cx="1575" cy="1415"/>
          </a:xfrm>
        </p:grpSpPr>
        <p:sp>
          <p:nvSpPr>
            <p:cNvPr id="30" name="Line 5"/>
            <p:cNvSpPr>
              <a:spLocks noChangeShapeType="1"/>
            </p:cNvSpPr>
            <p:nvPr/>
          </p:nvSpPr>
          <p:spPr bwMode="gray">
            <a:xfrm>
              <a:off x="237" y="1713"/>
              <a:ext cx="155" cy="0"/>
            </a:xfrm>
            <a:prstGeom prst="line">
              <a:avLst/>
            </a:prstGeom>
            <a:noFill/>
            <a:ln w="19050">
              <a:solidFill>
                <a:srgbClr val="BDAF77"/>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ct val="0"/>
                </a:spcBef>
                <a:spcAft>
                  <a:spcPct val="0"/>
                </a:spcAft>
                <a:defRPr/>
              </a:pPr>
              <a:endParaRPr lang="en-US" sz="1800" kern="0" baseline="0">
                <a:solidFill>
                  <a:srgbClr val="000000"/>
                </a:solidFill>
                <a:ea typeface="ＭＳ Ｐゴシック" charset="0"/>
              </a:endParaRPr>
            </a:p>
          </p:txBody>
        </p:sp>
        <p:grpSp>
          <p:nvGrpSpPr>
            <p:cNvPr id="31" name="Group 6"/>
            <p:cNvGrpSpPr/>
            <p:nvPr/>
          </p:nvGrpSpPr>
          <p:grpSpPr>
            <a:xfrm>
              <a:off x="383" y="1005"/>
              <a:ext cx="1429" cy="1415"/>
              <a:chOff x="1222" y="2101"/>
              <a:chExt cx="1648" cy="1669"/>
            </a:xfrm>
          </p:grpSpPr>
          <p:sp>
            <p:nvSpPr>
              <p:cNvPr id="33" name="AutoShape 7"/>
              <p:cNvSpPr>
                <a:spLocks noChangeArrowheads="1"/>
              </p:cNvSpPr>
              <p:nvPr/>
            </p:nvSpPr>
            <p:spPr bwMode="gray">
              <a:xfrm rot="-5400000">
                <a:off x="1215" y="2108"/>
                <a:ext cx="1669" cy="1648"/>
              </a:xfrm>
              <a:custGeom>
                <a:gdLst>
                  <a:gd name="T0" fmla="*/ 835 w 21600"/>
                  <a:gd name="T1" fmla="*/ 0 h 21600"/>
                  <a:gd name="T2" fmla="*/ 209 w 21600"/>
                  <a:gd name="T3" fmla="*/ 824 h 21600"/>
                  <a:gd name="T4" fmla="*/ 835 w 21600"/>
                  <a:gd name="T5" fmla="*/ 412 h 21600"/>
                  <a:gd name="T6" fmla="*/ 1460 w 21600"/>
                  <a:gd name="T7" fmla="*/ 824 h 21600"/>
                  <a:gd name="T8" fmla="*/ 0 60000 65536"/>
                  <a:gd name="T9" fmla="*/ 0 60000 65536"/>
                  <a:gd name="T10" fmla="*/ 0 60000 65536"/>
                  <a:gd name="T11" fmla="*/ 0 60000 65536"/>
                  <a:gd name="T12" fmla="*/ 0 w 21600"/>
                  <a:gd name="T13" fmla="*/ 0 h 21600"/>
                  <a:gd name="T14" fmla="*/ 21600 w 21600"/>
                  <a:gd name="T15" fmla="*/ 7707 h 21600"/>
                </a:gd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solidFill>
                <a:srgbClr val="BDAF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auto">
                  <a:spcBef>
                    <a:spcPct val="0"/>
                  </a:spcBef>
                  <a:spcAft>
                    <a:spcPct val="0"/>
                  </a:spcAft>
                  <a:defRPr/>
                </a:pPr>
                <a:endParaRPr lang="en-US" sz="1800" kern="0" baseline="0">
                  <a:solidFill>
                    <a:srgbClr val="000000"/>
                  </a:solidFill>
                </a:endParaRPr>
              </a:p>
            </p:txBody>
          </p:sp>
          <p:sp>
            <p:nvSpPr>
              <p:cNvPr id="34" name="AutoShape 8"/>
              <p:cNvSpPr>
                <a:spLocks noChangeArrowheads="1"/>
              </p:cNvSpPr>
              <p:nvPr/>
            </p:nvSpPr>
            <p:spPr bwMode="gray">
              <a:xfrm rot="-5400000">
                <a:off x="1226" y="2117"/>
                <a:ext cx="1651" cy="1636"/>
              </a:xfrm>
              <a:custGeom>
                <a:gdLst>
                  <a:gd name="T0" fmla="*/ 826 w 21600"/>
                  <a:gd name="T1" fmla="*/ 0 h 21600"/>
                  <a:gd name="T2" fmla="*/ 207 w 21600"/>
                  <a:gd name="T3" fmla="*/ 818 h 21600"/>
                  <a:gd name="T4" fmla="*/ 826 w 21600"/>
                  <a:gd name="T5" fmla="*/ 409 h 21600"/>
                  <a:gd name="T6" fmla="*/ 1446 w 21600"/>
                  <a:gd name="T7" fmla="*/ 818 h 21600"/>
                  <a:gd name="T8" fmla="*/ 0 60000 65536"/>
                  <a:gd name="T9" fmla="*/ 0 60000 65536"/>
                  <a:gd name="T10" fmla="*/ 0 60000 65536"/>
                  <a:gd name="T11" fmla="*/ 0 60000 65536"/>
                  <a:gd name="T12" fmla="*/ 0 w 21600"/>
                  <a:gd name="T13" fmla="*/ 0 h 21600"/>
                  <a:gd name="T14" fmla="*/ 21600 w 21600"/>
                  <a:gd name="T15" fmla="*/ 7711 h 21600"/>
                </a:gd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auto">
                  <a:spcBef>
                    <a:spcPct val="0"/>
                  </a:spcBef>
                  <a:spcAft>
                    <a:spcPct val="0"/>
                  </a:spcAft>
                  <a:defRPr/>
                </a:pPr>
                <a:endParaRPr lang="en-US" sz="1800" kern="0" baseline="0">
                  <a:solidFill>
                    <a:srgbClr val="000000"/>
                  </a:solidFill>
                </a:endParaRPr>
              </a:p>
            </p:txBody>
          </p:sp>
        </p:grpSp>
        <p:sp>
          <p:nvSpPr>
            <p:cNvPr id="32" name="Oval 9"/>
            <p:cNvSpPr>
              <a:spLocks noChangeArrowheads="1"/>
            </p:cNvSpPr>
            <p:nvPr/>
          </p:nvSpPr>
          <p:spPr bwMode="gray">
            <a:xfrm>
              <a:off x="411" y="1031"/>
              <a:ext cx="1363" cy="1363"/>
            </a:xfrm>
            <a:prstGeom prst="ellipse">
              <a:avLst/>
            </a:prstGeom>
            <a:solidFill>
              <a:srgbClr val="957B34"/>
            </a:solidFill>
            <a:ln>
              <a:noFill/>
            </a:ln>
            <a:effectLst/>
            <a:extLst>
              <a:ext uri="{91240B29-F687-4F45-9708-019B960494DF}">
                <a14:hiddenLine xmlns:a14="http://schemas.microsoft.com/office/drawing/2010/main" w="19050">
                  <a:solidFill>
                    <a:schemeClr val="bg1"/>
                  </a:solidFill>
                  <a:round/>
                  <a:headEnd/>
                  <a:tailEnd/>
                </a14:hiddenLine>
              </a:ext>
              <a:ext uri="{AF507438-7753-43E0-B8FC-AC1667EBCBE1}">
                <a14:hiddenEffects xmlns:a14="http://schemas.microsoft.com/office/drawing/2010/main">
                  <a:effectLst>
                    <a:outerShdw blurRad="63500" dist="53882" dir="2700000" algn="ctr" rotWithShape="0">
                      <a:srgbClr val="EAEAEA">
                        <a:alpha val="74998"/>
                      </a:srgbClr>
                    </a:outerShdw>
                  </a:effectLst>
                </a14:hiddenEffects>
              </a:ext>
            </a:extLst>
          </p:spPr>
          <p:txBody>
            <a:bodyPr wrap="none" lIns="0" tIns="0" rIns="0" bIns="0" anchor="ctr"/>
            <a:lstStyle/>
            <a:p>
              <a:pPr algn="ctr" fontAlgn="auto">
                <a:spcBef>
                  <a:spcPct val="50000"/>
                </a:spcBef>
                <a:spcAft>
                  <a:spcPct val="0"/>
                </a:spcAft>
                <a:buClr>
                  <a:srgbClr val="7BC143"/>
                </a:buClr>
                <a:buFont typeface="Wingdings 3" charset="0"/>
                <a:buNone/>
                <a:defRPr/>
              </a:pPr>
              <a:r>
                <a:rPr lang="en-US" sz="2800" b="1" kern="0" baseline="0">
                  <a:solidFill>
                    <a:srgbClr val="FFFFFF"/>
                  </a:solidFill>
                  <a:ea typeface="ＭＳ Ｐゴシック" charset="0"/>
                </a:rPr>
                <a:t>California</a:t>
              </a:r>
              <a:br>
                <a:rPr lang="en-US" sz="2800" b="1" kern="0" baseline="0">
                  <a:solidFill>
                    <a:srgbClr val="FFFFFF"/>
                  </a:solidFill>
                  <a:ea typeface="ＭＳ Ｐゴシック" charset="0"/>
                </a:rPr>
              </a:br>
              <a:r>
                <a:rPr lang="en-US" sz="2800" b="1" kern="0" baseline="0">
                  <a:solidFill>
                    <a:srgbClr val="FFFFFF"/>
                  </a:solidFill>
                  <a:ea typeface="ＭＳ Ｐゴシック" charset="0"/>
                </a:rPr>
                <a:t>FEHA</a:t>
              </a:r>
              <a:br>
                <a:rPr lang="en-US" sz="2800" b="1" kern="0" baseline="0">
                  <a:solidFill>
                    <a:srgbClr val="FFFFFF"/>
                  </a:solidFill>
                  <a:ea typeface="ＭＳ Ｐゴシック" charset="0"/>
                </a:rPr>
              </a:br>
              <a:r>
                <a:rPr lang="en-US" sz="1600" kern="0" baseline="0">
                  <a:solidFill>
                    <a:srgbClr val="FFFFFF"/>
                  </a:solidFill>
                  <a:latin typeface="Arial"/>
                </a:rPr>
                <a:t>Gov. Code § 12900 et seq.</a:t>
              </a:r>
              <a:endParaRPr lang="en-US" sz="1600" b="1" kern="0" baseline="0">
                <a:solidFill>
                  <a:srgbClr val="FFFFFF"/>
                </a:solidFill>
                <a:ea typeface="ＭＳ Ｐゴシック" charset="0"/>
              </a:endParaRPr>
            </a:p>
          </p:txBody>
        </p:sp>
      </p:grpSp>
      <p:sp>
        <p:nvSpPr>
          <p:cNvPr id="35" name="Rectangle 10"/>
          <p:cNvSpPr>
            <a:spLocks noChangeArrowheads="1"/>
          </p:cNvSpPr>
          <p:nvPr/>
        </p:nvSpPr>
        <p:spPr bwMode="auto">
          <a:xfrm>
            <a:off x="8061855" y="1274768"/>
            <a:ext cx="3782484" cy="499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marL="519113" indent="-406400">
              <a:spcBef>
                <a:spcPct val="50000"/>
              </a:spcBef>
              <a:buClr>
                <a:srgbClr val="7BC143"/>
              </a:buClr>
              <a:buSzPct val="175000"/>
              <a:buBlip>
                <a:blip r:embed="rId3"/>
              </a:buBlip>
              <a:defRPr/>
            </a:pPr>
            <a:r>
              <a:rPr lang="en-US" sz="2200" baseline="0">
                <a:solidFill>
                  <a:srgbClr val="000000"/>
                </a:solidFill>
                <a:ea typeface="ＭＳ Ｐゴシック" charset="0"/>
              </a:rPr>
              <a:t>Gender </a:t>
            </a:r>
          </a:p>
          <a:p>
            <a:pPr marL="519113" indent="-406400">
              <a:spcBef>
                <a:spcPct val="50000"/>
              </a:spcBef>
              <a:buClr>
                <a:srgbClr val="7BC143"/>
              </a:buClr>
              <a:buSzPct val="175000"/>
              <a:buBlip>
                <a:blip r:embed="rId3"/>
              </a:buBlip>
              <a:defRPr/>
            </a:pPr>
            <a:r>
              <a:rPr lang="en-US" sz="2200" baseline="0">
                <a:solidFill>
                  <a:srgbClr val="000000"/>
                </a:solidFill>
                <a:ea typeface="ＭＳ Ｐゴシック" charset="0"/>
              </a:rPr>
              <a:t>Gender Identity and Expression</a:t>
            </a:r>
          </a:p>
          <a:p>
            <a:pPr marL="519113" indent="-406400">
              <a:spcBef>
                <a:spcPct val="50000"/>
              </a:spcBef>
              <a:buClr>
                <a:srgbClr val="7BC143"/>
              </a:buClr>
              <a:buSzPct val="175000"/>
              <a:buBlip>
                <a:blip r:embed="rId3"/>
              </a:buBlip>
              <a:defRPr/>
            </a:pPr>
            <a:r>
              <a:rPr lang="en-US" sz="2200" baseline="0">
                <a:solidFill>
                  <a:srgbClr val="000000"/>
                </a:solidFill>
                <a:ea typeface="ＭＳ Ｐゴシック" charset="0"/>
              </a:rPr>
              <a:t>Age</a:t>
            </a:r>
          </a:p>
          <a:p>
            <a:pPr marL="519113" indent="-406400">
              <a:spcBef>
                <a:spcPct val="50000"/>
              </a:spcBef>
              <a:buClr>
                <a:srgbClr val="7BC143"/>
              </a:buClr>
              <a:buSzPct val="175000"/>
              <a:buBlip>
                <a:blip r:embed="rId3"/>
              </a:buBlip>
              <a:defRPr/>
            </a:pPr>
            <a:r>
              <a:rPr lang="en-US" sz="2200" baseline="0">
                <a:solidFill>
                  <a:srgbClr val="000000"/>
                </a:solidFill>
                <a:ea typeface="ＭＳ Ｐゴシック" charset="0"/>
              </a:rPr>
              <a:t>Military and Veterans</a:t>
            </a:r>
          </a:p>
          <a:p>
            <a:pPr marL="519113" indent="-406400">
              <a:spcBef>
                <a:spcPct val="50000"/>
              </a:spcBef>
              <a:buClr>
                <a:srgbClr val="7BC143"/>
              </a:buClr>
              <a:buSzPct val="175000"/>
              <a:buBlip>
                <a:blip r:embed="rId3"/>
              </a:buBlip>
              <a:defRPr/>
            </a:pPr>
            <a:r>
              <a:rPr lang="en-US" sz="2200" baseline="0">
                <a:solidFill>
                  <a:srgbClr val="000000"/>
                </a:solidFill>
                <a:ea typeface="ＭＳ Ｐゴシック" charset="0"/>
              </a:rPr>
              <a:t>Pregnancy</a:t>
            </a:r>
            <a:br>
              <a:rPr lang="en-US" sz="2200" baseline="0">
                <a:solidFill>
                  <a:srgbClr val="000000"/>
                </a:solidFill>
                <a:ea typeface="ＭＳ Ｐゴシック" charset="0"/>
              </a:rPr>
            </a:br>
            <a:r>
              <a:rPr lang="en-US" sz="2200" baseline="0">
                <a:solidFill>
                  <a:srgbClr val="000000"/>
                </a:solidFill>
                <a:ea typeface="ＭＳ Ｐゴシック" charset="0"/>
              </a:rPr>
              <a:t>Child Birth Breastfeeding</a:t>
            </a:r>
          </a:p>
          <a:p>
            <a:pPr marL="519113" indent="-406400">
              <a:spcBef>
                <a:spcPct val="50000"/>
              </a:spcBef>
              <a:buClr>
                <a:srgbClr val="7BC143"/>
              </a:buClr>
              <a:buSzPct val="175000"/>
              <a:buBlip>
                <a:blip r:embed="rId3"/>
              </a:buBlip>
              <a:defRPr/>
            </a:pPr>
            <a:r>
              <a:rPr lang="en-US" sz="2200" baseline="0">
                <a:solidFill>
                  <a:srgbClr val="000000"/>
                </a:solidFill>
                <a:ea typeface="ＭＳ Ｐゴシック" charset="0"/>
              </a:rPr>
              <a:t>Sexual Orientation</a:t>
            </a:r>
          </a:p>
          <a:p>
            <a:pPr marL="519113" indent="-406400">
              <a:spcBef>
                <a:spcPct val="50000"/>
              </a:spcBef>
              <a:buClr>
                <a:srgbClr val="7BC143"/>
              </a:buClr>
              <a:buSzPct val="175000"/>
              <a:buBlip>
                <a:blip r:embed="rId3"/>
              </a:buBlip>
              <a:defRPr/>
            </a:pPr>
            <a:r>
              <a:rPr lang="en-US" sz="2200" baseline="0">
                <a:solidFill>
                  <a:srgbClr val="000000"/>
                </a:solidFill>
                <a:ea typeface="ＭＳ Ｐゴシック" charset="0"/>
              </a:rPr>
              <a:t>Perception &amp; Association</a:t>
            </a:r>
          </a:p>
          <a:p>
            <a:pPr>
              <a:spcBef>
                <a:spcPct val="50000"/>
              </a:spcBef>
              <a:buClr>
                <a:srgbClr val="7BC143"/>
              </a:buClr>
              <a:buSzPct val="175000"/>
              <a:defRPr/>
            </a:pPr>
            <a:r>
              <a:rPr lang="en-US" sz="2200" baseline="0">
                <a:solidFill>
                  <a:srgbClr val="000000"/>
                </a:solidFill>
                <a:ea typeface="ＭＳ Ｐゴシック" charset="0"/>
              </a:rPr>
              <a:t> </a:t>
            </a:r>
          </a:p>
        </p:txBody>
      </p:sp>
      <p:sp>
        <p:nvSpPr>
          <p:cNvPr id="36" name="Slide Number Placeholder 2"/>
          <p:cNvSpPr txBox="1"/>
          <p:nvPr/>
        </p:nvSpPr>
        <p:spPr bwMode="auto">
          <a:xfrm>
            <a:off x="11546607" y="6430219"/>
            <a:ext cx="7053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algn="ctr" rtl="0" fontAlgn="base">
              <a:spcBef>
                <a:spcPct val="0"/>
              </a:spcBef>
              <a:spcAft>
                <a:spcPct val="0"/>
              </a:spcAft>
              <a:defRPr sz="1000" kern="1200" baseline="0">
                <a:solidFill>
                  <a:schemeClr val="tx2"/>
                </a:solidFill>
                <a:latin typeface="Arial"/>
                <a:ea typeface="+mn-ea"/>
                <a:cs typeface="+mn-cs"/>
              </a:defRPr>
            </a:lvl1pPr>
            <a:lvl2pPr marL="457200" algn="l" rtl="0" fontAlgn="base">
              <a:spcBef>
                <a:spcPct val="0"/>
              </a:spcBef>
              <a:spcAft>
                <a:spcPct val="0"/>
              </a:spcAft>
              <a:defRPr sz="2400" kern="1200" baseline="-25000">
                <a:solidFill>
                  <a:schemeClr val="tx1"/>
                </a:solidFill>
                <a:latin typeface="Arial"/>
                <a:ea typeface="+mn-ea"/>
                <a:cs typeface="+mn-cs"/>
              </a:defRPr>
            </a:lvl2pPr>
            <a:lvl3pPr marL="914400" algn="l" rtl="0" fontAlgn="base">
              <a:spcBef>
                <a:spcPct val="0"/>
              </a:spcBef>
              <a:spcAft>
                <a:spcPct val="0"/>
              </a:spcAft>
              <a:defRPr sz="2400" kern="1200" baseline="-25000">
                <a:solidFill>
                  <a:schemeClr val="tx1"/>
                </a:solidFill>
                <a:latin typeface="Arial"/>
                <a:ea typeface="+mn-ea"/>
                <a:cs typeface="+mn-cs"/>
              </a:defRPr>
            </a:lvl3pPr>
            <a:lvl4pPr marL="1371600" algn="l" rtl="0" fontAlgn="base">
              <a:spcBef>
                <a:spcPct val="0"/>
              </a:spcBef>
              <a:spcAft>
                <a:spcPct val="0"/>
              </a:spcAft>
              <a:defRPr sz="2400" kern="1200" baseline="-25000">
                <a:solidFill>
                  <a:schemeClr val="tx1"/>
                </a:solidFill>
                <a:latin typeface="Arial"/>
                <a:ea typeface="+mn-ea"/>
                <a:cs typeface="+mn-cs"/>
              </a:defRPr>
            </a:lvl4pPr>
            <a:lvl5pPr marL="1828800" algn="l" rtl="0" fontAlgn="base">
              <a:spcBef>
                <a:spcPct val="0"/>
              </a:spcBef>
              <a:spcAft>
                <a:spcPct val="0"/>
              </a:spcAft>
              <a:defRPr sz="2400" kern="1200" baseline="-25000">
                <a:solidFill>
                  <a:schemeClr val="tx1"/>
                </a:solidFill>
                <a:latin typeface="Arial"/>
                <a:ea typeface="+mn-ea"/>
                <a:cs typeface="+mn-cs"/>
              </a:defRPr>
            </a:lvl5pPr>
            <a:lvl6pPr marL="2286000" algn="l" defTabSz="914400" rtl="0" eaLnBrk="1" latinLnBrk="0" hangingPunct="1">
              <a:defRPr sz="2400" kern="1200" baseline="-25000">
                <a:solidFill>
                  <a:schemeClr val="tx1"/>
                </a:solidFill>
                <a:latin typeface="Arial"/>
                <a:ea typeface="+mn-ea"/>
                <a:cs typeface="+mn-cs"/>
              </a:defRPr>
            </a:lvl6pPr>
            <a:lvl7pPr marL="2743200" algn="l" defTabSz="914400" rtl="0" eaLnBrk="1" latinLnBrk="0" hangingPunct="1">
              <a:defRPr sz="2400" kern="1200" baseline="-25000">
                <a:solidFill>
                  <a:schemeClr val="tx1"/>
                </a:solidFill>
                <a:latin typeface="Arial"/>
                <a:ea typeface="+mn-ea"/>
                <a:cs typeface="+mn-cs"/>
              </a:defRPr>
            </a:lvl7pPr>
            <a:lvl8pPr marL="3200400" algn="l" defTabSz="914400" rtl="0" eaLnBrk="1" latinLnBrk="0" hangingPunct="1">
              <a:defRPr sz="2400" kern="1200" baseline="-25000">
                <a:solidFill>
                  <a:schemeClr val="tx1"/>
                </a:solidFill>
                <a:latin typeface="Arial"/>
                <a:ea typeface="+mn-ea"/>
                <a:cs typeface="+mn-cs"/>
              </a:defRPr>
            </a:lvl8pPr>
            <a:lvl9pPr marL="3657600" algn="l" defTabSz="914400" rtl="0" eaLnBrk="1" latinLnBrk="0" hangingPunct="1">
              <a:defRPr sz="2400" kern="1200" baseline="-25000">
                <a:solidFill>
                  <a:schemeClr val="tx1"/>
                </a:solidFill>
                <a:latin typeface="Arial"/>
                <a:ea typeface="+mn-ea"/>
                <a:cs typeface="+mn-cs"/>
              </a:defRPr>
            </a:lvl9pPr>
          </a:lstStyle>
          <a:p>
            <a:pPr>
              <a:defRPr/>
            </a:pPr>
            <a:fld id="{3B67BD40-0513-4610-BC0D-273865C847DB}" type="slidenum">
              <a:rPr lang="en-US">
                <a:solidFill>
                  <a:srgbClr val="12175E"/>
                </a:solidFill>
              </a:rPr>
              <a:pPr>
                <a:defRPr/>
              </a:pPr>
              <a:t>76</a:t>
            </a:fld>
            <a:endParaRPr lang="en-US">
              <a:solidFill>
                <a:srgbClr val="12175E"/>
              </a:solidFill>
            </a:endParaRPr>
          </a:p>
        </p:txBody>
      </p:sp>
    </p:spTree>
    <p:extLst>
      <p:ext uri="{BB962C8B-B14F-4D97-AF65-F5344CB8AC3E}">
        <p14:creationId val="1367249264"/>
      </p:ext>
    </p:extLst>
  </p:cSld>
  <p:clrMapOvr>
    <a:masterClrMapping/>
  </p:clrMapOvr>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8166" y="320687"/>
            <a:ext cx="11060935" cy="553998"/>
          </a:xfrm>
        </p:spPr>
        <p:txBody>
          <a:bodyPr/>
          <a:lstStyle/>
          <a:p>
            <a:r>
              <a:rPr lang="en-US"/>
              <a:t>Proposition 209</a:t>
            </a:r>
          </a:p>
        </p:txBody>
      </p:sp>
      <p:sp>
        <p:nvSpPr>
          <p:cNvPr id="3" name="Content Placeholder 2"/>
          <p:cNvSpPr>
            <a:spLocks noGrp="1"/>
          </p:cNvSpPr>
          <p:nvPr>
            <p:ph idx="1"/>
          </p:nvPr>
        </p:nvSpPr>
        <p:spPr>
          <a:xfrm>
            <a:off x="668166" y="1626742"/>
            <a:ext cx="11060935" cy="3516758"/>
          </a:xfrm>
        </p:spPr>
        <p:txBody>
          <a:bodyPr/>
          <a:lstStyle/>
          <a:p>
            <a:pPr algn="just"/>
            <a:r>
              <a:rPr lang="en-US"/>
              <a:t>California public agencies “shall not discriminate against, or grant preferential treatment to, any individual or group on the basis of race, sex, color, ethnicity, or national origin in the operation of public employment, public education, or public contracting.”  </a:t>
            </a:r>
          </a:p>
          <a:p>
            <a:pPr algn="just"/>
            <a:r>
              <a:rPr lang="en-US"/>
              <a:t>“Nothing in this section shall be interpreted as prohibiting action which must be taken to establish or maintain eligibility for any federal program, where ineligibility would result in a loss of federal funds to the State.”</a:t>
            </a:r>
          </a:p>
          <a:p>
            <a:pPr marL="0" indent="0" algn="just">
              <a:buNone/>
            </a:pPr>
            <a:r>
              <a:rPr lang="en-US"/>
              <a:t>Cal. Const. Art. I, § 31</a:t>
            </a:r>
          </a:p>
          <a:p>
            <a:pPr marL="0" indent="0" algn="just">
              <a:buNone/>
            </a:pPr>
            <a:endParaRPr lang="en-US"/>
          </a:p>
        </p:txBody>
      </p:sp>
      <p:sp>
        <p:nvSpPr>
          <p:cNvPr id="4" name="Slide Number Placeholder 3"/>
          <p:cNvSpPr>
            <a:spLocks noGrp="1"/>
          </p:cNvSpPr>
          <p:nvPr>
            <p:ph type="sldNum" sz="quarter" idx="10"/>
          </p:nvPr>
        </p:nvSpPr>
        <p:spPr>
          <a:xfrm>
            <a:off x="11543579" y="6430201"/>
            <a:ext cx="70548" cy="153924"/>
          </a:xfrm>
        </p:spPr>
        <p:txBody>
          <a:bodyPr/>
          <a:lstStyle/>
          <a:p>
            <a:fld id="{A0061F89-D836-4302-80A9-40651E3C89DA}" type="slidenum">
              <a:rPr lang="en-US" smtClean="0">
                <a:solidFill>
                  <a:srgbClr val="12175E"/>
                </a:solidFill>
              </a:rPr>
              <a:t>77</a:t>
            </a:fld>
            <a:endParaRPr lang="en-US">
              <a:solidFill>
                <a:srgbClr val="12175E"/>
              </a:solidFill>
            </a:endParaRPr>
          </a:p>
        </p:txBody>
      </p:sp>
    </p:spTree>
    <p:extLst>
      <p:ext uri="{BB962C8B-B14F-4D97-AF65-F5344CB8AC3E}">
        <p14:creationId val="3442604642"/>
      </p:ext>
    </p:extLst>
  </p:cSld>
  <p:clrMapOvr>
    <a:masterClrMapping/>
  </p:clrMapOvr>
  <p:transition/>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193655FD-B70D-F32E-D18F-C70CA18428D8}"/>
              </a:ext>
            </a:extLst>
          </p:cNvPr>
          <p:cNvSpPr>
            <a:spLocks noGrp="1"/>
          </p:cNvSpPr>
          <p:nvPr>
            <p:ph type="title"/>
          </p:nvPr>
        </p:nvSpPr>
        <p:spPr/>
        <p:txBody>
          <a:bodyPr/>
          <a:lstStyle/>
          <a:p>
            <a:r>
              <a:rPr lang="en-US"/>
              <a:t>Disparate Impact </a:t>
            </a:r>
          </a:p>
        </p:txBody>
      </p:sp>
      <p:sp>
        <p:nvSpPr>
          <p:cNvPr id="3" name="Content Placeholder 2">
            <a:extLst>
              <a:ext uri="{FF2B5EF4-FFF2-40B4-BE49-F238E27FC236}">
                <a16:creationId xmlns:a16="http://schemas.microsoft.com/office/drawing/2014/main" id="{85A52F56-C50D-6FD8-3695-E157D67510FB}"/>
              </a:ext>
            </a:extLst>
          </p:cNvPr>
          <p:cNvSpPr>
            <a:spLocks noGrp="1"/>
          </p:cNvSpPr>
          <p:nvPr>
            <p:ph idx="1"/>
          </p:nvPr>
        </p:nvSpPr>
        <p:spPr>
          <a:xfrm>
            <a:off x="668166" y="1352811"/>
            <a:ext cx="11060935" cy="4632064"/>
          </a:xfrm>
        </p:spPr>
        <p:txBody>
          <a:bodyPr/>
          <a:lstStyle/>
          <a:p>
            <a:r>
              <a:rPr lang="en-US"/>
              <a:t>Disparate impact discrimination typically occurs when a seemingly neutral workplace practice unduly impacts a protected group or has an adverse impact on the group — usually unintentionally. </a:t>
            </a:r>
          </a:p>
          <a:p>
            <a:r>
              <a:rPr lang="en-US"/>
              <a:t>An employee who makes a disparate impact claim is alleging that a company’s policy, intended to eliminate discrimination, actually subjected them to discriminated. </a:t>
            </a:r>
          </a:p>
          <a:p>
            <a:r>
              <a:rPr lang="en-US"/>
              <a:t>Disparate impact can be applied to employment requirements concerning height, weight, and education, as well as written tests or even interviews.</a:t>
            </a:r>
          </a:p>
          <a:p>
            <a:r>
              <a:rPr lang="en-US"/>
              <a:t>Example: Workplace height requirements may have a disparate impact on women.</a:t>
            </a:r>
          </a:p>
          <a:p>
            <a:endParaRPr lang="en-US"/>
          </a:p>
        </p:txBody>
      </p:sp>
      <p:sp>
        <p:nvSpPr>
          <p:cNvPr id="4" name="Slide Number Placeholder 3">
            <a:extLst>
              <a:ext uri="{FF2B5EF4-FFF2-40B4-BE49-F238E27FC236}">
                <a16:creationId xmlns:a16="http://schemas.microsoft.com/office/drawing/2014/main" id="{3440DC35-09B4-6A95-8C96-2AEB6E35A7F2}"/>
              </a:ext>
            </a:extLst>
          </p:cNvPr>
          <p:cNvSpPr>
            <a:spLocks noGrp="1"/>
          </p:cNvSpPr>
          <p:nvPr>
            <p:ph type="sldNum" sz="quarter" idx="10"/>
          </p:nvPr>
        </p:nvSpPr>
        <p:spPr>
          <a:xfrm>
            <a:off x="11545009" y="6430201"/>
            <a:ext cx="70548" cy="153924"/>
          </a:xfrm>
        </p:spPr>
        <p:txBody>
          <a:bodyPr/>
          <a:lstStyle/>
          <a:p>
            <a:pPr>
              <a:defRPr/>
            </a:pPr>
            <a:fld id="{3B67BD40-0513-4610-BC0D-273865C847DB}" type="slidenum">
              <a:rPr lang="en-US" smtClean="0">
                <a:solidFill>
                  <a:srgbClr val="12175E"/>
                </a:solidFill>
              </a:rPr>
              <a:pPr>
                <a:defRPr/>
              </a:pPr>
              <a:t>78</a:t>
            </a:fld>
            <a:endParaRPr lang="en-US">
              <a:solidFill>
                <a:srgbClr val="12175E"/>
              </a:solidFill>
            </a:endParaRPr>
          </a:p>
        </p:txBody>
      </p:sp>
    </p:spTree>
    <p:extLst>
      <p:ext uri="{BB962C8B-B14F-4D97-AF65-F5344CB8AC3E}">
        <p14:creationId val="1543589749"/>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43415" y="320675"/>
            <a:ext cx="11270164" cy="1107996"/>
          </a:xfrm>
        </p:spPr>
        <p:txBody>
          <a:bodyPr/>
          <a:lstStyle/>
          <a:p>
            <a:pPr lvl="2"/>
            <a:r>
              <a:rPr lang="en-US" i="1"/>
              <a:t>Davis v. Monroe County Board of Education             </a:t>
            </a:r>
            <a:r>
              <a:rPr lang="en-US"/>
              <a:t>526 U.S. 629 (1999) </a:t>
            </a:r>
          </a:p>
        </p:txBody>
      </p:sp>
      <p:sp>
        <p:nvSpPr>
          <p:cNvPr id="3" name="Content Placeholder 2"/>
          <p:cNvSpPr>
            <a:spLocks noGrp="1"/>
          </p:cNvSpPr>
          <p:nvPr>
            <p:ph idx="1"/>
          </p:nvPr>
        </p:nvSpPr>
        <p:spPr>
          <a:xfrm>
            <a:off x="914399" y="1758017"/>
            <a:ext cx="10816167" cy="4164332"/>
          </a:xfrm>
        </p:spPr>
        <p:txBody>
          <a:bodyPr/>
          <a:lstStyle/>
          <a:p>
            <a:r>
              <a:rPr lang="en-US"/>
              <a:t>Ruling:  For student-on-student sexual harassment, the educational institution will be liable for damages when: </a:t>
            </a:r>
          </a:p>
          <a:p>
            <a:pPr lvl="1"/>
            <a:r>
              <a:rPr lang="en-US"/>
              <a:t>The institution has </a:t>
            </a:r>
            <a:r>
              <a:rPr lang="en-US" b="1" i="1"/>
              <a:t>“actual notice” </a:t>
            </a:r>
            <a:r>
              <a:rPr lang="en-US"/>
              <a:t>of the harassment; and</a:t>
            </a:r>
          </a:p>
          <a:p>
            <a:pPr lvl="1"/>
            <a:r>
              <a:rPr lang="en-US"/>
              <a:t>The institution responded to the harassment with “deliberate indifference.”</a:t>
            </a:r>
          </a:p>
          <a:p>
            <a:pPr lvl="1"/>
            <a:r>
              <a:rPr lang="en-US"/>
              <a:t>Harassment must be </a:t>
            </a:r>
            <a:r>
              <a:rPr lang="en-US" b="1" i="1"/>
              <a:t>“severe, pervasive, and objectively offensive,”</a:t>
            </a:r>
            <a:r>
              <a:rPr lang="en-US"/>
              <a:t> and the institution’s indifference was “systemic” so that the victim is deprived of educational opportunities or services.</a:t>
            </a:r>
          </a:p>
          <a:p>
            <a:pPr lvl="1"/>
            <a:r>
              <a:rPr lang="en-US" b="1" i="1"/>
              <a:t>Deliberate indifference </a:t>
            </a:r>
            <a:r>
              <a:rPr lang="en-US"/>
              <a:t>defined as a response that is </a:t>
            </a:r>
            <a:r>
              <a:rPr lang="en-US" b="1" i="1"/>
              <a:t>“clearly unreasonable in light of the known circumstances.”</a:t>
            </a:r>
          </a:p>
          <a:p>
            <a:r>
              <a:rPr lang="en-US"/>
              <a:t>The 2020 Regulations apply the </a:t>
            </a:r>
            <a:r>
              <a:rPr lang="en-US" i="1"/>
              <a:t>Davis</a:t>
            </a:r>
            <a:r>
              <a:rPr lang="en-US"/>
              <a:t> standard for OCR compliance reviews </a:t>
            </a:r>
            <a:r>
              <a:rPr lang="en-US" b="1" i="1"/>
              <a:t>and</a:t>
            </a:r>
            <a:r>
              <a:rPr lang="en-US"/>
              <a:t> for finding institutional liability</a:t>
            </a:r>
            <a:endParaRPr lang="en-US" strike="sngStrike"/>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solidFill>
                  <a:srgbClr val="12175E"/>
                </a:solidFill>
              </a:rPr>
              <a:t>7</a:t>
            </a:fld>
            <a:endParaRPr lang="en-US">
              <a:solidFill>
                <a:srgbClr val="12175E"/>
              </a:solidFill>
            </a:endParaRPr>
          </a:p>
        </p:txBody>
      </p:sp>
    </p:spTree>
    <p:extLst>
      <p:ext uri="{BB962C8B-B14F-4D97-AF65-F5344CB8AC3E}">
        <p14:creationId val="3929553297"/>
      </p:ext>
    </p:extLst>
  </p:cSld>
  <p:clrMapOvr>
    <a:masterClrMapping/>
  </p:clrMapOvr>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Rounded Rectangle 33"/>
          <p:cNvSpPr/>
          <p:nvPr/>
        </p:nvSpPr>
        <p:spPr bwMode="auto">
          <a:xfrm>
            <a:off x="2710840" y="5211528"/>
            <a:ext cx="2056010" cy="869455"/>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6" name="Rounded Rectangle 5"/>
          <p:cNvSpPr/>
          <p:nvPr/>
        </p:nvSpPr>
        <p:spPr bwMode="auto">
          <a:xfrm>
            <a:off x="2572039" y="1000369"/>
            <a:ext cx="6723513" cy="124136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 name="Title 1"/>
          <p:cNvSpPr>
            <a:spLocks noGrp="1"/>
          </p:cNvSpPr>
          <p:nvPr>
            <p:ph type="title"/>
          </p:nvPr>
        </p:nvSpPr>
        <p:spPr/>
        <p:txBody>
          <a:bodyPr/>
          <a:lstStyle/>
          <a:p>
            <a:r>
              <a:rPr lang="en-US"/>
              <a:t>Disparate Impact</a:t>
            </a:r>
          </a:p>
        </p:txBody>
      </p:sp>
      <p:sp>
        <p:nvSpPr>
          <p:cNvPr id="4" name="Slide Number Placeholder 3"/>
          <p:cNvSpPr>
            <a:spLocks noGrp="1"/>
          </p:cNvSpPr>
          <p:nvPr>
            <p:ph type="sldNum" sz="quarter" idx="10"/>
          </p:nvPr>
        </p:nvSpPr>
        <p:spPr>
          <a:xfrm>
            <a:off x="11543579" y="6430201"/>
            <a:ext cx="70548" cy="153924"/>
          </a:xfrm>
        </p:spPr>
        <p:txBody>
          <a:bodyPr/>
          <a:lstStyle/>
          <a:p>
            <a:fld id="{A0061F89-D836-4302-80A9-40651E3C89DA}" type="slidenum">
              <a:rPr lang="en-US" smtClean="0">
                <a:solidFill>
                  <a:srgbClr val="12175E"/>
                </a:solidFill>
              </a:rPr>
              <a:t>79</a:t>
            </a:fld>
            <a:endParaRPr lang="en-US">
              <a:solidFill>
                <a:srgbClr val="12175E"/>
              </a:solidFill>
            </a:endParaRPr>
          </a:p>
        </p:txBody>
      </p:sp>
      <p:sp>
        <p:nvSpPr>
          <p:cNvPr id="5" name="TextBox 4"/>
          <p:cNvSpPr txBox="1"/>
          <p:nvPr/>
        </p:nvSpPr>
        <p:spPr>
          <a:xfrm>
            <a:off x="2635947" y="973398"/>
            <a:ext cx="6659604" cy="954107"/>
          </a:xfrm>
          <a:prstGeom prst="rect">
            <a:avLst/>
          </a:prstGeom>
          <a:noFill/>
        </p:spPr>
        <p:txBody>
          <a:bodyPr wrap="square" rtlCol="0">
            <a:spAutoFit/>
          </a:bodyPr>
          <a:lstStyle/>
          <a:p>
            <a:r>
              <a:rPr lang="en-US" sz="2800">
                <a:solidFill>
                  <a:srgbClr val="000000"/>
                </a:solidFill>
              </a:rPr>
              <a:t>Have the job criteria/application process resulted in a disproportionate adverse impact on applicants in a protected category as compared with others? </a:t>
            </a:r>
          </a:p>
        </p:txBody>
      </p:sp>
      <p:grpSp>
        <p:nvGrpSpPr>
          <p:cNvPr id="12" name="Group 11"/>
          <p:cNvGrpSpPr/>
          <p:nvPr/>
        </p:nvGrpSpPr>
        <p:grpSpPr>
          <a:xfrm rot="20928774">
            <a:off x="2846319" y="2269030"/>
            <a:ext cx="1258202" cy="681411"/>
            <a:chOff x="2212257" y="2156493"/>
            <a:chExt cx="943897" cy="681411"/>
          </a:xfrm>
        </p:grpSpPr>
        <p:sp>
          <p:nvSpPr>
            <p:cNvPr id="7" name="Down Arrow 6"/>
            <p:cNvSpPr/>
            <p:nvPr/>
          </p:nvSpPr>
          <p:spPr bwMode="auto">
            <a:xfrm rot="2888162">
              <a:off x="2320115" y="2196917"/>
              <a:ext cx="584655" cy="697320"/>
            </a:xfrm>
            <a:prstGeom prst="downArrow">
              <a:avLst>
                <a:gd name="adj1" fmla="val 50000"/>
                <a:gd name="adj2" fmla="val 5151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9" name="TextBox 8"/>
            <p:cNvSpPr txBox="1"/>
            <p:nvPr/>
          </p:nvSpPr>
          <p:spPr>
            <a:xfrm rot="19125068">
              <a:off x="2212257" y="2156493"/>
              <a:ext cx="943897" cy="420628"/>
            </a:xfrm>
            <a:prstGeom prst="rect">
              <a:avLst/>
            </a:prstGeom>
            <a:noFill/>
          </p:spPr>
          <p:txBody>
            <a:bodyPr wrap="square" rtlCol="0">
              <a:spAutoFit/>
            </a:bodyPr>
            <a:lstStyle/>
            <a:p>
              <a:r>
                <a:rPr lang="en-US" sz="3200">
                  <a:solidFill>
                    <a:srgbClr val="000000"/>
                  </a:solidFill>
                </a:rPr>
                <a:t>YES</a:t>
              </a:r>
            </a:p>
          </p:txBody>
        </p:sp>
      </p:grpSp>
      <p:grpSp>
        <p:nvGrpSpPr>
          <p:cNvPr id="13" name="Group 12"/>
          <p:cNvGrpSpPr/>
          <p:nvPr/>
        </p:nvGrpSpPr>
        <p:grpSpPr>
          <a:xfrm rot="732385">
            <a:off x="7816775" y="2492068"/>
            <a:ext cx="1281705" cy="575192"/>
            <a:chOff x="5908617" y="2260799"/>
            <a:chExt cx="1070083" cy="603611"/>
          </a:xfrm>
        </p:grpSpPr>
        <p:sp>
          <p:nvSpPr>
            <p:cNvPr id="8" name="Down Arrow 7"/>
            <p:cNvSpPr/>
            <p:nvPr/>
          </p:nvSpPr>
          <p:spPr bwMode="auto">
            <a:xfrm rot="18231648">
              <a:off x="6010537" y="2158879"/>
              <a:ext cx="603611" cy="807452"/>
            </a:xfrm>
            <a:prstGeom prst="downArrow">
              <a:avLst>
                <a:gd name="adj1" fmla="val 50000"/>
                <a:gd name="adj2" fmla="val 5151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1" name="TextBox 10"/>
            <p:cNvSpPr txBox="1"/>
            <p:nvPr/>
          </p:nvSpPr>
          <p:spPr>
            <a:xfrm rot="1968873">
              <a:off x="6034803" y="2314130"/>
              <a:ext cx="943897" cy="441410"/>
            </a:xfrm>
            <a:prstGeom prst="rect">
              <a:avLst/>
            </a:prstGeom>
            <a:noFill/>
          </p:spPr>
          <p:txBody>
            <a:bodyPr wrap="square" rtlCol="0">
              <a:spAutoFit/>
            </a:bodyPr>
            <a:lstStyle/>
            <a:p>
              <a:r>
                <a:rPr lang="en-US" sz="3200">
                  <a:solidFill>
                    <a:srgbClr val="000000"/>
                  </a:solidFill>
                </a:rPr>
                <a:t>NO</a:t>
              </a:r>
            </a:p>
          </p:txBody>
        </p:sp>
      </p:grpSp>
      <p:grpSp>
        <p:nvGrpSpPr>
          <p:cNvPr id="16" name="Group 15"/>
          <p:cNvGrpSpPr/>
          <p:nvPr/>
        </p:nvGrpSpPr>
        <p:grpSpPr>
          <a:xfrm>
            <a:off x="6992682" y="3143139"/>
            <a:ext cx="4573530" cy="718259"/>
            <a:chOff x="604684" y="2880347"/>
            <a:chExt cx="3431041" cy="718259"/>
          </a:xfrm>
        </p:grpSpPr>
        <p:sp>
          <p:nvSpPr>
            <p:cNvPr id="15" name="Rounded Rectangle 14"/>
            <p:cNvSpPr/>
            <p:nvPr/>
          </p:nvSpPr>
          <p:spPr bwMode="auto">
            <a:xfrm>
              <a:off x="604684" y="2880347"/>
              <a:ext cx="3259393" cy="718259"/>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4" name="TextBox 13"/>
            <p:cNvSpPr txBox="1"/>
            <p:nvPr/>
          </p:nvSpPr>
          <p:spPr>
            <a:xfrm>
              <a:off x="628848" y="2880347"/>
              <a:ext cx="3406877" cy="584775"/>
            </a:xfrm>
            <a:prstGeom prst="rect">
              <a:avLst/>
            </a:prstGeom>
            <a:noFill/>
          </p:spPr>
          <p:txBody>
            <a:bodyPr wrap="square" rtlCol="0">
              <a:spAutoFit/>
            </a:bodyPr>
            <a:lstStyle/>
            <a:p>
              <a:r>
                <a:rPr lang="en-US">
                  <a:solidFill>
                    <a:srgbClr val="000000"/>
                  </a:solidFill>
                </a:rPr>
                <a:t>Insufficient evidence to determine intentional discrimination</a:t>
              </a:r>
            </a:p>
          </p:txBody>
        </p:sp>
      </p:grpSp>
      <p:grpSp>
        <p:nvGrpSpPr>
          <p:cNvPr id="20" name="Group 19"/>
          <p:cNvGrpSpPr/>
          <p:nvPr/>
        </p:nvGrpSpPr>
        <p:grpSpPr>
          <a:xfrm>
            <a:off x="1302941" y="3052885"/>
            <a:ext cx="4167832" cy="1596196"/>
            <a:chOff x="619432" y="2864850"/>
            <a:chExt cx="2831691" cy="1201078"/>
          </a:xfrm>
        </p:grpSpPr>
        <p:sp>
          <p:nvSpPr>
            <p:cNvPr id="19" name="Rounded Rectangle 18"/>
            <p:cNvSpPr/>
            <p:nvPr/>
          </p:nvSpPr>
          <p:spPr bwMode="auto">
            <a:xfrm>
              <a:off x="619432" y="2864850"/>
              <a:ext cx="2831691" cy="120107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8" name="TextBox 17"/>
            <p:cNvSpPr txBox="1"/>
            <p:nvPr/>
          </p:nvSpPr>
          <p:spPr>
            <a:xfrm>
              <a:off x="619432" y="2865599"/>
              <a:ext cx="2831691" cy="1150233"/>
            </a:xfrm>
            <a:prstGeom prst="rect">
              <a:avLst/>
            </a:prstGeom>
            <a:noFill/>
          </p:spPr>
          <p:txBody>
            <a:bodyPr wrap="square" rtlCol="0">
              <a:spAutoFit/>
            </a:bodyPr>
            <a:lstStyle/>
            <a:p>
              <a:r>
                <a:rPr lang="en-US" sz="2000">
                  <a:solidFill>
                    <a:srgbClr val="000000"/>
                  </a:solidFill>
                </a:rPr>
                <a:t>Is the policy “job related and consistent with business necessity”? (1) overriding legitimate business purpose; (2) necessary to safe and efficient operation of business; (3) practice effectively fulfills business purpose it is supposed to serve</a:t>
              </a:r>
            </a:p>
            <a:p>
              <a:endParaRPr lang="en-US" sz="2000">
                <a:solidFill>
                  <a:srgbClr val="000000"/>
                </a:solidFill>
              </a:endParaRPr>
            </a:p>
            <a:p>
              <a:r>
                <a:rPr lang="en-US" sz="2000">
                  <a:solidFill>
                    <a:srgbClr val="000000"/>
                  </a:solidFill>
                </a:rPr>
                <a:t> </a:t>
              </a:r>
            </a:p>
          </p:txBody>
        </p:sp>
      </p:grpSp>
      <p:grpSp>
        <p:nvGrpSpPr>
          <p:cNvPr id="21" name="Group 20"/>
          <p:cNvGrpSpPr/>
          <p:nvPr/>
        </p:nvGrpSpPr>
        <p:grpSpPr>
          <a:xfrm rot="14500701">
            <a:off x="5859247" y="4435286"/>
            <a:ext cx="2339002" cy="1232441"/>
            <a:chOff x="1689286" y="2257301"/>
            <a:chExt cx="1275918" cy="924572"/>
          </a:xfrm>
        </p:grpSpPr>
        <p:sp>
          <p:nvSpPr>
            <p:cNvPr id="22" name="Down Arrow 21"/>
            <p:cNvSpPr/>
            <p:nvPr/>
          </p:nvSpPr>
          <p:spPr bwMode="auto">
            <a:xfrm rot="2888162">
              <a:off x="2324216" y="2200969"/>
              <a:ext cx="584655" cy="697320"/>
            </a:xfrm>
            <a:prstGeom prst="downArrow">
              <a:avLst>
                <a:gd name="adj1" fmla="val 50000"/>
                <a:gd name="adj2" fmla="val 5151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3" name="TextBox 22"/>
            <p:cNvSpPr txBox="1"/>
            <p:nvPr/>
          </p:nvSpPr>
          <p:spPr>
            <a:xfrm rot="19125068">
              <a:off x="1689286" y="2866320"/>
              <a:ext cx="1244465" cy="315553"/>
            </a:xfrm>
            <a:prstGeom prst="rect">
              <a:avLst/>
            </a:prstGeom>
            <a:noFill/>
            <a:scene3d>
              <a:camera prst="orthographicFront">
                <a:rot lat="0" lon="0" rev="10800000"/>
              </a:camera>
              <a:lightRig rig="threePt" dir="t"/>
            </a:scene3d>
          </p:spPr>
          <p:txBody>
            <a:bodyPr wrap="square" rtlCol="0">
              <a:spAutoFit/>
            </a:bodyPr>
            <a:lstStyle/>
            <a:p>
              <a:r>
                <a:rPr lang="en-US" sz="3200">
                  <a:solidFill>
                    <a:srgbClr val="000000"/>
                  </a:solidFill>
                </a:rPr>
                <a:t>YES</a:t>
              </a:r>
            </a:p>
          </p:txBody>
        </p:sp>
      </p:grpSp>
      <p:grpSp>
        <p:nvGrpSpPr>
          <p:cNvPr id="3" name="Group 2"/>
          <p:cNvGrpSpPr/>
          <p:nvPr/>
        </p:nvGrpSpPr>
        <p:grpSpPr>
          <a:xfrm>
            <a:off x="7528483" y="4889854"/>
            <a:ext cx="4214220" cy="1343385"/>
            <a:chOff x="5477995" y="4024724"/>
            <a:chExt cx="3161488" cy="1343385"/>
          </a:xfrm>
        </p:grpSpPr>
        <p:sp>
          <p:nvSpPr>
            <p:cNvPr id="42" name="Rounded Rectangle 41"/>
            <p:cNvSpPr/>
            <p:nvPr/>
          </p:nvSpPr>
          <p:spPr bwMode="auto">
            <a:xfrm>
              <a:off x="5477995" y="4024724"/>
              <a:ext cx="3161488" cy="134338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46" name="Rectangle 45"/>
            <p:cNvSpPr/>
            <p:nvPr/>
          </p:nvSpPr>
          <p:spPr>
            <a:xfrm>
              <a:off x="5658995" y="4024724"/>
              <a:ext cx="2904266" cy="830997"/>
            </a:xfrm>
            <a:prstGeom prst="rect">
              <a:avLst/>
            </a:prstGeom>
          </p:spPr>
          <p:txBody>
            <a:bodyPr wrap="square">
              <a:spAutoFit/>
            </a:bodyPr>
            <a:lstStyle/>
            <a:p>
              <a:r>
                <a:rPr lang="en-US">
                  <a:solidFill>
                    <a:srgbClr val="000000"/>
                  </a:solidFill>
                </a:rPr>
                <a:t>Are there effective alternative policies that would meet the business purpose with a lesser discriminatory impact</a:t>
              </a:r>
            </a:p>
          </p:txBody>
        </p:sp>
      </p:grpSp>
      <p:sp>
        <p:nvSpPr>
          <p:cNvPr id="50" name="Down Arrow 49"/>
          <p:cNvSpPr/>
          <p:nvPr/>
        </p:nvSpPr>
        <p:spPr bwMode="auto">
          <a:xfrm rot="13327394">
            <a:off x="9127482" y="3942080"/>
            <a:ext cx="850180" cy="848279"/>
          </a:xfrm>
          <a:prstGeom prst="downArrow">
            <a:avLst>
              <a:gd name="adj1" fmla="val 50000"/>
              <a:gd name="adj2" fmla="val 5151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0" name="TextBox 9"/>
          <p:cNvSpPr txBox="1"/>
          <p:nvPr/>
        </p:nvSpPr>
        <p:spPr>
          <a:xfrm rot="18694748">
            <a:off x="9010894" y="4053621"/>
            <a:ext cx="986271" cy="420628"/>
          </a:xfrm>
          <a:prstGeom prst="rect">
            <a:avLst/>
          </a:prstGeom>
          <a:noFill/>
        </p:spPr>
        <p:txBody>
          <a:bodyPr wrap="square" rtlCol="0">
            <a:spAutoFit/>
          </a:bodyPr>
          <a:lstStyle/>
          <a:p>
            <a:r>
              <a:rPr lang="en-US" sz="3200">
                <a:solidFill>
                  <a:srgbClr val="000000"/>
                </a:solidFill>
              </a:rPr>
              <a:t>NO</a:t>
            </a:r>
          </a:p>
        </p:txBody>
      </p:sp>
      <p:grpSp>
        <p:nvGrpSpPr>
          <p:cNvPr id="58" name="Group 57"/>
          <p:cNvGrpSpPr/>
          <p:nvPr/>
        </p:nvGrpSpPr>
        <p:grpSpPr>
          <a:xfrm rot="1480438">
            <a:off x="1751066" y="4694355"/>
            <a:ext cx="1156340" cy="575192"/>
            <a:chOff x="5908617" y="2260799"/>
            <a:chExt cx="965416" cy="603611"/>
          </a:xfrm>
        </p:grpSpPr>
        <p:sp>
          <p:nvSpPr>
            <p:cNvPr id="59" name="Down Arrow 58"/>
            <p:cNvSpPr/>
            <p:nvPr/>
          </p:nvSpPr>
          <p:spPr bwMode="auto">
            <a:xfrm rot="18231648">
              <a:off x="6010537" y="2158879"/>
              <a:ext cx="603611" cy="807452"/>
            </a:xfrm>
            <a:prstGeom prst="downArrow">
              <a:avLst>
                <a:gd name="adj1" fmla="val 50000"/>
                <a:gd name="adj2" fmla="val 5151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60" name="TextBox 59"/>
            <p:cNvSpPr txBox="1"/>
            <p:nvPr/>
          </p:nvSpPr>
          <p:spPr>
            <a:xfrm rot="2242227">
              <a:off x="5930137" y="2292641"/>
              <a:ext cx="943896" cy="441410"/>
            </a:xfrm>
            <a:prstGeom prst="rect">
              <a:avLst/>
            </a:prstGeom>
            <a:noFill/>
          </p:spPr>
          <p:txBody>
            <a:bodyPr wrap="square" rtlCol="0">
              <a:spAutoFit/>
            </a:bodyPr>
            <a:lstStyle/>
            <a:p>
              <a:r>
                <a:rPr lang="en-US" sz="3200">
                  <a:solidFill>
                    <a:srgbClr val="000000"/>
                  </a:solidFill>
                </a:rPr>
                <a:t>NO</a:t>
              </a:r>
            </a:p>
          </p:txBody>
        </p:sp>
      </p:grpSp>
      <p:grpSp>
        <p:nvGrpSpPr>
          <p:cNvPr id="61" name="Group 60"/>
          <p:cNvGrpSpPr/>
          <p:nvPr/>
        </p:nvGrpSpPr>
        <p:grpSpPr>
          <a:xfrm rot="2563139">
            <a:off x="5239584" y="5130571"/>
            <a:ext cx="2617339" cy="1025092"/>
            <a:chOff x="2263783" y="1812812"/>
            <a:chExt cx="1001931" cy="1025092"/>
          </a:xfrm>
        </p:grpSpPr>
        <p:sp>
          <p:nvSpPr>
            <p:cNvPr id="62" name="Down Arrow 61"/>
            <p:cNvSpPr/>
            <p:nvPr/>
          </p:nvSpPr>
          <p:spPr bwMode="auto">
            <a:xfrm rot="2888162">
              <a:off x="2320115" y="2196917"/>
              <a:ext cx="584655" cy="697320"/>
            </a:xfrm>
            <a:prstGeom prst="downArrow">
              <a:avLst>
                <a:gd name="adj1" fmla="val 50000"/>
                <a:gd name="adj2" fmla="val 5151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63" name="TextBox 62"/>
            <p:cNvSpPr txBox="1"/>
            <p:nvPr/>
          </p:nvSpPr>
          <p:spPr>
            <a:xfrm rot="19125068">
              <a:off x="2321817" y="1812812"/>
              <a:ext cx="943897" cy="420628"/>
            </a:xfrm>
            <a:prstGeom prst="rect">
              <a:avLst/>
            </a:prstGeom>
            <a:noFill/>
          </p:spPr>
          <p:txBody>
            <a:bodyPr wrap="square" rtlCol="0">
              <a:spAutoFit/>
            </a:bodyPr>
            <a:lstStyle/>
            <a:p>
              <a:r>
                <a:rPr lang="en-US" sz="3200">
                  <a:solidFill>
                    <a:srgbClr val="000000"/>
                  </a:solidFill>
                </a:rPr>
                <a:t>YES</a:t>
              </a:r>
            </a:p>
          </p:txBody>
        </p:sp>
      </p:grpSp>
      <p:sp>
        <p:nvSpPr>
          <p:cNvPr id="17" name="TextBox 16"/>
          <p:cNvSpPr txBox="1"/>
          <p:nvPr/>
        </p:nvSpPr>
        <p:spPr>
          <a:xfrm>
            <a:off x="2868035" y="5230758"/>
            <a:ext cx="1898812" cy="584775"/>
          </a:xfrm>
          <a:prstGeom prst="rect">
            <a:avLst/>
          </a:prstGeom>
          <a:noFill/>
        </p:spPr>
        <p:txBody>
          <a:bodyPr wrap="square" rtlCol="0">
            <a:spAutoFit/>
          </a:bodyPr>
          <a:lstStyle/>
          <a:p>
            <a:r>
              <a:rPr lang="en-US">
                <a:solidFill>
                  <a:srgbClr val="000000"/>
                </a:solidFill>
              </a:rPr>
              <a:t>Possible finding of  discrimination</a:t>
            </a:r>
          </a:p>
        </p:txBody>
      </p:sp>
    </p:spTree>
    <p:extLst>
      <p:ext uri="{BB962C8B-B14F-4D97-AF65-F5344CB8AC3E}">
        <p14:creationId val="529770923"/>
      </p:ext>
    </p:extLst>
  </p:cSld>
  <p:clrMapOvr>
    <a:masterClrMapping/>
  </p:clrMapOvr>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4351B03C-CDDB-4509-F671-51AE12122387}"/>
              </a:ext>
            </a:extLst>
          </p:cNvPr>
          <p:cNvSpPr>
            <a:spLocks noGrp="1"/>
          </p:cNvSpPr>
          <p:nvPr>
            <p:ph type="title"/>
          </p:nvPr>
        </p:nvSpPr>
        <p:spPr/>
        <p:txBody>
          <a:bodyPr/>
          <a:lstStyle/>
          <a:p>
            <a:r>
              <a:rPr lang="en-US"/>
              <a:t>Disparate Treatment </a:t>
            </a:r>
          </a:p>
        </p:txBody>
      </p:sp>
      <p:sp>
        <p:nvSpPr>
          <p:cNvPr id="3" name="Content Placeholder 2">
            <a:extLst>
              <a:ext uri="{FF2B5EF4-FFF2-40B4-BE49-F238E27FC236}">
                <a16:creationId xmlns:a16="http://schemas.microsoft.com/office/drawing/2014/main" id="{C6BF0124-4974-CCC6-8101-CEACBE9E3130}"/>
              </a:ext>
            </a:extLst>
          </p:cNvPr>
          <p:cNvSpPr>
            <a:spLocks noGrp="1"/>
          </p:cNvSpPr>
          <p:nvPr>
            <p:ph idx="1"/>
          </p:nvPr>
        </p:nvSpPr>
        <p:spPr>
          <a:xfrm>
            <a:off x="668166" y="1540701"/>
            <a:ext cx="11060935" cy="4444174"/>
          </a:xfrm>
        </p:spPr>
        <p:txBody>
          <a:bodyPr/>
          <a:lstStyle/>
          <a:p>
            <a:r>
              <a:rPr lang="en-US"/>
              <a:t>Differential treatment is intentional treatment of employees with certain protected traits in a discriminatory manner.</a:t>
            </a:r>
          </a:p>
          <a:p>
            <a:r>
              <a:rPr lang="en-US"/>
              <a:t>Inconsistent application of rules and policies to one group of people over another.</a:t>
            </a:r>
          </a:p>
          <a:p>
            <a:r>
              <a:rPr lang="en-US"/>
              <a:t>Example: </a:t>
            </a:r>
            <a:r>
              <a:rPr lang="en-US">
                <a:solidFill>
                  <a:srgbClr val="111111"/>
                </a:solidFill>
                <a:latin typeface="Proxima Nova Soft"/>
              </a:rPr>
              <a:t>A</a:t>
            </a:r>
            <a:r>
              <a:rPr lang="en-US" b="0" i="0">
                <a:solidFill>
                  <a:srgbClr val="111111"/>
                </a:solidFill>
                <a:effectLst/>
                <a:latin typeface="Proxima Nova Soft"/>
              </a:rPr>
              <a:t> latin employee may claim disparate treatment if he realizes that, in spite of his skills, experience, and positive employee reviews, he is repeatedly passed over for a promotion to Supervisor, in favor of white employees with fewer qualifications.</a:t>
            </a:r>
            <a:endParaRPr lang="en-US"/>
          </a:p>
        </p:txBody>
      </p:sp>
      <p:sp>
        <p:nvSpPr>
          <p:cNvPr id="4" name="Slide Number Placeholder 3">
            <a:extLst>
              <a:ext uri="{FF2B5EF4-FFF2-40B4-BE49-F238E27FC236}">
                <a16:creationId xmlns:a16="http://schemas.microsoft.com/office/drawing/2014/main" id="{4912B02F-17A0-2848-3E73-0521A4F4A4A9}"/>
              </a:ext>
            </a:extLst>
          </p:cNvPr>
          <p:cNvSpPr>
            <a:spLocks noGrp="1"/>
          </p:cNvSpPr>
          <p:nvPr>
            <p:ph type="sldNum" sz="quarter" idx="10"/>
          </p:nvPr>
        </p:nvSpPr>
        <p:spPr>
          <a:xfrm>
            <a:off x="11545009" y="6430201"/>
            <a:ext cx="70548" cy="153924"/>
          </a:xfrm>
        </p:spPr>
        <p:txBody>
          <a:bodyPr/>
          <a:lstStyle/>
          <a:p>
            <a:pPr>
              <a:defRPr/>
            </a:pPr>
            <a:fld id="{3B67BD40-0513-4610-BC0D-273865C847DB}" type="slidenum">
              <a:rPr lang="en-US" smtClean="0">
                <a:solidFill>
                  <a:srgbClr val="12175E"/>
                </a:solidFill>
              </a:rPr>
              <a:pPr>
                <a:defRPr/>
              </a:pPr>
              <a:t>80</a:t>
            </a:fld>
            <a:endParaRPr lang="en-US">
              <a:solidFill>
                <a:srgbClr val="12175E"/>
              </a:solidFill>
            </a:endParaRPr>
          </a:p>
        </p:txBody>
      </p:sp>
    </p:spTree>
    <p:extLst>
      <p:ext uri="{BB962C8B-B14F-4D97-AF65-F5344CB8AC3E}">
        <p14:creationId val="1590719503"/>
      </p:ext>
    </p:extLst>
  </p:cSld>
  <p:clrMapOvr>
    <a:masterClrMapping/>
  </p:clrMapOvr>
  <p:transition/>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Rounded Rectangle 33"/>
          <p:cNvSpPr/>
          <p:nvPr/>
        </p:nvSpPr>
        <p:spPr bwMode="auto">
          <a:xfrm>
            <a:off x="8179922" y="4255602"/>
            <a:ext cx="2056010" cy="869455"/>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6" name="Rounded Rectangle 5"/>
          <p:cNvSpPr/>
          <p:nvPr/>
        </p:nvSpPr>
        <p:spPr bwMode="auto">
          <a:xfrm>
            <a:off x="2635948" y="922714"/>
            <a:ext cx="6723513" cy="124136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 name="Title 1"/>
          <p:cNvSpPr>
            <a:spLocks noGrp="1"/>
          </p:cNvSpPr>
          <p:nvPr>
            <p:ph type="title"/>
          </p:nvPr>
        </p:nvSpPr>
        <p:spPr>
          <a:xfrm>
            <a:off x="666751" y="453844"/>
            <a:ext cx="11063816" cy="492443"/>
          </a:xfrm>
        </p:spPr>
        <p:txBody>
          <a:bodyPr/>
          <a:lstStyle/>
          <a:p>
            <a:r>
              <a:rPr lang="en-US" sz="3200"/>
              <a:t>Disparate Treatment</a:t>
            </a:r>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81</a:t>
            </a:fld>
            <a:endParaRPr lang="en-US">
              <a:solidFill>
                <a:srgbClr val="12175E"/>
              </a:solidFill>
            </a:endParaRPr>
          </a:p>
        </p:txBody>
      </p:sp>
      <p:sp>
        <p:nvSpPr>
          <p:cNvPr id="5" name="TextBox 4"/>
          <p:cNvSpPr txBox="1"/>
          <p:nvPr/>
        </p:nvSpPr>
        <p:spPr>
          <a:xfrm>
            <a:off x="2720319" y="892355"/>
            <a:ext cx="6723513" cy="954107"/>
          </a:xfrm>
          <a:prstGeom prst="rect">
            <a:avLst/>
          </a:prstGeom>
          <a:noFill/>
        </p:spPr>
        <p:txBody>
          <a:bodyPr wrap="square" rtlCol="0">
            <a:spAutoFit/>
          </a:bodyPr>
          <a:lstStyle/>
          <a:p>
            <a:r>
              <a:rPr lang="en-US" sz="2800">
                <a:solidFill>
                  <a:srgbClr val="000000"/>
                </a:solidFill>
              </a:rPr>
              <a:t>Did employer treat applicants in a protected category differently from similarly situated applicants not in the protected category?</a:t>
            </a:r>
          </a:p>
        </p:txBody>
      </p:sp>
      <p:grpSp>
        <p:nvGrpSpPr>
          <p:cNvPr id="12" name="Group 11"/>
          <p:cNvGrpSpPr/>
          <p:nvPr/>
        </p:nvGrpSpPr>
        <p:grpSpPr>
          <a:xfrm rot="20928774">
            <a:off x="2930837" y="2185995"/>
            <a:ext cx="1258202" cy="681411"/>
            <a:chOff x="2212257" y="2156493"/>
            <a:chExt cx="943897" cy="681411"/>
          </a:xfrm>
        </p:grpSpPr>
        <p:sp>
          <p:nvSpPr>
            <p:cNvPr id="7" name="Down Arrow 6"/>
            <p:cNvSpPr/>
            <p:nvPr/>
          </p:nvSpPr>
          <p:spPr bwMode="auto">
            <a:xfrm rot="2888162">
              <a:off x="2320115" y="2196917"/>
              <a:ext cx="584655" cy="697320"/>
            </a:xfrm>
            <a:prstGeom prst="downArrow">
              <a:avLst>
                <a:gd name="adj1" fmla="val 50000"/>
                <a:gd name="adj2" fmla="val 5151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9" name="TextBox 8"/>
            <p:cNvSpPr txBox="1"/>
            <p:nvPr/>
          </p:nvSpPr>
          <p:spPr>
            <a:xfrm rot="19125068">
              <a:off x="2212257" y="2156493"/>
              <a:ext cx="943897" cy="420628"/>
            </a:xfrm>
            <a:prstGeom prst="rect">
              <a:avLst/>
            </a:prstGeom>
            <a:noFill/>
          </p:spPr>
          <p:txBody>
            <a:bodyPr wrap="square" rtlCol="0">
              <a:spAutoFit/>
            </a:bodyPr>
            <a:lstStyle/>
            <a:p>
              <a:r>
                <a:rPr lang="en-US" sz="3200">
                  <a:solidFill>
                    <a:srgbClr val="000000"/>
                  </a:solidFill>
                </a:rPr>
                <a:t>YES</a:t>
              </a:r>
            </a:p>
          </p:txBody>
        </p:sp>
      </p:grpSp>
      <p:grpSp>
        <p:nvGrpSpPr>
          <p:cNvPr id="38" name="Group 37"/>
          <p:cNvGrpSpPr/>
          <p:nvPr/>
        </p:nvGrpSpPr>
        <p:grpSpPr>
          <a:xfrm>
            <a:off x="7173172" y="2470433"/>
            <a:ext cx="4541320" cy="1307181"/>
            <a:chOff x="5380089" y="2320172"/>
            <a:chExt cx="3406877" cy="1307181"/>
          </a:xfrm>
        </p:grpSpPr>
        <p:grpSp>
          <p:nvGrpSpPr>
            <p:cNvPr id="13" name="Group 12"/>
            <p:cNvGrpSpPr/>
            <p:nvPr/>
          </p:nvGrpSpPr>
          <p:grpSpPr>
            <a:xfrm rot="732385">
              <a:off x="5923262" y="2320172"/>
              <a:ext cx="961529" cy="575192"/>
              <a:chOff x="5908617" y="2260799"/>
              <a:chExt cx="1070083" cy="603611"/>
            </a:xfrm>
          </p:grpSpPr>
          <p:sp>
            <p:nvSpPr>
              <p:cNvPr id="8" name="Down Arrow 7"/>
              <p:cNvSpPr/>
              <p:nvPr/>
            </p:nvSpPr>
            <p:spPr bwMode="auto">
              <a:xfrm rot="18231648">
                <a:off x="6010537" y="2158879"/>
                <a:ext cx="603611" cy="807452"/>
              </a:xfrm>
              <a:prstGeom prst="downArrow">
                <a:avLst>
                  <a:gd name="adj1" fmla="val 50000"/>
                  <a:gd name="adj2" fmla="val 5151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1" name="TextBox 10"/>
              <p:cNvSpPr txBox="1"/>
              <p:nvPr/>
            </p:nvSpPr>
            <p:spPr>
              <a:xfrm rot="1968873">
                <a:off x="6034803" y="2314130"/>
                <a:ext cx="943897" cy="441410"/>
              </a:xfrm>
              <a:prstGeom prst="rect">
                <a:avLst/>
              </a:prstGeom>
              <a:noFill/>
            </p:spPr>
            <p:txBody>
              <a:bodyPr wrap="square" rtlCol="0">
                <a:spAutoFit/>
              </a:bodyPr>
              <a:lstStyle/>
              <a:p>
                <a:r>
                  <a:rPr lang="en-US" sz="3200">
                    <a:solidFill>
                      <a:srgbClr val="000000"/>
                    </a:solidFill>
                  </a:rPr>
                  <a:t>NO</a:t>
                </a:r>
              </a:p>
            </p:txBody>
          </p:sp>
        </p:grpSp>
        <p:grpSp>
          <p:nvGrpSpPr>
            <p:cNvPr id="16" name="Group 15"/>
            <p:cNvGrpSpPr/>
            <p:nvPr/>
          </p:nvGrpSpPr>
          <p:grpSpPr>
            <a:xfrm>
              <a:off x="5380089" y="2909094"/>
              <a:ext cx="3406877" cy="718259"/>
              <a:chOff x="604684" y="2880347"/>
              <a:chExt cx="3406877" cy="718259"/>
            </a:xfrm>
          </p:grpSpPr>
          <p:sp>
            <p:nvSpPr>
              <p:cNvPr id="15" name="Rounded Rectangle 14"/>
              <p:cNvSpPr/>
              <p:nvPr/>
            </p:nvSpPr>
            <p:spPr bwMode="auto">
              <a:xfrm>
                <a:off x="604684" y="2880347"/>
                <a:ext cx="3259393" cy="718259"/>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4" name="TextBox 13"/>
              <p:cNvSpPr txBox="1"/>
              <p:nvPr/>
            </p:nvSpPr>
            <p:spPr>
              <a:xfrm>
                <a:off x="604684" y="2880347"/>
                <a:ext cx="3406877" cy="584775"/>
              </a:xfrm>
              <a:prstGeom prst="rect">
                <a:avLst/>
              </a:prstGeom>
              <a:noFill/>
            </p:spPr>
            <p:txBody>
              <a:bodyPr wrap="square" rtlCol="0">
                <a:spAutoFit/>
              </a:bodyPr>
              <a:lstStyle/>
              <a:p>
                <a:r>
                  <a:rPr lang="en-US">
                    <a:solidFill>
                      <a:srgbClr val="000000"/>
                    </a:solidFill>
                  </a:rPr>
                  <a:t>Insufficient evidence to determine intentional discrimination</a:t>
                </a:r>
              </a:p>
            </p:txBody>
          </p:sp>
        </p:grpSp>
      </p:grpSp>
      <p:grpSp>
        <p:nvGrpSpPr>
          <p:cNvPr id="20" name="Group 19"/>
          <p:cNvGrpSpPr/>
          <p:nvPr/>
        </p:nvGrpSpPr>
        <p:grpSpPr>
          <a:xfrm>
            <a:off x="1661258" y="2992584"/>
            <a:ext cx="3898886" cy="1235363"/>
            <a:chOff x="619432" y="2830565"/>
            <a:chExt cx="2924926" cy="1235363"/>
          </a:xfrm>
        </p:grpSpPr>
        <p:sp>
          <p:nvSpPr>
            <p:cNvPr id="19" name="Rounded Rectangle 18"/>
            <p:cNvSpPr/>
            <p:nvPr/>
          </p:nvSpPr>
          <p:spPr bwMode="auto">
            <a:xfrm>
              <a:off x="619432" y="2864850"/>
              <a:ext cx="2831691" cy="1201078"/>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18" name="TextBox 17"/>
            <p:cNvSpPr txBox="1"/>
            <p:nvPr/>
          </p:nvSpPr>
          <p:spPr>
            <a:xfrm>
              <a:off x="712667" y="2830565"/>
              <a:ext cx="2831691" cy="830997"/>
            </a:xfrm>
            <a:prstGeom prst="rect">
              <a:avLst/>
            </a:prstGeom>
            <a:noFill/>
          </p:spPr>
          <p:txBody>
            <a:bodyPr wrap="square" rtlCol="0">
              <a:spAutoFit/>
            </a:bodyPr>
            <a:lstStyle/>
            <a:p>
              <a:r>
                <a:rPr lang="en-US">
                  <a:solidFill>
                    <a:srgbClr val="000000"/>
                  </a:solidFill>
                </a:rPr>
                <a:t>Can the employer articulate a legitimate, nondiscriminatory reason for the different treatment?</a:t>
              </a:r>
            </a:p>
          </p:txBody>
        </p:sp>
      </p:grpSp>
      <p:grpSp>
        <p:nvGrpSpPr>
          <p:cNvPr id="21" name="Group 20"/>
          <p:cNvGrpSpPr/>
          <p:nvPr/>
        </p:nvGrpSpPr>
        <p:grpSpPr>
          <a:xfrm rot="20928774">
            <a:off x="1814504" y="4299779"/>
            <a:ext cx="1258202" cy="681411"/>
            <a:chOff x="2212257" y="2156493"/>
            <a:chExt cx="943897" cy="681411"/>
          </a:xfrm>
        </p:grpSpPr>
        <p:sp>
          <p:nvSpPr>
            <p:cNvPr id="22" name="Down Arrow 21"/>
            <p:cNvSpPr/>
            <p:nvPr/>
          </p:nvSpPr>
          <p:spPr bwMode="auto">
            <a:xfrm rot="2888162">
              <a:off x="2320115" y="2196917"/>
              <a:ext cx="584655" cy="697320"/>
            </a:xfrm>
            <a:prstGeom prst="downArrow">
              <a:avLst>
                <a:gd name="adj1" fmla="val 50000"/>
                <a:gd name="adj2" fmla="val 5151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3" name="TextBox 22"/>
            <p:cNvSpPr txBox="1"/>
            <p:nvPr/>
          </p:nvSpPr>
          <p:spPr>
            <a:xfrm rot="19125068">
              <a:off x="2212257" y="2156493"/>
              <a:ext cx="943897" cy="420628"/>
            </a:xfrm>
            <a:prstGeom prst="rect">
              <a:avLst/>
            </a:prstGeom>
            <a:noFill/>
          </p:spPr>
          <p:txBody>
            <a:bodyPr wrap="square" rtlCol="0">
              <a:spAutoFit/>
            </a:bodyPr>
            <a:lstStyle/>
            <a:p>
              <a:r>
                <a:rPr lang="en-US" sz="3200">
                  <a:solidFill>
                    <a:srgbClr val="000000"/>
                  </a:solidFill>
                </a:rPr>
                <a:t>YES</a:t>
              </a:r>
            </a:p>
          </p:txBody>
        </p:sp>
      </p:grpSp>
      <p:grpSp>
        <p:nvGrpSpPr>
          <p:cNvPr id="24" name="Group 23"/>
          <p:cNvGrpSpPr/>
          <p:nvPr/>
        </p:nvGrpSpPr>
        <p:grpSpPr>
          <a:xfrm>
            <a:off x="845246" y="5158422"/>
            <a:ext cx="3774605" cy="913809"/>
            <a:chOff x="619432" y="2864850"/>
            <a:chExt cx="2831691" cy="913809"/>
          </a:xfrm>
        </p:grpSpPr>
        <p:sp>
          <p:nvSpPr>
            <p:cNvPr id="25" name="Rounded Rectangle 24"/>
            <p:cNvSpPr/>
            <p:nvPr/>
          </p:nvSpPr>
          <p:spPr bwMode="auto">
            <a:xfrm>
              <a:off x="619432" y="2864850"/>
              <a:ext cx="2831691" cy="913809"/>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26" name="TextBox 25"/>
            <p:cNvSpPr txBox="1"/>
            <p:nvPr/>
          </p:nvSpPr>
          <p:spPr>
            <a:xfrm>
              <a:off x="619432" y="2865599"/>
              <a:ext cx="2831691" cy="338554"/>
            </a:xfrm>
            <a:prstGeom prst="rect">
              <a:avLst/>
            </a:prstGeom>
            <a:noFill/>
          </p:spPr>
          <p:txBody>
            <a:bodyPr wrap="square" rtlCol="0">
              <a:spAutoFit/>
            </a:bodyPr>
            <a:lstStyle/>
            <a:p>
              <a:endParaRPr lang="en-US">
                <a:solidFill>
                  <a:srgbClr val="000000"/>
                </a:solidFill>
              </a:endParaRPr>
            </a:p>
          </p:txBody>
        </p:sp>
      </p:grpSp>
      <p:sp>
        <p:nvSpPr>
          <p:cNvPr id="27" name="Rectangle 26"/>
          <p:cNvSpPr/>
          <p:nvPr/>
        </p:nvSpPr>
        <p:spPr>
          <a:xfrm>
            <a:off x="765057" y="5125057"/>
            <a:ext cx="3741787" cy="584775"/>
          </a:xfrm>
          <a:prstGeom prst="rect">
            <a:avLst/>
          </a:prstGeom>
        </p:spPr>
        <p:txBody>
          <a:bodyPr wrap="square">
            <a:spAutoFit/>
          </a:bodyPr>
          <a:lstStyle/>
          <a:p>
            <a:r>
              <a:rPr lang="en-US">
                <a:solidFill>
                  <a:srgbClr val="000000"/>
                </a:solidFill>
              </a:rPr>
              <a:t>Is there any evidence demonstrating the articulated reason is pretext?</a:t>
            </a:r>
          </a:p>
        </p:txBody>
      </p:sp>
      <p:grpSp>
        <p:nvGrpSpPr>
          <p:cNvPr id="32" name="Group 31"/>
          <p:cNvGrpSpPr/>
          <p:nvPr/>
        </p:nvGrpSpPr>
        <p:grpSpPr>
          <a:xfrm rot="1218679">
            <a:off x="5635624" y="3962395"/>
            <a:ext cx="2839479" cy="575192"/>
            <a:chOff x="4657936" y="3062412"/>
            <a:chExt cx="796382" cy="575192"/>
          </a:xfrm>
        </p:grpSpPr>
        <p:sp>
          <p:nvSpPr>
            <p:cNvPr id="30" name="Down Arrow 29"/>
            <p:cNvSpPr/>
            <p:nvPr/>
          </p:nvSpPr>
          <p:spPr bwMode="auto">
            <a:xfrm rot="16042308">
              <a:off x="4709580" y="3022889"/>
              <a:ext cx="575192" cy="654238"/>
            </a:xfrm>
            <a:prstGeom prst="downArrow">
              <a:avLst>
                <a:gd name="adj1" fmla="val 50000"/>
                <a:gd name="adj2" fmla="val 5151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31" name="TextBox 30"/>
            <p:cNvSpPr txBox="1"/>
            <p:nvPr/>
          </p:nvSpPr>
          <p:spPr>
            <a:xfrm>
              <a:off x="4657936" y="3149188"/>
              <a:ext cx="796382" cy="461665"/>
            </a:xfrm>
            <a:prstGeom prst="rect">
              <a:avLst/>
            </a:prstGeom>
            <a:noFill/>
          </p:spPr>
          <p:txBody>
            <a:bodyPr wrap="square" rtlCol="0">
              <a:spAutoFit/>
            </a:bodyPr>
            <a:lstStyle/>
            <a:p>
              <a:r>
                <a:rPr lang="en-US" baseline="0">
                  <a:solidFill>
                    <a:srgbClr val="000000"/>
                  </a:solidFill>
                </a:rPr>
                <a:t>NO</a:t>
              </a:r>
            </a:p>
          </p:txBody>
        </p:sp>
      </p:grpSp>
      <p:sp>
        <p:nvSpPr>
          <p:cNvPr id="33" name="TextBox 32"/>
          <p:cNvSpPr txBox="1"/>
          <p:nvPr/>
        </p:nvSpPr>
        <p:spPr>
          <a:xfrm>
            <a:off x="8229064" y="4235283"/>
            <a:ext cx="2006868" cy="584775"/>
          </a:xfrm>
          <a:prstGeom prst="rect">
            <a:avLst/>
          </a:prstGeom>
          <a:noFill/>
        </p:spPr>
        <p:txBody>
          <a:bodyPr wrap="square" rtlCol="0">
            <a:spAutoFit/>
          </a:bodyPr>
          <a:lstStyle/>
          <a:p>
            <a:r>
              <a:rPr lang="en-US">
                <a:solidFill>
                  <a:srgbClr val="000000"/>
                </a:solidFill>
              </a:rPr>
              <a:t>Possible Finding of Discrimination</a:t>
            </a:r>
          </a:p>
        </p:txBody>
      </p:sp>
      <p:grpSp>
        <p:nvGrpSpPr>
          <p:cNvPr id="35" name="Group 34"/>
          <p:cNvGrpSpPr/>
          <p:nvPr/>
        </p:nvGrpSpPr>
        <p:grpSpPr>
          <a:xfrm rot="21320606">
            <a:off x="4634598" y="4598523"/>
            <a:ext cx="3341815" cy="575192"/>
            <a:chOff x="4649778" y="3062412"/>
            <a:chExt cx="796382" cy="575192"/>
          </a:xfrm>
        </p:grpSpPr>
        <p:sp>
          <p:nvSpPr>
            <p:cNvPr id="36" name="Down Arrow 35"/>
            <p:cNvSpPr/>
            <p:nvPr/>
          </p:nvSpPr>
          <p:spPr bwMode="auto">
            <a:xfrm rot="16042308">
              <a:off x="4709580" y="3022889"/>
              <a:ext cx="575192" cy="654238"/>
            </a:xfrm>
            <a:prstGeom prst="downArrow">
              <a:avLst>
                <a:gd name="adj1" fmla="val 50000"/>
                <a:gd name="adj2" fmla="val 5151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37" name="TextBox 36"/>
            <p:cNvSpPr txBox="1"/>
            <p:nvPr/>
          </p:nvSpPr>
          <p:spPr>
            <a:xfrm>
              <a:off x="4649778" y="3115700"/>
              <a:ext cx="796382" cy="461665"/>
            </a:xfrm>
            <a:prstGeom prst="rect">
              <a:avLst/>
            </a:prstGeom>
            <a:noFill/>
          </p:spPr>
          <p:txBody>
            <a:bodyPr wrap="square" rtlCol="0">
              <a:spAutoFit/>
            </a:bodyPr>
            <a:lstStyle/>
            <a:p>
              <a:r>
                <a:rPr lang="en-US" baseline="0">
                  <a:solidFill>
                    <a:srgbClr val="000000"/>
                  </a:solidFill>
                </a:rPr>
                <a:t>Yes</a:t>
              </a:r>
            </a:p>
          </p:txBody>
        </p:sp>
      </p:grpSp>
      <p:grpSp>
        <p:nvGrpSpPr>
          <p:cNvPr id="40" name="Group 39"/>
          <p:cNvGrpSpPr/>
          <p:nvPr/>
        </p:nvGrpSpPr>
        <p:grpSpPr>
          <a:xfrm rot="19584228">
            <a:off x="5144673" y="5441188"/>
            <a:ext cx="1250083" cy="575192"/>
            <a:chOff x="5908617" y="2260799"/>
            <a:chExt cx="1043682" cy="603611"/>
          </a:xfrm>
        </p:grpSpPr>
        <p:sp>
          <p:nvSpPr>
            <p:cNvPr id="44" name="Down Arrow 43"/>
            <p:cNvSpPr/>
            <p:nvPr/>
          </p:nvSpPr>
          <p:spPr bwMode="auto">
            <a:xfrm rot="18231648">
              <a:off x="6010537" y="2158879"/>
              <a:ext cx="603611" cy="807452"/>
            </a:xfrm>
            <a:prstGeom prst="downArrow">
              <a:avLst>
                <a:gd name="adj1" fmla="val 50000"/>
                <a:gd name="adj2" fmla="val 5151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45" name="TextBox 44"/>
            <p:cNvSpPr txBox="1"/>
            <p:nvPr/>
          </p:nvSpPr>
          <p:spPr>
            <a:xfrm rot="1968873">
              <a:off x="6008402" y="2364085"/>
              <a:ext cx="943897" cy="441410"/>
            </a:xfrm>
            <a:prstGeom prst="rect">
              <a:avLst/>
            </a:prstGeom>
            <a:noFill/>
          </p:spPr>
          <p:txBody>
            <a:bodyPr wrap="square" rtlCol="0">
              <a:spAutoFit/>
            </a:bodyPr>
            <a:lstStyle/>
            <a:p>
              <a:r>
                <a:rPr lang="en-US" sz="3200">
                  <a:solidFill>
                    <a:srgbClr val="000000"/>
                  </a:solidFill>
                </a:rPr>
                <a:t>NO</a:t>
              </a:r>
            </a:p>
          </p:txBody>
        </p:sp>
      </p:grpSp>
      <p:sp>
        <p:nvSpPr>
          <p:cNvPr id="42" name="Rounded Rectangle 41"/>
          <p:cNvSpPr/>
          <p:nvPr/>
        </p:nvSpPr>
        <p:spPr bwMode="auto">
          <a:xfrm>
            <a:off x="6823559" y="5486519"/>
            <a:ext cx="4344726" cy="47216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43" name="TextBox 42"/>
          <p:cNvSpPr txBox="1"/>
          <p:nvPr/>
        </p:nvSpPr>
        <p:spPr>
          <a:xfrm>
            <a:off x="6348727" y="5570974"/>
            <a:ext cx="4541320" cy="338554"/>
          </a:xfrm>
          <a:prstGeom prst="rect">
            <a:avLst/>
          </a:prstGeom>
          <a:noFill/>
        </p:spPr>
        <p:txBody>
          <a:bodyPr wrap="square" rtlCol="0">
            <a:spAutoFit/>
          </a:bodyPr>
          <a:lstStyle/>
          <a:p>
            <a:endParaRPr lang="en-US">
              <a:solidFill>
                <a:srgbClr val="000000"/>
              </a:solidFill>
            </a:endParaRPr>
          </a:p>
        </p:txBody>
      </p:sp>
      <p:sp>
        <p:nvSpPr>
          <p:cNvPr id="46" name="Rectangle 45"/>
          <p:cNvSpPr/>
          <p:nvPr/>
        </p:nvSpPr>
        <p:spPr>
          <a:xfrm>
            <a:off x="6868548" y="5553097"/>
            <a:ext cx="3191899" cy="338554"/>
          </a:xfrm>
          <a:prstGeom prst="rect">
            <a:avLst/>
          </a:prstGeom>
        </p:spPr>
        <p:txBody>
          <a:bodyPr wrap="none">
            <a:spAutoFit/>
          </a:bodyPr>
          <a:lstStyle/>
          <a:p>
            <a:r>
              <a:rPr lang="en-US">
                <a:solidFill>
                  <a:srgbClr val="000000"/>
                </a:solidFill>
              </a:rPr>
              <a:t>Likely finding of no discrimination</a:t>
            </a:r>
          </a:p>
        </p:txBody>
      </p:sp>
    </p:spTree>
    <p:extLst>
      <p:ext uri="{BB962C8B-B14F-4D97-AF65-F5344CB8AC3E}">
        <p14:creationId val="4001692575"/>
      </p:ext>
    </p:extLst>
  </p:cSld>
  <p:clrMapOvr>
    <a:masterClrMapping/>
  </p:clrMapOvr>
  <p:transition/>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Fair Employment and Housing Act (FEHA)</a:t>
            </a:r>
          </a:p>
        </p:txBody>
      </p:sp>
      <p:sp>
        <p:nvSpPr>
          <p:cNvPr id="3" name="Content Placeholder 2"/>
          <p:cNvSpPr>
            <a:spLocks noGrp="1"/>
          </p:cNvSpPr>
          <p:nvPr>
            <p:ph idx="1"/>
          </p:nvPr>
        </p:nvSpPr>
        <p:spPr>
          <a:xfrm>
            <a:off x="668166" y="1387013"/>
            <a:ext cx="11060935" cy="3441843"/>
          </a:xfrm>
        </p:spPr>
        <p:txBody>
          <a:bodyPr/>
          <a:lstStyle/>
          <a:p>
            <a:pPr algn="just"/>
            <a:r>
              <a:rPr lang="en-US"/>
              <a:t>Requires nondiscriminatory recruitment</a:t>
            </a:r>
          </a:p>
          <a:p>
            <a:pPr algn="just"/>
            <a:r>
              <a:rPr lang="en-US"/>
              <a:t>No restriction/exclusion/classification on prohibited basis</a:t>
            </a:r>
          </a:p>
          <a:p>
            <a:pPr algn="just"/>
            <a:r>
              <a:rPr lang="en-US"/>
              <a:t>No preference on prohibited basis</a:t>
            </a:r>
          </a:p>
          <a:p>
            <a:pPr algn="just"/>
            <a:r>
              <a:rPr lang="en-US"/>
              <a:t>No advertising intended to discriminate on prohibited basis</a:t>
            </a:r>
          </a:p>
          <a:p>
            <a:pPr algn="just"/>
            <a:endParaRPr lang="en-US"/>
          </a:p>
          <a:p>
            <a:pPr marL="0" indent="0" algn="just">
              <a:buNone/>
            </a:pPr>
            <a:r>
              <a:rPr lang="en-US"/>
              <a:t>2 CCR 11016 </a:t>
            </a:r>
          </a:p>
          <a:p>
            <a:pPr algn="just"/>
            <a:endParaRPr lang="en-US"/>
          </a:p>
          <a:p>
            <a:pPr marL="0" indent="0" algn="just">
              <a:buNone/>
            </a:pPr>
            <a:endParaRPr lang="en-US"/>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82</a:t>
            </a:fld>
            <a:endParaRPr lang="en-US">
              <a:solidFill>
                <a:srgbClr val="12175E"/>
              </a:solidFill>
            </a:endParaRPr>
          </a:p>
        </p:txBody>
      </p:sp>
    </p:spTree>
    <p:extLst>
      <p:ext uri="{BB962C8B-B14F-4D97-AF65-F5344CB8AC3E}">
        <p14:creationId val="3902763551"/>
      </p:ext>
    </p:extLst>
  </p:cSld>
  <p:clrMapOvr>
    <a:masterClrMapping/>
  </p:clrMapOvr>
  <p:transition/>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Fair Employment and Housing Act</a:t>
            </a:r>
          </a:p>
        </p:txBody>
      </p:sp>
      <p:sp>
        <p:nvSpPr>
          <p:cNvPr id="3" name="Content Placeholder 2"/>
          <p:cNvSpPr>
            <a:spLocks noGrp="1"/>
          </p:cNvSpPr>
          <p:nvPr>
            <p:ph idx="1"/>
          </p:nvPr>
        </p:nvSpPr>
        <p:spPr>
          <a:xfrm>
            <a:off x="668166" y="1130158"/>
            <a:ext cx="11060935" cy="4602822"/>
          </a:xfrm>
        </p:spPr>
        <p:txBody>
          <a:bodyPr/>
          <a:lstStyle/>
          <a:p>
            <a:pPr algn="just"/>
            <a:r>
              <a:rPr lang="en-US"/>
              <a:t>Pre-employment inquiries that directly or indirectly identify an individual based on protected category are generally impermissible</a:t>
            </a:r>
          </a:p>
          <a:p>
            <a:pPr algn="just"/>
            <a:r>
              <a:rPr lang="en-US"/>
              <a:t>Avoid questions about scheduling/availability for work that may divulge applicant’s religion, disability or medical condition.</a:t>
            </a:r>
          </a:p>
          <a:p>
            <a:pPr algn="just"/>
            <a:r>
              <a:rPr lang="en-US"/>
              <a:t>OK to ask: “Other than time off for reasons related to your religion, a disability, or a medical condition, are you available to work the proposed schedule?” </a:t>
            </a:r>
          </a:p>
          <a:p>
            <a:pPr algn="just"/>
            <a:r>
              <a:rPr lang="en-US"/>
              <a:t>“Personal interviews shall be free of discrimination.”</a:t>
            </a:r>
          </a:p>
          <a:p>
            <a:pPr algn="just"/>
            <a:endParaRPr lang="en-US"/>
          </a:p>
          <a:p>
            <a:pPr marL="0" indent="0" algn="just">
              <a:buNone/>
            </a:pPr>
            <a:r>
              <a:rPr lang="en-US"/>
              <a:t>2 CCR 11016 </a:t>
            </a:r>
          </a:p>
          <a:p>
            <a:pPr algn="just"/>
            <a:endParaRPr lang="en-US"/>
          </a:p>
          <a:p>
            <a:pPr marL="0" indent="0" algn="just">
              <a:buNone/>
            </a:pPr>
            <a:endParaRPr lang="en-US"/>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83</a:t>
            </a:fld>
            <a:endParaRPr lang="en-US">
              <a:solidFill>
                <a:srgbClr val="12175E"/>
              </a:solidFill>
            </a:endParaRPr>
          </a:p>
        </p:txBody>
      </p:sp>
    </p:spTree>
    <p:extLst>
      <p:ext uri="{BB962C8B-B14F-4D97-AF65-F5344CB8AC3E}">
        <p14:creationId val="2486899503"/>
      </p:ext>
    </p:extLst>
  </p:cSld>
  <p:clrMapOvr>
    <a:masterClrMapping/>
  </p:clrMapOvr>
  <p:transition/>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Fair Employment and Housing Act</a:t>
            </a:r>
          </a:p>
        </p:txBody>
      </p:sp>
      <p:sp>
        <p:nvSpPr>
          <p:cNvPr id="3" name="Content Placeholder 2"/>
          <p:cNvSpPr>
            <a:spLocks noGrp="1"/>
          </p:cNvSpPr>
          <p:nvPr>
            <p:ph idx="1"/>
          </p:nvPr>
        </p:nvSpPr>
        <p:spPr>
          <a:xfrm>
            <a:off x="668166" y="1361442"/>
            <a:ext cx="11060935" cy="3909203"/>
          </a:xfrm>
        </p:spPr>
        <p:txBody>
          <a:bodyPr/>
          <a:lstStyle/>
          <a:p>
            <a:pPr algn="just"/>
            <a:r>
              <a:rPr lang="en-US"/>
              <a:t>Selection and testing criteria and procedures that have disproportionate adverse impact on protected category of applicants are prohibited unless “job related and consistent with business necessity.”</a:t>
            </a:r>
          </a:p>
          <a:p>
            <a:pPr algn="just"/>
            <a:r>
              <a:rPr lang="en-US"/>
              <a:t>Opportunities for promotion or transfer may not be restricted to certain employees or classes of employees if this would have a discriminatory effect.</a:t>
            </a:r>
          </a:p>
          <a:p>
            <a:pPr algn="just"/>
            <a:r>
              <a:rPr lang="en-US"/>
              <a:t>Height and weight standards generally prohibited.</a:t>
            </a:r>
          </a:p>
          <a:p>
            <a:pPr marL="0" indent="0" algn="just">
              <a:buNone/>
            </a:pPr>
            <a:r>
              <a:rPr lang="en-US"/>
              <a:t>2 CCR 11017</a:t>
            </a:r>
          </a:p>
          <a:p>
            <a:pPr marL="0" indent="0" algn="just">
              <a:buNone/>
            </a:pPr>
            <a:endParaRPr lang="en-US"/>
          </a:p>
          <a:p>
            <a:pPr algn="just"/>
            <a:endParaRPr lang="en-US"/>
          </a:p>
          <a:p>
            <a:pPr marL="0" indent="0" algn="just">
              <a:buNone/>
            </a:pPr>
            <a:endParaRPr lang="en-US"/>
          </a:p>
          <a:p>
            <a:pPr marL="0" indent="0" algn="just">
              <a:buNone/>
            </a:pPr>
            <a:endParaRPr lang="en-US"/>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84</a:t>
            </a:fld>
            <a:endParaRPr lang="en-US">
              <a:solidFill>
                <a:srgbClr val="12175E"/>
              </a:solidFill>
            </a:endParaRPr>
          </a:p>
        </p:txBody>
      </p:sp>
    </p:spTree>
    <p:extLst>
      <p:ext uri="{BB962C8B-B14F-4D97-AF65-F5344CB8AC3E}">
        <p14:creationId val="879879650"/>
      </p:ext>
    </p:extLst>
  </p:cSld>
  <p:clrMapOvr>
    <a:masterClrMapping/>
  </p:clrMapOvr>
  <p:transition/>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Fair Employment and Housing Act</a:t>
            </a:r>
          </a:p>
        </p:txBody>
      </p:sp>
      <p:sp>
        <p:nvSpPr>
          <p:cNvPr id="3" name="Content Placeholder 2"/>
          <p:cNvSpPr>
            <a:spLocks noGrp="1"/>
          </p:cNvSpPr>
          <p:nvPr>
            <p:ph idx="1"/>
          </p:nvPr>
        </p:nvSpPr>
        <p:spPr>
          <a:xfrm>
            <a:off x="746789" y="1005976"/>
            <a:ext cx="11060935" cy="5638800"/>
          </a:xfrm>
        </p:spPr>
        <p:txBody>
          <a:bodyPr/>
          <a:lstStyle/>
          <a:p>
            <a:pPr marL="0" indent="0" algn="just">
              <a:buNone/>
            </a:pPr>
            <a:r>
              <a:rPr lang="en-US" sz="2000" b="1" u="sng"/>
              <a:t>Rules for Criminal Record Information</a:t>
            </a:r>
            <a:r>
              <a:rPr lang="en-US" sz="2000" b="1"/>
              <a:t>:</a:t>
            </a:r>
          </a:p>
          <a:p>
            <a:pPr algn="just"/>
            <a:r>
              <a:rPr lang="en-US" sz="2000"/>
              <a:t>Fair Chance Act restricts consideration of applicant criminal record information – cannot inquire or consider until after conditional job offer has been made</a:t>
            </a:r>
          </a:p>
          <a:p>
            <a:pPr algn="just"/>
            <a:r>
              <a:rPr lang="en-US" sz="2000"/>
              <a:t>Exception when employer is required by law to conduct criminal background check</a:t>
            </a:r>
          </a:p>
          <a:p>
            <a:pPr lvl="1" algn="just"/>
            <a:r>
              <a:rPr lang="en-US"/>
              <a:t>Educ. Code  88024 (non academic/classified employees) - DOJ Fingerprinting </a:t>
            </a:r>
          </a:p>
          <a:p>
            <a:pPr lvl="1" algn="just"/>
            <a:r>
              <a:rPr lang="en-US"/>
              <a:t>Educ. Code 72330.5 (security personnel) – DOJ may use NICS to assess use of firearm</a:t>
            </a:r>
          </a:p>
          <a:p>
            <a:pPr lvl="1" algn="just"/>
            <a:r>
              <a:rPr lang="en-US"/>
              <a:t>Educ. Code 87013 (academic employees) – First time academic hire in CA, local LLEA &amp; DOJ</a:t>
            </a:r>
          </a:p>
          <a:p>
            <a:pPr algn="just"/>
            <a:r>
              <a:rPr lang="en-US" sz="2000"/>
              <a:t>Exception when employer is required by law to restrict employment based on criminal history</a:t>
            </a:r>
          </a:p>
          <a:p>
            <a:pPr lvl="1" algn="just"/>
            <a:r>
              <a:rPr lang="en-US" err="1"/>
              <a:t>E.g, “sex offense” per Educ. Code 87010 or “controlled substance offense” per Educ. Code 87011;  Educ. Code 87405, 88022</a:t>
            </a:r>
          </a:p>
          <a:p>
            <a:pPr algn="just"/>
            <a:r>
              <a:rPr lang="en-US" sz="2000"/>
              <a:t>Result: FCA generally does </a:t>
            </a:r>
            <a:r>
              <a:rPr lang="en-US" sz="2000" b="1" u="sng"/>
              <a:t>not</a:t>
            </a:r>
            <a:r>
              <a:rPr lang="en-US" sz="2000"/>
              <a:t> apply to CCDs, except when hiring for non-instructional student position</a:t>
            </a:r>
          </a:p>
          <a:p>
            <a:pPr marL="0" indent="0" algn="just">
              <a:buNone/>
            </a:pPr>
            <a:r>
              <a:rPr lang="en-US" sz="2000"/>
              <a:t>2 CCR 11017.1</a:t>
            </a:r>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85</a:t>
            </a:fld>
            <a:endParaRPr lang="en-US">
              <a:solidFill>
                <a:srgbClr val="12175E"/>
              </a:solidFill>
            </a:endParaRPr>
          </a:p>
        </p:txBody>
      </p:sp>
    </p:spTree>
    <p:extLst>
      <p:ext uri="{BB962C8B-B14F-4D97-AF65-F5344CB8AC3E}">
        <p14:creationId val="680812122"/>
      </p:ext>
    </p:extLst>
  </p:cSld>
  <p:clrMapOvr>
    <a:masterClrMapping/>
  </p:clrMapOvr>
  <p:transition/>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Fair Employment and Housing Act</a:t>
            </a:r>
          </a:p>
        </p:txBody>
      </p:sp>
      <p:sp>
        <p:nvSpPr>
          <p:cNvPr id="3" name="Content Placeholder 2"/>
          <p:cNvSpPr>
            <a:spLocks noGrp="1"/>
          </p:cNvSpPr>
          <p:nvPr>
            <p:ph idx="1"/>
          </p:nvPr>
        </p:nvSpPr>
        <p:spPr>
          <a:xfrm>
            <a:off x="668166" y="1056640"/>
            <a:ext cx="11060935" cy="5486400"/>
          </a:xfrm>
        </p:spPr>
        <p:txBody>
          <a:bodyPr/>
          <a:lstStyle/>
          <a:p>
            <a:pPr marL="0" indent="0" algn="just">
              <a:buNone/>
            </a:pPr>
            <a:r>
              <a:rPr lang="en-US" b="1" u="sng"/>
              <a:t>Rules for Criminal Record Information (cont’d)</a:t>
            </a:r>
            <a:r>
              <a:rPr lang="en-US" b="1"/>
              <a:t>:</a:t>
            </a:r>
          </a:p>
          <a:p>
            <a:pPr algn="just"/>
            <a:r>
              <a:rPr lang="en-US"/>
              <a:t>Unless law prohibits employment based on specified conviction, criminal record may not be an automatic bar to employment</a:t>
            </a:r>
          </a:p>
          <a:p>
            <a:pPr algn="just"/>
            <a:r>
              <a:rPr lang="en-US"/>
              <a:t>Employer must consider factors including nature and gravity of offense, passage of time, and nature of the job</a:t>
            </a:r>
          </a:p>
          <a:p>
            <a:pPr algn="just"/>
            <a:r>
              <a:rPr lang="en-US"/>
              <a:t>Employment may not be denied based on arrest not leading to conviction</a:t>
            </a:r>
          </a:p>
          <a:p>
            <a:pPr algn="just"/>
            <a:r>
              <a:rPr lang="en-US" b="1" err="1"/>
              <a:t>HR will handle criminal record issues</a:t>
            </a:r>
            <a:r>
              <a:rPr lang="en-US"/>
              <a:t> </a:t>
            </a:r>
          </a:p>
          <a:p>
            <a:pPr algn="just"/>
            <a:r>
              <a:rPr lang="en-US" b="1"/>
              <a:t>DO NOT DO YOUR OWN RESEARCH – </a:t>
            </a:r>
            <a:r>
              <a:rPr lang="en-US" b="1" i="1"/>
              <a:t>e.g., do not do an internet search of an applicant</a:t>
            </a:r>
          </a:p>
          <a:p>
            <a:pPr marL="0" indent="0" algn="just">
              <a:buNone/>
            </a:pPr>
            <a:r>
              <a:rPr lang="en-US"/>
              <a:t>2 CCR 11017.1</a:t>
            </a:r>
          </a:p>
          <a:p>
            <a:pPr marL="0" indent="0" algn="just">
              <a:buNone/>
            </a:pPr>
            <a:endParaRPr lang="en-US"/>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86</a:t>
            </a:fld>
            <a:endParaRPr lang="en-US">
              <a:solidFill>
                <a:srgbClr val="12175E"/>
              </a:solidFill>
            </a:endParaRPr>
          </a:p>
        </p:txBody>
      </p:sp>
    </p:spTree>
    <p:extLst>
      <p:ext uri="{BB962C8B-B14F-4D97-AF65-F5344CB8AC3E}">
        <p14:creationId val="3266097681"/>
      </p:ext>
    </p:extLst>
  </p:cSld>
  <p:clrMapOvr>
    <a:masterClrMapping/>
  </p:clrMapOvr>
  <p:transition/>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Fair Employment and Housing Act</a:t>
            </a:r>
          </a:p>
        </p:txBody>
      </p:sp>
      <p:sp>
        <p:nvSpPr>
          <p:cNvPr id="3" name="Content Placeholder 2"/>
          <p:cNvSpPr>
            <a:spLocks noGrp="1"/>
          </p:cNvSpPr>
          <p:nvPr>
            <p:ph idx="1"/>
          </p:nvPr>
        </p:nvSpPr>
        <p:spPr>
          <a:xfrm>
            <a:off x="668166" y="1140004"/>
            <a:ext cx="11060935" cy="4397340"/>
          </a:xfrm>
        </p:spPr>
        <p:txBody>
          <a:bodyPr/>
          <a:lstStyle/>
          <a:p>
            <a:pPr marL="0" indent="0" algn="just">
              <a:buNone/>
            </a:pPr>
            <a:r>
              <a:rPr lang="en-US" b="1" u="sng"/>
              <a:t>Rules for Disability-Related Pre-employment Inquiries</a:t>
            </a:r>
          </a:p>
          <a:p>
            <a:pPr algn="just"/>
            <a:r>
              <a:rPr lang="en-US"/>
              <a:t>Do not ask questions likely to elicit information about a disability at any time before job offer is made</a:t>
            </a:r>
          </a:p>
          <a:p>
            <a:pPr lvl="1" algn="just"/>
            <a:r>
              <a:rPr lang="en-US"/>
              <a:t>E.g. do NOT ask, “Have you ever taken medical leave?”</a:t>
            </a:r>
          </a:p>
          <a:p>
            <a:pPr lvl="1" algn="just"/>
            <a:r>
              <a:rPr lang="en-US"/>
              <a:t>E.g. do NOT ask, “Will you need any accommodation to perform this job?”</a:t>
            </a:r>
          </a:p>
          <a:p>
            <a:pPr algn="just"/>
            <a:r>
              <a:rPr lang="en-US"/>
              <a:t>If applicant requests reasonable accommodation or has obvious disability, limited inquiries may be permissible – </a:t>
            </a:r>
            <a:r>
              <a:rPr lang="en-US" b="1" i="1" u="sng"/>
              <a:t>CONSULT HR – DO NOT IMPROVISE</a:t>
            </a:r>
          </a:p>
          <a:p>
            <a:pPr algn="just"/>
            <a:r>
              <a:rPr lang="en-US"/>
              <a:t>Employer must provide reasonable accommodation in the application process – e.g.,  interpreters, scheduling accommodations</a:t>
            </a:r>
          </a:p>
          <a:p>
            <a:pPr marL="0" indent="0" algn="just">
              <a:buNone/>
            </a:pPr>
            <a:r>
              <a:rPr lang="en-US"/>
              <a:t>2 CCR 11070</a:t>
            </a:r>
          </a:p>
          <a:p>
            <a:pPr marL="0" indent="0" algn="just">
              <a:buNone/>
            </a:pPr>
            <a:endParaRPr lang="en-US"/>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87</a:t>
            </a:fld>
            <a:endParaRPr lang="en-US">
              <a:solidFill>
                <a:srgbClr val="12175E"/>
              </a:solidFill>
            </a:endParaRPr>
          </a:p>
        </p:txBody>
      </p:sp>
    </p:spTree>
    <p:extLst>
      <p:ext uri="{BB962C8B-B14F-4D97-AF65-F5344CB8AC3E}">
        <p14:creationId val="1005117672"/>
      </p:ext>
    </p:extLst>
  </p:cSld>
  <p:clrMapOvr>
    <a:masterClrMapping/>
  </p:clrMapOvr>
  <p:transition/>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t>Fair Employment and Housing Act</a:t>
            </a:r>
          </a:p>
        </p:txBody>
      </p:sp>
      <p:sp>
        <p:nvSpPr>
          <p:cNvPr id="3" name="Content Placeholder 2"/>
          <p:cNvSpPr>
            <a:spLocks noGrp="1"/>
          </p:cNvSpPr>
          <p:nvPr>
            <p:ph idx="1"/>
          </p:nvPr>
        </p:nvSpPr>
        <p:spPr>
          <a:xfrm>
            <a:off x="668166" y="1017142"/>
            <a:ext cx="11060935" cy="4479532"/>
          </a:xfrm>
        </p:spPr>
        <p:txBody>
          <a:bodyPr/>
          <a:lstStyle/>
          <a:p>
            <a:pPr marL="0" indent="0" algn="just">
              <a:buNone/>
            </a:pPr>
            <a:r>
              <a:rPr lang="en-US" b="1" u="sng"/>
              <a:t>Rules for Medical/Psychological Exams and Inquiries</a:t>
            </a:r>
          </a:p>
          <a:p>
            <a:pPr algn="just"/>
            <a:r>
              <a:rPr lang="en-US"/>
              <a:t>Pre-offer medical/psychological exam </a:t>
            </a:r>
            <a:r>
              <a:rPr lang="en-US" u="sng"/>
              <a:t>not</a:t>
            </a:r>
            <a:r>
              <a:rPr lang="en-US"/>
              <a:t> permitted</a:t>
            </a:r>
          </a:p>
          <a:p>
            <a:pPr lvl="1" algn="just"/>
            <a:r>
              <a:rPr lang="en-US"/>
              <a:t>Prohibition does not apply to testing for current illegal drug use</a:t>
            </a:r>
          </a:p>
          <a:p>
            <a:pPr algn="just"/>
            <a:r>
              <a:rPr lang="en-US"/>
              <a:t>Job  offer may be conditioned on applicant passing medical/psychological examination to determine job fitness</a:t>
            </a:r>
          </a:p>
          <a:p>
            <a:pPr lvl="1" algn="just"/>
            <a:r>
              <a:rPr lang="en-US"/>
              <a:t>All applicants in similar position must be subject to requirement (i.e., do not require selectively)</a:t>
            </a:r>
          </a:p>
          <a:p>
            <a:pPr lvl="1" algn="just"/>
            <a:r>
              <a:rPr lang="en-US"/>
              <a:t>If applicant does not pass exam, applicant may submit independent medical opinion</a:t>
            </a:r>
          </a:p>
          <a:p>
            <a:pPr lvl="1" algn="just"/>
            <a:r>
              <a:rPr lang="en-US"/>
              <a:t>Exam results must be kept confidential and separate from other files</a:t>
            </a:r>
          </a:p>
          <a:p>
            <a:pPr lvl="1" algn="just"/>
            <a:r>
              <a:rPr lang="en-US"/>
              <a:t>Exam generally must be last contingency in job offer process – i.e., all other contingencies must be removed before exam</a:t>
            </a:r>
          </a:p>
          <a:p>
            <a:pPr marL="0" indent="0" algn="just">
              <a:buNone/>
            </a:pPr>
            <a:r>
              <a:rPr lang="en-US"/>
              <a:t>2 CCR 11071</a:t>
            </a:r>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88</a:t>
            </a:fld>
            <a:endParaRPr lang="en-US">
              <a:solidFill>
                <a:srgbClr val="12175E"/>
              </a:solidFill>
            </a:endParaRPr>
          </a:p>
        </p:txBody>
      </p:sp>
    </p:spTree>
    <p:extLst>
      <p:ext uri="{BB962C8B-B14F-4D97-AF65-F5344CB8AC3E}">
        <p14:creationId val="4289456055"/>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6751" y="320675"/>
            <a:ext cx="11063816" cy="553998"/>
          </a:xfrm>
        </p:spPr>
        <p:txBody>
          <a:bodyPr/>
          <a:lstStyle/>
          <a:p>
            <a:r>
              <a:rPr lang="en-US"/>
              <a:t>Response to Sexual Harassment</a:t>
            </a:r>
          </a:p>
        </p:txBody>
      </p:sp>
      <p:sp>
        <p:nvSpPr>
          <p:cNvPr id="3" name="Content Placeholder 2"/>
          <p:cNvSpPr>
            <a:spLocks noGrp="1"/>
          </p:cNvSpPr>
          <p:nvPr>
            <p:ph idx="1"/>
          </p:nvPr>
        </p:nvSpPr>
        <p:spPr>
          <a:xfrm>
            <a:off x="531627" y="1400683"/>
            <a:ext cx="10632559" cy="3819903"/>
          </a:xfrm>
          <a:solidFill>
            <a:schemeClr val="bg2">
              <a:lumMod val="20000"/>
              <a:lumOff val="80000"/>
            </a:schemeClr>
          </a:solidFill>
        </p:spPr>
        <p:txBody>
          <a:bodyPr/>
          <a:lstStyle/>
          <a:p>
            <a:pPr marL="342900" lvl="1" indent="0">
              <a:buNone/>
            </a:pPr>
            <a:endParaRPr lang="en-US" sz="2800"/>
          </a:p>
          <a:p>
            <a:pPr marL="342900" lvl="1" indent="0" algn="just">
              <a:buNone/>
            </a:pPr>
            <a:r>
              <a:rPr lang="en-US" sz="2800"/>
              <a:t>According to </a:t>
            </a:r>
            <a:r>
              <a:rPr lang="en-US" sz="2800" b="1"/>
              <a:t>34 CFR §106.44(a): </a:t>
            </a:r>
            <a:r>
              <a:rPr lang="en-US" sz="2800"/>
              <a:t> A recipient with </a:t>
            </a:r>
            <a:r>
              <a:rPr lang="en-US" sz="2800" b="1">
                <a:solidFill>
                  <a:srgbClr val="65913D"/>
                </a:solidFill>
              </a:rPr>
              <a:t>actual knowledge</a:t>
            </a:r>
            <a:r>
              <a:rPr lang="en-US" sz="2800" b="1">
                <a:solidFill>
                  <a:srgbClr val="000000"/>
                </a:solidFill>
              </a:rPr>
              <a:t> </a:t>
            </a:r>
            <a:r>
              <a:rPr lang="en-US" sz="2800">
                <a:solidFill>
                  <a:srgbClr val="000000"/>
                </a:solidFill>
              </a:rPr>
              <a:t>of sexual harassment </a:t>
            </a:r>
            <a:r>
              <a:rPr lang="en-US" sz="2800"/>
              <a:t>in an education program or activity of the recipient against a person in the United States must </a:t>
            </a:r>
            <a:r>
              <a:rPr lang="en-US" sz="2800" b="1">
                <a:solidFill>
                  <a:srgbClr val="65913D"/>
                </a:solidFill>
              </a:rPr>
              <a:t>respond promptly in a manner that is not deliberately indifferent </a:t>
            </a:r>
            <a:r>
              <a:rPr lang="en-US" sz="2800"/>
              <a:t>(e.g.; clearly unreasonable in light of the known circumstances.)</a:t>
            </a:r>
          </a:p>
          <a:p>
            <a:endParaRPr lang="en-US" sz="2800">
              <a:latin typeface="+mj-lt"/>
            </a:endParaRPr>
          </a:p>
          <a:p>
            <a:pPr lvl="1"/>
            <a:endParaRPr lang="en-US"/>
          </a:p>
          <a:p>
            <a:pPr lvl="1"/>
            <a:endParaRPr lang="en-US" b="1"/>
          </a:p>
          <a:p>
            <a:pPr lvl="1"/>
            <a:endParaRPr lang="en-US" b="1"/>
          </a:p>
        </p:txBody>
      </p:sp>
      <p:sp>
        <p:nvSpPr>
          <p:cNvPr id="4" name="Slide Number Placeholder 3"/>
          <p:cNvSpPr>
            <a:spLocks noGrp="1"/>
          </p:cNvSpPr>
          <p:nvPr>
            <p:ph type="sldNum" sz="quarter" idx="10"/>
          </p:nvPr>
        </p:nvSpPr>
        <p:spPr>
          <a:xfrm>
            <a:off x="11545009" y="6430201"/>
            <a:ext cx="70548" cy="153924"/>
          </a:xfrm>
        </p:spPr>
        <p:txBody>
          <a:bodyPr/>
          <a:lstStyle/>
          <a:p>
            <a:fld id="{A0061F89-D836-4302-80A9-40651E3C89DA}" type="slidenum">
              <a:rPr lang="en-US" smtClean="0"/>
              <a:t>8</a:t>
            </a:fld>
            <a:endParaRPr lang="en-US"/>
          </a:p>
        </p:txBody>
      </p:sp>
    </p:spTree>
    <p:extLst>
      <p:ext uri="{BB962C8B-B14F-4D97-AF65-F5344CB8AC3E}">
        <p14:creationId val="2653339003"/>
      </p:ext>
    </p:extLst>
  </p:cSld>
  <p:clrMapOvr>
    <a:masterClrMapping/>
  </p:clrMapOvr>
  <p:transition/>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8166" y="320687"/>
            <a:ext cx="11060935" cy="553998"/>
          </a:xfrm>
        </p:spPr>
        <p:txBody>
          <a:bodyPr/>
          <a:lstStyle/>
          <a:p>
            <a:r>
              <a:rPr lang="en-US"/>
              <a:t>Title 5 Regulations: EEO</a:t>
            </a:r>
          </a:p>
        </p:txBody>
      </p:sp>
      <p:sp>
        <p:nvSpPr>
          <p:cNvPr id="3" name="Content Placeholder 2"/>
          <p:cNvSpPr>
            <a:spLocks noGrp="1"/>
          </p:cNvSpPr>
          <p:nvPr>
            <p:ph idx="1"/>
          </p:nvPr>
        </p:nvSpPr>
        <p:spPr>
          <a:xfrm>
            <a:off x="668166" y="1130158"/>
            <a:ext cx="11060935" cy="4602822"/>
          </a:xfrm>
        </p:spPr>
        <p:txBody>
          <a:bodyPr/>
          <a:lstStyle/>
          <a:p>
            <a:pPr marL="0" indent="0" algn="just">
              <a:buNone/>
            </a:pPr>
            <a:endParaRPr lang="en-US"/>
          </a:p>
          <a:p>
            <a:pPr algn="just"/>
            <a:r>
              <a:rPr lang="en-US"/>
              <a:t>Recruitment</a:t>
            </a:r>
          </a:p>
          <a:p>
            <a:pPr algn="just"/>
            <a:r>
              <a:rPr lang="en-US"/>
              <a:t>Job announcements and qualifications</a:t>
            </a:r>
          </a:p>
          <a:p>
            <a:pPr algn="just"/>
            <a:r>
              <a:rPr lang="en-US"/>
              <a:t>Applicant pool review</a:t>
            </a:r>
          </a:p>
          <a:p>
            <a:pPr algn="just"/>
            <a:r>
              <a:rPr lang="en-US"/>
              <a:t>Screening and selection procedures</a:t>
            </a:r>
          </a:p>
          <a:p>
            <a:pPr marL="0" indent="0" algn="just">
              <a:buNone/>
            </a:pPr>
            <a:endParaRPr lang="en-US"/>
          </a:p>
          <a:p>
            <a:pPr marL="0" indent="0" algn="just">
              <a:buNone/>
            </a:pPr>
            <a:endParaRPr lang="en-US"/>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89</a:t>
            </a:fld>
            <a:endParaRPr lang="en-US">
              <a:solidFill>
                <a:srgbClr val="12175E"/>
              </a:solidFill>
            </a:endParaRPr>
          </a:p>
        </p:txBody>
      </p:sp>
    </p:spTree>
    <p:extLst>
      <p:ext uri="{BB962C8B-B14F-4D97-AF65-F5344CB8AC3E}">
        <p14:creationId val="4004455244"/>
      </p:ext>
    </p:extLst>
  </p:cSld>
  <p:clrMapOvr>
    <a:masterClrMapping/>
  </p:clrMapOvr>
  <p:transition/>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8166" y="320687"/>
            <a:ext cx="11060935" cy="553998"/>
          </a:xfrm>
        </p:spPr>
        <p:txBody>
          <a:bodyPr/>
          <a:lstStyle/>
          <a:p>
            <a:r>
              <a:rPr lang="en-US"/>
              <a:t>Title 5 Regulations: EEO</a:t>
            </a:r>
          </a:p>
        </p:txBody>
      </p:sp>
      <p:sp>
        <p:nvSpPr>
          <p:cNvPr id="3" name="Content Placeholder 2"/>
          <p:cNvSpPr>
            <a:spLocks noGrp="1"/>
          </p:cNvSpPr>
          <p:nvPr>
            <p:ph idx="1"/>
          </p:nvPr>
        </p:nvSpPr>
        <p:spPr>
          <a:xfrm>
            <a:off x="681709" y="1140318"/>
            <a:ext cx="11060935" cy="4602822"/>
          </a:xfrm>
        </p:spPr>
        <p:txBody>
          <a:bodyPr/>
          <a:lstStyle/>
          <a:p>
            <a:pPr marL="0" indent="0" algn="just">
              <a:buNone/>
            </a:pPr>
            <a:r>
              <a:rPr lang="en-US" b="1"/>
              <a:t>5 CCR 53021 Recruitment</a:t>
            </a:r>
            <a:endParaRPr lang="en-US"/>
          </a:p>
          <a:p>
            <a:pPr algn="just"/>
            <a:r>
              <a:rPr lang="en-US"/>
              <a:t>Actively recruit from both within and outside the district work force to attract qualified applicants for all vacancies</a:t>
            </a:r>
          </a:p>
          <a:p>
            <a:pPr algn="just"/>
            <a:r>
              <a:rPr lang="en-US"/>
              <a:t>Outreach designed to ensure that all persons are provided the opportunity to seek employment with the district</a:t>
            </a:r>
          </a:p>
          <a:p>
            <a:pPr algn="just"/>
            <a:r>
              <a:rPr lang="en-US"/>
              <a:t>Recruitment for full-time faculty must be, at least, statewide</a:t>
            </a:r>
          </a:p>
          <a:p>
            <a:pPr algn="just"/>
            <a:r>
              <a:rPr lang="en-US"/>
              <a:t>Recruitment for part-time faculty positions may be conducted separately for each vacancy or by annually establishing a pool of eligible candidates, but in either case full and open recruitment is required</a:t>
            </a:r>
          </a:p>
          <a:p>
            <a:pPr marL="0" indent="0" algn="just">
              <a:buNone/>
            </a:pPr>
            <a:endParaRPr lang="en-US"/>
          </a:p>
          <a:p>
            <a:pPr algn="just"/>
            <a:endParaRPr lang="en-US"/>
          </a:p>
          <a:p>
            <a:pPr marL="0" indent="0" algn="just">
              <a:buNone/>
            </a:pPr>
            <a:endParaRPr lang="en-US"/>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90</a:t>
            </a:fld>
            <a:endParaRPr lang="en-US">
              <a:solidFill>
                <a:srgbClr val="12175E"/>
              </a:solidFill>
            </a:endParaRPr>
          </a:p>
        </p:txBody>
      </p:sp>
    </p:spTree>
    <p:extLst>
      <p:ext uri="{BB962C8B-B14F-4D97-AF65-F5344CB8AC3E}">
        <p14:creationId val="3858265748"/>
      </p:ext>
    </p:extLst>
  </p:cSld>
  <p:clrMapOvr>
    <a:masterClrMapping/>
  </p:clrMapOvr>
  <p:transition/>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8166" y="320687"/>
            <a:ext cx="11060935" cy="553998"/>
          </a:xfrm>
        </p:spPr>
        <p:txBody>
          <a:bodyPr/>
          <a:lstStyle/>
          <a:p>
            <a:r>
              <a:rPr lang="en-US"/>
              <a:t>Title 5 Regulations: EEO</a:t>
            </a:r>
          </a:p>
        </p:txBody>
      </p:sp>
      <p:sp>
        <p:nvSpPr>
          <p:cNvPr id="3" name="Content Placeholder 2"/>
          <p:cNvSpPr>
            <a:spLocks noGrp="1"/>
          </p:cNvSpPr>
          <p:nvPr>
            <p:ph idx="1"/>
          </p:nvPr>
        </p:nvSpPr>
        <p:spPr>
          <a:xfrm>
            <a:off x="681709" y="1140318"/>
            <a:ext cx="11060935" cy="4602822"/>
          </a:xfrm>
        </p:spPr>
        <p:txBody>
          <a:bodyPr/>
          <a:lstStyle/>
          <a:p>
            <a:pPr marL="0" indent="0" algn="just">
              <a:buNone/>
            </a:pPr>
            <a:r>
              <a:rPr lang="en-US" b="1"/>
              <a:t>5 CCR 53022 Job announcements and qualifications</a:t>
            </a:r>
          </a:p>
          <a:p>
            <a:pPr algn="just"/>
            <a:r>
              <a:rPr lang="en-US"/>
              <a:t>Clearly state job specifications setting forth the knowledge, skills, and abilities necessary to job performance</a:t>
            </a:r>
          </a:p>
          <a:p>
            <a:pPr algn="just"/>
            <a:r>
              <a:rPr lang="en-US"/>
              <a:t>Faculty and administrator job requirements shall include  “sensitivity to and understanding of the diverse academic, socioeconomic, cultural, disability, gender identity, sexual orientation, and ethnic backgrounds” of students</a:t>
            </a:r>
          </a:p>
          <a:p>
            <a:pPr algn="just"/>
            <a:r>
              <a:rPr lang="en-US"/>
              <a:t>Qualifications beyond state minimum qualifications (including “desired” or “preferred”) must be reviewed for compliance with nondiscrimination laws</a:t>
            </a:r>
          </a:p>
          <a:p>
            <a:pPr algn="just"/>
            <a:endParaRPr lang="en-US"/>
          </a:p>
          <a:p>
            <a:pPr marL="0" indent="0" algn="just">
              <a:buNone/>
            </a:pPr>
            <a:endParaRPr lang="en-US"/>
          </a:p>
          <a:p>
            <a:pPr algn="just"/>
            <a:endParaRPr lang="en-US"/>
          </a:p>
          <a:p>
            <a:pPr marL="0" indent="0" algn="just">
              <a:buNone/>
            </a:pPr>
            <a:endParaRPr lang="en-US"/>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91</a:t>
            </a:fld>
            <a:endParaRPr lang="en-US">
              <a:solidFill>
                <a:srgbClr val="12175E"/>
              </a:solidFill>
            </a:endParaRPr>
          </a:p>
        </p:txBody>
      </p:sp>
    </p:spTree>
    <p:extLst>
      <p:ext uri="{BB962C8B-B14F-4D97-AF65-F5344CB8AC3E}">
        <p14:creationId val="1420230694"/>
      </p:ext>
    </p:extLst>
  </p:cSld>
  <p:clrMapOvr>
    <a:masterClrMapping/>
  </p:clrMapOvr>
  <p:transition/>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8166" y="320687"/>
            <a:ext cx="11060935" cy="553998"/>
          </a:xfrm>
        </p:spPr>
        <p:txBody>
          <a:bodyPr/>
          <a:lstStyle/>
          <a:p>
            <a:r>
              <a:rPr lang="en-US"/>
              <a:t>Title 5 Regulations: EEO</a:t>
            </a:r>
          </a:p>
        </p:txBody>
      </p:sp>
      <p:sp>
        <p:nvSpPr>
          <p:cNvPr id="3" name="Content Placeholder 2"/>
          <p:cNvSpPr>
            <a:spLocks noGrp="1"/>
          </p:cNvSpPr>
          <p:nvPr>
            <p:ph idx="1"/>
          </p:nvPr>
        </p:nvSpPr>
        <p:spPr>
          <a:xfrm>
            <a:off x="681709" y="1140318"/>
            <a:ext cx="11060935" cy="4602822"/>
          </a:xfrm>
        </p:spPr>
        <p:txBody>
          <a:bodyPr/>
          <a:lstStyle/>
          <a:p>
            <a:pPr marL="0" indent="0" algn="just">
              <a:buNone/>
            </a:pPr>
            <a:r>
              <a:rPr lang="en-US" b="1"/>
              <a:t>5 CCR 53023 Applicant pool review</a:t>
            </a:r>
          </a:p>
          <a:p>
            <a:pPr algn="just"/>
            <a:r>
              <a:rPr lang="en-US"/>
              <a:t>Application must provide for self-identification of the applicant's gender, ethnic group identification and, if applicable, disability</a:t>
            </a:r>
          </a:p>
          <a:p>
            <a:pPr lvl="1" algn="just"/>
            <a:r>
              <a:rPr lang="en-US" sz="2200"/>
              <a:t>Information must be kept confidential and used only for monitoring effectiveness of EEO program</a:t>
            </a:r>
          </a:p>
          <a:p>
            <a:pPr algn="just"/>
            <a:r>
              <a:rPr lang="en-US"/>
              <a:t>After application deadline closes, all initial applications shall be screened to identify qualified applicant pool – i.e., candidates who meet job specifications</a:t>
            </a:r>
          </a:p>
          <a:p>
            <a:pPr marL="0" indent="0" algn="just">
              <a:buNone/>
            </a:pPr>
            <a:endParaRPr lang="en-US"/>
          </a:p>
          <a:p>
            <a:pPr algn="just"/>
            <a:endParaRPr lang="en-US"/>
          </a:p>
          <a:p>
            <a:pPr marL="0" indent="0" algn="just">
              <a:buNone/>
            </a:pPr>
            <a:endParaRPr lang="en-US"/>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92</a:t>
            </a:fld>
            <a:endParaRPr lang="en-US">
              <a:solidFill>
                <a:srgbClr val="12175E"/>
              </a:solidFill>
            </a:endParaRPr>
          </a:p>
        </p:txBody>
      </p:sp>
    </p:spTree>
    <p:extLst>
      <p:ext uri="{BB962C8B-B14F-4D97-AF65-F5344CB8AC3E}">
        <p14:creationId val="3798140856"/>
      </p:ext>
    </p:extLst>
  </p:cSld>
  <p:clrMapOvr>
    <a:masterClrMapping/>
  </p:clrMapOvr>
  <p:transition/>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8166" y="320687"/>
            <a:ext cx="11060935" cy="553998"/>
          </a:xfrm>
        </p:spPr>
        <p:txBody>
          <a:bodyPr/>
          <a:lstStyle/>
          <a:p>
            <a:r>
              <a:rPr lang="en-US"/>
              <a:t>Title 5 Regulations: EEO</a:t>
            </a:r>
          </a:p>
        </p:txBody>
      </p:sp>
      <p:sp>
        <p:nvSpPr>
          <p:cNvPr id="3" name="Content Placeholder 2"/>
          <p:cNvSpPr>
            <a:spLocks noGrp="1"/>
          </p:cNvSpPr>
          <p:nvPr>
            <p:ph idx="1"/>
          </p:nvPr>
        </p:nvSpPr>
        <p:spPr>
          <a:xfrm>
            <a:off x="681709" y="1140318"/>
            <a:ext cx="11060935" cy="4602822"/>
          </a:xfrm>
        </p:spPr>
        <p:txBody>
          <a:bodyPr/>
          <a:lstStyle/>
          <a:p>
            <a:pPr marL="0" indent="0" algn="just">
              <a:buNone/>
            </a:pPr>
            <a:r>
              <a:rPr lang="en-US" b="1"/>
              <a:t>5 CCR 53024 Screening and Selection Procedures</a:t>
            </a:r>
          </a:p>
          <a:p>
            <a:pPr algn="just"/>
            <a:r>
              <a:rPr lang="en-US"/>
              <a:t>For faculty and administrators, must give “meaningful consideration” to applicants’ demonstration of sensitivity to and understanding of the diverse academic, socioeconomic, cultural, disability, gender identity, sexual orientation, and ethnic backgrounds of community college students. </a:t>
            </a:r>
          </a:p>
          <a:p>
            <a:pPr algn="just"/>
            <a:r>
              <a:rPr lang="en-US"/>
              <a:t>Candidates “shall be required to demonstrate sensitivity to diversity in ways relevant to the specific position.”</a:t>
            </a:r>
          </a:p>
          <a:p>
            <a:pPr algn="just"/>
            <a:endParaRPr lang="en-US"/>
          </a:p>
          <a:p>
            <a:pPr algn="just"/>
            <a:endParaRPr lang="en-US"/>
          </a:p>
          <a:p>
            <a:pPr marL="0" indent="0" algn="just">
              <a:buNone/>
            </a:pPr>
            <a:endParaRPr lang="en-US"/>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93</a:t>
            </a:fld>
            <a:endParaRPr lang="en-US">
              <a:solidFill>
                <a:srgbClr val="12175E"/>
              </a:solidFill>
            </a:endParaRPr>
          </a:p>
        </p:txBody>
      </p:sp>
    </p:spTree>
    <p:extLst>
      <p:ext uri="{BB962C8B-B14F-4D97-AF65-F5344CB8AC3E}">
        <p14:creationId val="1492818763"/>
      </p:ext>
    </p:extLst>
  </p:cSld>
  <p:clrMapOvr>
    <a:masterClrMapping/>
  </p:clrMapOvr>
  <p:transition/>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8166" y="320687"/>
            <a:ext cx="11060935" cy="553998"/>
          </a:xfrm>
        </p:spPr>
        <p:txBody>
          <a:bodyPr/>
          <a:lstStyle/>
          <a:p>
            <a:r>
              <a:rPr lang="en-US"/>
              <a:t>Title 5 Regulations: EEO</a:t>
            </a:r>
          </a:p>
        </p:txBody>
      </p:sp>
      <p:sp>
        <p:nvSpPr>
          <p:cNvPr id="3" name="Content Placeholder 2"/>
          <p:cNvSpPr>
            <a:spLocks noGrp="1"/>
          </p:cNvSpPr>
          <p:nvPr>
            <p:ph idx="1"/>
          </p:nvPr>
        </p:nvSpPr>
        <p:spPr>
          <a:xfrm>
            <a:off x="681709" y="1140318"/>
            <a:ext cx="11060935" cy="4793122"/>
          </a:xfrm>
        </p:spPr>
        <p:txBody>
          <a:bodyPr/>
          <a:lstStyle/>
          <a:p>
            <a:pPr marL="0" indent="0" algn="just">
              <a:buNone/>
            </a:pPr>
            <a:r>
              <a:rPr lang="en-US" b="1"/>
              <a:t>5 CCR 53024 Screening and selection procedures (cont’d)</a:t>
            </a:r>
          </a:p>
          <a:p>
            <a:pPr algn="just"/>
            <a:r>
              <a:rPr lang="en-US"/>
              <a:t>Selection must be based only on job-related criteria</a:t>
            </a:r>
          </a:p>
          <a:p>
            <a:pPr algn="just"/>
            <a:r>
              <a:rPr lang="en-US"/>
              <a:t>Selection criteria must avoid discriminatory adverse impact</a:t>
            </a:r>
          </a:p>
          <a:p>
            <a:pPr algn="just"/>
            <a:r>
              <a:rPr lang="en-US"/>
              <a:t>May not set aside positions or give preferential treatment for members of any group based on, e.g., race, gender etc.</a:t>
            </a:r>
          </a:p>
          <a:p>
            <a:pPr algn="just"/>
            <a:r>
              <a:rPr lang="en-US"/>
              <a:t>Seniority may be considered only if job-related and included in job announcement.  May not be sole criterion.</a:t>
            </a:r>
          </a:p>
          <a:p>
            <a:pPr algn="just"/>
            <a:r>
              <a:rPr lang="en-US"/>
              <a:t>Screening committees should include diverse membership to bring variety of perspectives</a:t>
            </a:r>
          </a:p>
          <a:p>
            <a:pPr algn="just"/>
            <a:r>
              <a:rPr lang="en-US"/>
              <a:t>Governing Board makes final hiring decision</a:t>
            </a:r>
          </a:p>
          <a:p>
            <a:pPr algn="just"/>
            <a:endParaRPr lang="en-US"/>
          </a:p>
          <a:p>
            <a:pPr algn="just"/>
            <a:endParaRPr lang="en-US"/>
          </a:p>
          <a:p>
            <a:pPr algn="just"/>
            <a:endParaRPr lang="en-US"/>
          </a:p>
          <a:p>
            <a:pPr marL="0" indent="0" algn="just">
              <a:buNone/>
            </a:pPr>
            <a:endParaRPr lang="en-US"/>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94</a:t>
            </a:fld>
            <a:endParaRPr lang="en-US">
              <a:solidFill>
                <a:srgbClr val="12175E"/>
              </a:solidFill>
            </a:endParaRPr>
          </a:p>
        </p:txBody>
      </p:sp>
    </p:spTree>
    <p:extLst>
      <p:ext uri="{BB962C8B-B14F-4D97-AF65-F5344CB8AC3E}">
        <p14:creationId val="2421298300"/>
      </p:ext>
    </p:extLst>
  </p:cSld>
  <p:clrMapOvr>
    <a:masterClrMapping/>
  </p:clrMapOvr>
  <p:transition/>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8166" y="320687"/>
            <a:ext cx="11060935" cy="553998"/>
          </a:xfrm>
        </p:spPr>
        <p:txBody>
          <a:bodyPr/>
          <a:lstStyle/>
          <a:p>
            <a:r>
              <a:rPr lang="en-US"/>
              <a:t>Palo Verde CCD’s EEO Plan</a:t>
            </a:r>
          </a:p>
        </p:txBody>
      </p:sp>
      <p:sp>
        <p:nvSpPr>
          <p:cNvPr id="3" name="Content Placeholder 2"/>
          <p:cNvSpPr>
            <a:spLocks noGrp="1"/>
          </p:cNvSpPr>
          <p:nvPr>
            <p:ph idx="1"/>
          </p:nvPr>
        </p:nvSpPr>
        <p:spPr>
          <a:xfrm>
            <a:off x="668166" y="1130158"/>
            <a:ext cx="5543723" cy="4602822"/>
          </a:xfrm>
        </p:spPr>
        <p:txBody>
          <a:bodyPr/>
          <a:lstStyle/>
          <a:p>
            <a:pPr marL="0" indent="0" algn="just">
              <a:buNone/>
            </a:pPr>
            <a:endParaRPr lang="en-US"/>
          </a:p>
          <a:p>
            <a:pPr marL="0" indent="0" algn="just">
              <a:buNone/>
            </a:pPr>
            <a:r>
              <a:rPr lang="en-US"/>
              <a:t>https://www.paloverde.edu/hr/docs/PVC%20EEO%20Plan%202020-2023.pdf  </a:t>
            </a:r>
          </a:p>
          <a:p>
            <a:pPr algn="just"/>
            <a:endParaRPr lang="en-US"/>
          </a:p>
          <a:p>
            <a:pPr marL="0" indent="0" algn="just">
              <a:buNone/>
            </a:pPr>
            <a:endParaRPr lang="en-US"/>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95</a:t>
            </a:fld>
            <a:endParaRPr lang="en-US">
              <a:solidFill>
                <a:srgbClr val="12175E"/>
              </a:solidFill>
            </a:endParaRPr>
          </a:p>
        </p:txBody>
      </p:sp>
      <p:pic>
        <p:nvPicPr>
          <p:cNvPr id="6" name="Picture 5" descr="C:\Users\kdc\AppData\Local\Microsoft\Windows\INetCache\Content.Word\cover pvc1.jpg"/>
          <p:cNvPicPr/>
          <p:nvPr/>
        </p:nvPicPr>
        <p:blipFill>
          <a:blip r:embed="rId3">
            <a:extLst>
              <a:ext uri="{28A0092B-C50C-407E-A947-70E740481C1C}">
                <a14:useLocalDpi xmlns:a14="http://schemas.microsoft.com/office/drawing/2010/main" val="0"/>
              </a:ext>
            </a:extLst>
          </a:blip>
          <a:stretch>
            <a:fillRect/>
          </a:stretch>
        </p:blipFill>
        <p:spPr bwMode="auto">
          <a:xfrm>
            <a:off x="6650039" y="914400"/>
            <a:ext cx="4286251" cy="4972050"/>
          </a:xfrm>
          <a:prstGeom prst="rect">
            <a:avLst/>
          </a:prstGeom>
          <a:noFill/>
          <a:ln>
            <a:noFill/>
          </a:ln>
        </p:spPr>
      </p:pic>
    </p:spTree>
    <p:extLst>
      <p:ext uri="{BB962C8B-B14F-4D97-AF65-F5344CB8AC3E}">
        <p14:creationId val="118467299"/>
      </p:ext>
    </p:extLst>
  </p:cSld>
  <p:clrMapOvr>
    <a:masterClrMapping/>
  </p:clrMapOvr>
  <p:transition/>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668166" y="320687"/>
            <a:ext cx="11060935" cy="553998"/>
          </a:xfrm>
        </p:spPr>
        <p:txBody>
          <a:bodyPr/>
          <a:lstStyle/>
          <a:p>
            <a:r>
              <a:rPr lang="en-US"/>
              <a:t>Palo Verde CCD’s Policies</a:t>
            </a:r>
          </a:p>
        </p:txBody>
      </p:sp>
      <p:sp>
        <p:nvSpPr>
          <p:cNvPr id="3" name="Content Placeholder 2"/>
          <p:cNvSpPr>
            <a:spLocks noGrp="1"/>
          </p:cNvSpPr>
          <p:nvPr>
            <p:ph idx="1"/>
          </p:nvPr>
        </p:nvSpPr>
        <p:spPr>
          <a:xfrm>
            <a:off x="668166" y="1130158"/>
            <a:ext cx="11060935" cy="4602822"/>
          </a:xfrm>
        </p:spPr>
        <p:txBody>
          <a:bodyPr/>
          <a:lstStyle/>
          <a:p>
            <a:pPr marL="0" indent="0" algn="just">
              <a:buNone/>
            </a:pPr>
            <a:r>
              <a:rPr lang="en-US"/>
              <a:t>http://www.paloverde.edu/board/default.aspx </a:t>
            </a:r>
          </a:p>
          <a:p>
            <a:pPr algn="just"/>
            <a:r>
              <a:rPr lang="en-US"/>
              <a:t>BP/AP 7120 Recruitment, Selection and Hiring</a:t>
            </a:r>
          </a:p>
          <a:p>
            <a:pPr algn="just"/>
            <a:r>
              <a:rPr lang="en-US"/>
              <a:t>AP 7210-0 Permanent Academic Employees: Recruitment and Hiring</a:t>
            </a:r>
          </a:p>
          <a:p>
            <a:pPr algn="just"/>
            <a:r>
              <a:rPr lang="en-US"/>
              <a:t>AP 7212 Part Time Faculty: Screening</a:t>
            </a:r>
          </a:p>
          <a:p>
            <a:pPr algn="just"/>
            <a:r>
              <a:rPr lang="en-US"/>
              <a:t>AP 7230-0 Classified Employees: Recruitment and Hiring</a:t>
            </a:r>
          </a:p>
          <a:p>
            <a:pPr algn="just"/>
            <a:r>
              <a:rPr lang="en-US"/>
              <a:t>AP 7250-0 Educational Administrators: Recruitment and Hiring</a:t>
            </a:r>
          </a:p>
          <a:p>
            <a:pPr algn="just"/>
            <a:r>
              <a:rPr lang="en-US"/>
              <a:t>BP 7310 Nepotism</a:t>
            </a:r>
          </a:p>
          <a:p>
            <a:pPr marL="0" indent="0" algn="just">
              <a:buNone/>
            </a:pPr>
            <a:endParaRPr lang="en-US"/>
          </a:p>
          <a:p>
            <a:pPr marL="0" indent="0" algn="just">
              <a:buNone/>
            </a:pPr>
            <a:endParaRPr lang="en-US"/>
          </a:p>
        </p:txBody>
      </p:sp>
      <p:sp>
        <p:nvSpPr>
          <p:cNvPr id="4" name="Slide Number Placeholder 3"/>
          <p:cNvSpPr>
            <a:spLocks noGrp="1"/>
          </p:cNvSpPr>
          <p:nvPr>
            <p:ph type="sldNum" sz="quarter" idx="10"/>
          </p:nvPr>
        </p:nvSpPr>
        <p:spPr>
          <a:xfrm>
            <a:off x="11543580" y="6430201"/>
            <a:ext cx="70548" cy="153924"/>
          </a:xfrm>
        </p:spPr>
        <p:txBody>
          <a:bodyPr/>
          <a:lstStyle/>
          <a:p>
            <a:fld id="{A0061F89-D836-4302-80A9-40651E3C89DA}" type="slidenum">
              <a:rPr lang="en-US" smtClean="0">
                <a:solidFill>
                  <a:srgbClr val="12175E"/>
                </a:solidFill>
              </a:rPr>
              <a:t>96</a:t>
            </a:fld>
            <a:endParaRPr lang="en-US">
              <a:solidFill>
                <a:srgbClr val="12175E"/>
              </a:solidFill>
            </a:endParaRPr>
          </a:p>
        </p:txBody>
      </p:sp>
    </p:spTree>
    <p:extLst>
      <p:ext uri="{BB962C8B-B14F-4D97-AF65-F5344CB8AC3E}">
        <p14:creationId val="987525984"/>
      </p:ext>
    </p:extLst>
  </p:cSld>
  <p:clrMapOvr>
    <a:masterClrMapping/>
  </p:clrMapOvr>
  <p:transition/>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solidFill>
          <a:schemeClr val="tx2"/>
        </a:solidFill>
        <a:effectLst/>
      </p:bgPr>
    </p:bg>
    <p:spTree>
      <p:nvGrpSpPr>
        <p:cNvPr id="1" name=""/>
        <p:cNvGrpSpPr/>
        <p:nvPr/>
      </p:nvGrpSpPr>
      <p:grpSpPr>
        <a:xfrm>
          <a:off x="0" y="0"/>
          <a:ext cx="0" cy="0"/>
        </a:xfrm>
      </p:grpSpPr>
      <p:grpSp>
        <p:nvGrpSpPr>
          <p:cNvPr id="26626" name="Group 28"/>
          <p:cNvGrpSpPr/>
          <p:nvPr/>
        </p:nvGrpSpPr>
        <p:grpSpPr>
          <a:xfrm>
            <a:off x="1825625" y="1917700"/>
            <a:ext cx="8540750" cy="2605088"/>
            <a:chOff x="211" y="1059"/>
            <a:chExt cx="5380" cy="1641"/>
          </a:xfrm>
        </p:grpSpPr>
        <p:sp>
          <p:nvSpPr>
            <p:cNvPr id="26628" name="Freeform 23"/>
            <p:cNvSpPr/>
            <p:nvPr/>
          </p:nvSpPr>
          <p:spPr bwMode="auto">
            <a:xfrm>
              <a:off x="2590" y="1431"/>
              <a:ext cx="1051" cy="1131"/>
            </a:xfrm>
            <a:custGeom>
              <a:gdLst>
                <a:gd name="T0" fmla="*/ 80 w 1334"/>
                <a:gd name="T1" fmla="*/ 96 h 1434"/>
                <a:gd name="T2" fmla="*/ 75 w 1334"/>
                <a:gd name="T3" fmla="*/ 60 h 1434"/>
                <a:gd name="T4" fmla="*/ 98 w 1334"/>
                <a:gd name="T5" fmla="*/ 25 h 1434"/>
                <a:gd name="T6" fmla="*/ 144 w 1334"/>
                <a:gd name="T7" fmla="*/ 6 h 1434"/>
                <a:gd name="T8" fmla="*/ 192 w 1334"/>
                <a:gd name="T9" fmla="*/ 17 h 1434"/>
                <a:gd name="T10" fmla="*/ 191 w 1334"/>
                <a:gd name="T11" fmla="*/ 69 h 1434"/>
                <a:gd name="T12" fmla="*/ 183 w 1334"/>
                <a:gd name="T13" fmla="*/ 39 h 1434"/>
                <a:gd name="T14" fmla="*/ 157 w 1334"/>
                <a:gd name="T15" fmla="*/ 24 h 1434"/>
                <a:gd name="T16" fmla="*/ 130 w 1334"/>
                <a:gd name="T17" fmla="*/ 32 h 1434"/>
                <a:gd name="T18" fmla="*/ 118 w 1334"/>
                <a:gd name="T19" fmla="*/ 53 h 1434"/>
                <a:gd name="T20" fmla="*/ 124 w 1334"/>
                <a:gd name="T21" fmla="*/ 84 h 1434"/>
                <a:gd name="T22" fmla="*/ 126 w 1334"/>
                <a:gd name="T23" fmla="*/ 122 h 1434"/>
                <a:gd name="T24" fmla="*/ 68 w 1334"/>
                <a:gd name="T25" fmla="*/ 161 h 1434"/>
                <a:gd name="T26" fmla="*/ 45 w 1334"/>
                <a:gd name="T27" fmla="*/ 219 h 1434"/>
                <a:gd name="T28" fmla="*/ 46 w 1334"/>
                <a:gd name="T29" fmla="*/ 286 h 1434"/>
                <a:gd name="T30" fmla="*/ 69 w 1334"/>
                <a:gd name="T31" fmla="*/ 338 h 1434"/>
                <a:gd name="T32" fmla="*/ 99 w 1334"/>
                <a:gd name="T33" fmla="*/ 376 h 1434"/>
                <a:gd name="T34" fmla="*/ 144 w 1334"/>
                <a:gd name="T35" fmla="*/ 405 h 1434"/>
                <a:gd name="T36" fmla="*/ 198 w 1334"/>
                <a:gd name="T37" fmla="*/ 413 h 1434"/>
                <a:gd name="T38" fmla="*/ 262 w 1334"/>
                <a:gd name="T39" fmla="*/ 394 h 1434"/>
                <a:gd name="T40" fmla="*/ 301 w 1334"/>
                <a:gd name="T41" fmla="*/ 337 h 1434"/>
                <a:gd name="T42" fmla="*/ 306 w 1334"/>
                <a:gd name="T43" fmla="*/ 259 h 1434"/>
                <a:gd name="T44" fmla="*/ 284 w 1334"/>
                <a:gd name="T45" fmla="*/ 202 h 1434"/>
                <a:gd name="T46" fmla="*/ 234 w 1334"/>
                <a:gd name="T47" fmla="*/ 170 h 1434"/>
                <a:gd name="T48" fmla="*/ 188 w 1334"/>
                <a:gd name="T49" fmla="*/ 178 h 1434"/>
                <a:gd name="T50" fmla="*/ 156 w 1334"/>
                <a:gd name="T51" fmla="*/ 211 h 1434"/>
                <a:gd name="T52" fmla="*/ 148 w 1334"/>
                <a:gd name="T53" fmla="*/ 256 h 1434"/>
                <a:gd name="T54" fmla="*/ 162 w 1334"/>
                <a:gd name="T55" fmla="*/ 300 h 1434"/>
                <a:gd name="T56" fmla="*/ 186 w 1334"/>
                <a:gd name="T57" fmla="*/ 322 h 1434"/>
                <a:gd name="T58" fmla="*/ 210 w 1334"/>
                <a:gd name="T59" fmla="*/ 317 h 1434"/>
                <a:gd name="T60" fmla="*/ 228 w 1334"/>
                <a:gd name="T61" fmla="*/ 302 h 1434"/>
                <a:gd name="T62" fmla="*/ 217 w 1334"/>
                <a:gd name="T63" fmla="*/ 336 h 1434"/>
                <a:gd name="T64" fmla="*/ 195 w 1334"/>
                <a:gd name="T65" fmla="*/ 351 h 1434"/>
                <a:gd name="T66" fmla="*/ 161 w 1334"/>
                <a:gd name="T67" fmla="*/ 349 h 1434"/>
                <a:gd name="T68" fmla="*/ 130 w 1334"/>
                <a:gd name="T69" fmla="*/ 324 h 1434"/>
                <a:gd name="T70" fmla="*/ 115 w 1334"/>
                <a:gd name="T71" fmla="*/ 272 h 1434"/>
                <a:gd name="T72" fmla="*/ 133 w 1334"/>
                <a:gd name="T73" fmla="*/ 211 h 1434"/>
                <a:gd name="T74" fmla="*/ 186 w 1334"/>
                <a:gd name="T75" fmla="*/ 157 h 1434"/>
                <a:gd name="T76" fmla="*/ 295 w 1334"/>
                <a:gd name="T77" fmla="*/ 100 h 1434"/>
                <a:gd name="T78" fmla="*/ 376 w 1334"/>
                <a:gd name="T79" fmla="*/ 52 h 1434"/>
                <a:gd name="T80" fmla="*/ 380 w 1334"/>
                <a:gd name="T81" fmla="*/ 37 h 1434"/>
                <a:gd name="T82" fmla="*/ 389 w 1334"/>
                <a:gd name="T83" fmla="*/ 20 h 1434"/>
                <a:gd name="T84" fmla="*/ 405 w 1334"/>
                <a:gd name="T85" fmla="*/ 50 h 1434"/>
                <a:gd name="T86" fmla="*/ 384 w 1334"/>
                <a:gd name="T87" fmla="*/ 94 h 1434"/>
                <a:gd name="T88" fmla="*/ 321 w 1334"/>
                <a:gd name="T89" fmla="*/ 131 h 1434"/>
                <a:gd name="T90" fmla="*/ 280 w 1334"/>
                <a:gd name="T91" fmla="*/ 157 h 1434"/>
                <a:gd name="T92" fmla="*/ 326 w 1334"/>
                <a:gd name="T93" fmla="*/ 194 h 1434"/>
                <a:gd name="T94" fmla="*/ 350 w 1334"/>
                <a:gd name="T95" fmla="*/ 256 h 1434"/>
                <a:gd name="T96" fmla="*/ 344 w 1334"/>
                <a:gd name="T97" fmla="*/ 308 h 1434"/>
                <a:gd name="T98" fmla="*/ 321 w 1334"/>
                <a:gd name="T99" fmla="*/ 361 h 1434"/>
                <a:gd name="T100" fmla="*/ 285 w 1334"/>
                <a:gd name="T101" fmla="*/ 400 h 1434"/>
                <a:gd name="T102" fmla="*/ 232 w 1334"/>
                <a:gd name="T103" fmla="*/ 428 h 1434"/>
                <a:gd name="T104" fmla="*/ 171 w 1334"/>
                <a:gd name="T105" fmla="*/ 438 h 1434"/>
                <a:gd name="T106" fmla="*/ 119 w 1334"/>
                <a:gd name="T107" fmla="*/ 431 h 1434"/>
                <a:gd name="T108" fmla="*/ 69 w 1334"/>
                <a:gd name="T109" fmla="*/ 408 h 1434"/>
                <a:gd name="T110" fmla="*/ 33 w 1334"/>
                <a:gd name="T111" fmla="*/ 372 h 1434"/>
                <a:gd name="T112" fmla="*/ 7 w 1334"/>
                <a:gd name="T113" fmla="*/ 323 h 1434"/>
                <a:gd name="T114" fmla="*/ 0 w 1334"/>
                <a:gd name="T115" fmla="*/ 274 h 1434"/>
                <a:gd name="T116" fmla="*/ 19 w 1334"/>
                <a:gd name="T117" fmla="*/ 196 h 1434"/>
                <a:gd name="T118" fmla="*/ 63 w 1334"/>
                <a:gd name="T119" fmla="*/ 140 h 14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34" h="1434">
                  <a:moveTo>
                    <a:pt x="310" y="376"/>
                  </a:moveTo>
                  <a:lnTo>
                    <a:pt x="310" y="376"/>
                  </a:lnTo>
                  <a:lnTo>
                    <a:pt x="294" y="362"/>
                  </a:lnTo>
                  <a:lnTo>
                    <a:pt x="280" y="348"/>
                  </a:lnTo>
                  <a:lnTo>
                    <a:pt x="270" y="332"/>
                  </a:lnTo>
                  <a:lnTo>
                    <a:pt x="260" y="314"/>
                  </a:lnTo>
                  <a:lnTo>
                    <a:pt x="252" y="298"/>
                  </a:lnTo>
                  <a:lnTo>
                    <a:pt x="248" y="278"/>
                  </a:lnTo>
                  <a:lnTo>
                    <a:pt x="244" y="258"/>
                  </a:lnTo>
                  <a:lnTo>
                    <a:pt x="244" y="238"/>
                  </a:lnTo>
                  <a:lnTo>
                    <a:pt x="246" y="216"/>
                  </a:lnTo>
                  <a:lnTo>
                    <a:pt x="248" y="196"/>
                  </a:lnTo>
                  <a:lnTo>
                    <a:pt x="254" y="174"/>
                  </a:lnTo>
                  <a:lnTo>
                    <a:pt x="262" y="156"/>
                  </a:lnTo>
                  <a:lnTo>
                    <a:pt x="274" y="136"/>
                  </a:lnTo>
                  <a:lnTo>
                    <a:pt x="286" y="118"/>
                  </a:lnTo>
                  <a:lnTo>
                    <a:pt x="302" y="100"/>
                  </a:lnTo>
                  <a:lnTo>
                    <a:pt x="320" y="84"/>
                  </a:lnTo>
                  <a:lnTo>
                    <a:pt x="338" y="70"/>
                  </a:lnTo>
                  <a:lnTo>
                    <a:pt x="360" y="56"/>
                  </a:lnTo>
                  <a:lnTo>
                    <a:pt x="380" y="44"/>
                  </a:lnTo>
                  <a:lnTo>
                    <a:pt x="404" y="36"/>
                  </a:lnTo>
                  <a:lnTo>
                    <a:pt x="426" y="28"/>
                  </a:lnTo>
                  <a:lnTo>
                    <a:pt x="452" y="24"/>
                  </a:lnTo>
                  <a:lnTo>
                    <a:pt x="476" y="20"/>
                  </a:lnTo>
                  <a:lnTo>
                    <a:pt x="502" y="20"/>
                  </a:lnTo>
                  <a:lnTo>
                    <a:pt x="534" y="22"/>
                  </a:lnTo>
                  <a:lnTo>
                    <a:pt x="566" y="28"/>
                  </a:lnTo>
                  <a:lnTo>
                    <a:pt x="598" y="40"/>
                  </a:lnTo>
                  <a:lnTo>
                    <a:pt x="634" y="54"/>
                  </a:lnTo>
                  <a:lnTo>
                    <a:pt x="634" y="0"/>
                  </a:lnTo>
                  <a:lnTo>
                    <a:pt x="694" y="0"/>
                  </a:lnTo>
                  <a:lnTo>
                    <a:pt x="694" y="396"/>
                  </a:lnTo>
                  <a:lnTo>
                    <a:pt x="634" y="396"/>
                  </a:lnTo>
                  <a:lnTo>
                    <a:pt x="634" y="272"/>
                  </a:lnTo>
                  <a:lnTo>
                    <a:pt x="632" y="228"/>
                  </a:lnTo>
                  <a:lnTo>
                    <a:pt x="630" y="208"/>
                  </a:lnTo>
                  <a:lnTo>
                    <a:pt x="626" y="190"/>
                  </a:lnTo>
                  <a:lnTo>
                    <a:pt x="622" y="174"/>
                  </a:lnTo>
                  <a:lnTo>
                    <a:pt x="616" y="158"/>
                  </a:lnTo>
                  <a:lnTo>
                    <a:pt x="608" y="142"/>
                  </a:lnTo>
                  <a:lnTo>
                    <a:pt x="600" y="130"/>
                  </a:lnTo>
                  <a:lnTo>
                    <a:pt x="590" y="118"/>
                  </a:lnTo>
                  <a:lnTo>
                    <a:pt x="580" y="108"/>
                  </a:lnTo>
                  <a:lnTo>
                    <a:pt x="570" y="98"/>
                  </a:lnTo>
                  <a:lnTo>
                    <a:pt x="558" y="92"/>
                  </a:lnTo>
                  <a:lnTo>
                    <a:pt x="546" y="86"/>
                  </a:lnTo>
                  <a:lnTo>
                    <a:pt x="532" y="82"/>
                  </a:lnTo>
                  <a:lnTo>
                    <a:pt x="518" y="80"/>
                  </a:lnTo>
                  <a:lnTo>
                    <a:pt x="502" y="78"/>
                  </a:lnTo>
                  <a:lnTo>
                    <a:pt x="478" y="80"/>
                  </a:lnTo>
                  <a:lnTo>
                    <a:pt x="454" y="86"/>
                  </a:lnTo>
                  <a:lnTo>
                    <a:pt x="444" y="92"/>
                  </a:lnTo>
                  <a:lnTo>
                    <a:pt x="434" y="96"/>
                  </a:lnTo>
                  <a:lnTo>
                    <a:pt x="426" y="104"/>
                  </a:lnTo>
                  <a:lnTo>
                    <a:pt x="418" y="112"/>
                  </a:lnTo>
                  <a:lnTo>
                    <a:pt x="410" y="120"/>
                  </a:lnTo>
                  <a:lnTo>
                    <a:pt x="404" y="128"/>
                  </a:lnTo>
                  <a:lnTo>
                    <a:pt x="398" y="138"/>
                  </a:lnTo>
                  <a:lnTo>
                    <a:pt x="394" y="150"/>
                  </a:lnTo>
                  <a:lnTo>
                    <a:pt x="388" y="174"/>
                  </a:lnTo>
                  <a:lnTo>
                    <a:pt x="386" y="200"/>
                  </a:lnTo>
                  <a:lnTo>
                    <a:pt x="388" y="220"/>
                  </a:lnTo>
                  <a:lnTo>
                    <a:pt x="392" y="238"/>
                  </a:lnTo>
                  <a:lnTo>
                    <a:pt x="398" y="258"/>
                  </a:lnTo>
                  <a:lnTo>
                    <a:pt x="408" y="274"/>
                  </a:lnTo>
                  <a:lnTo>
                    <a:pt x="420" y="292"/>
                  </a:lnTo>
                  <a:lnTo>
                    <a:pt x="432" y="306"/>
                  </a:lnTo>
                  <a:lnTo>
                    <a:pt x="448" y="318"/>
                  </a:lnTo>
                  <a:lnTo>
                    <a:pt x="464" y="328"/>
                  </a:lnTo>
                  <a:lnTo>
                    <a:pt x="452" y="390"/>
                  </a:lnTo>
                  <a:lnTo>
                    <a:pt x="416" y="400"/>
                  </a:lnTo>
                  <a:lnTo>
                    <a:pt x="382" y="410"/>
                  </a:lnTo>
                  <a:lnTo>
                    <a:pt x="350" y="424"/>
                  </a:lnTo>
                  <a:lnTo>
                    <a:pt x="322" y="440"/>
                  </a:lnTo>
                  <a:lnTo>
                    <a:pt x="294" y="458"/>
                  </a:lnTo>
                  <a:lnTo>
                    <a:pt x="268" y="480"/>
                  </a:lnTo>
                  <a:lnTo>
                    <a:pt x="244" y="502"/>
                  </a:lnTo>
                  <a:lnTo>
                    <a:pt x="222" y="528"/>
                  </a:lnTo>
                  <a:lnTo>
                    <a:pt x="204" y="556"/>
                  </a:lnTo>
                  <a:lnTo>
                    <a:pt x="186" y="586"/>
                  </a:lnTo>
                  <a:lnTo>
                    <a:pt x="172" y="616"/>
                  </a:lnTo>
                  <a:lnTo>
                    <a:pt x="160" y="650"/>
                  </a:lnTo>
                  <a:lnTo>
                    <a:pt x="152" y="684"/>
                  </a:lnTo>
                  <a:lnTo>
                    <a:pt x="146" y="720"/>
                  </a:lnTo>
                  <a:lnTo>
                    <a:pt x="142" y="758"/>
                  </a:lnTo>
                  <a:lnTo>
                    <a:pt x="140" y="798"/>
                  </a:lnTo>
                  <a:lnTo>
                    <a:pt x="142" y="854"/>
                  </a:lnTo>
                  <a:lnTo>
                    <a:pt x="146" y="882"/>
                  </a:lnTo>
                  <a:lnTo>
                    <a:pt x="150" y="910"/>
                  </a:lnTo>
                  <a:lnTo>
                    <a:pt x="154" y="936"/>
                  </a:lnTo>
                  <a:lnTo>
                    <a:pt x="162" y="962"/>
                  </a:lnTo>
                  <a:lnTo>
                    <a:pt x="168" y="988"/>
                  </a:lnTo>
                  <a:lnTo>
                    <a:pt x="178" y="1014"/>
                  </a:lnTo>
                  <a:lnTo>
                    <a:pt x="188" y="1038"/>
                  </a:lnTo>
                  <a:lnTo>
                    <a:pt x="198" y="1062"/>
                  </a:lnTo>
                  <a:lnTo>
                    <a:pt x="210" y="1084"/>
                  </a:lnTo>
                  <a:lnTo>
                    <a:pt x="224" y="1108"/>
                  </a:lnTo>
                  <a:lnTo>
                    <a:pt x="238" y="1130"/>
                  </a:lnTo>
                  <a:lnTo>
                    <a:pt x="254" y="1152"/>
                  </a:lnTo>
                  <a:lnTo>
                    <a:pt x="272" y="1172"/>
                  </a:lnTo>
                  <a:lnTo>
                    <a:pt x="290" y="1194"/>
                  </a:lnTo>
                  <a:lnTo>
                    <a:pt x="308" y="1214"/>
                  </a:lnTo>
                  <a:lnTo>
                    <a:pt x="328" y="1232"/>
                  </a:lnTo>
                  <a:lnTo>
                    <a:pt x="346" y="1248"/>
                  </a:lnTo>
                  <a:lnTo>
                    <a:pt x="368" y="1264"/>
                  </a:lnTo>
                  <a:lnTo>
                    <a:pt x="388" y="1280"/>
                  </a:lnTo>
                  <a:lnTo>
                    <a:pt x="410" y="1292"/>
                  </a:lnTo>
                  <a:lnTo>
                    <a:pt x="432" y="1304"/>
                  </a:lnTo>
                  <a:lnTo>
                    <a:pt x="454" y="1316"/>
                  </a:lnTo>
                  <a:lnTo>
                    <a:pt x="476" y="1326"/>
                  </a:lnTo>
                  <a:lnTo>
                    <a:pt x="500" y="1334"/>
                  </a:lnTo>
                  <a:lnTo>
                    <a:pt x="524" y="1340"/>
                  </a:lnTo>
                  <a:lnTo>
                    <a:pt x="548" y="1346"/>
                  </a:lnTo>
                  <a:lnTo>
                    <a:pt x="572" y="1350"/>
                  </a:lnTo>
                  <a:lnTo>
                    <a:pt x="598" y="1354"/>
                  </a:lnTo>
                  <a:lnTo>
                    <a:pt x="622" y="1356"/>
                  </a:lnTo>
                  <a:lnTo>
                    <a:pt x="650" y="1356"/>
                  </a:lnTo>
                  <a:lnTo>
                    <a:pt x="690" y="1354"/>
                  </a:lnTo>
                  <a:lnTo>
                    <a:pt x="730" y="1348"/>
                  </a:lnTo>
                  <a:lnTo>
                    <a:pt x="766" y="1340"/>
                  </a:lnTo>
                  <a:lnTo>
                    <a:pt x="800" y="1328"/>
                  </a:lnTo>
                  <a:lnTo>
                    <a:pt x="832" y="1312"/>
                  </a:lnTo>
                  <a:lnTo>
                    <a:pt x="862" y="1292"/>
                  </a:lnTo>
                  <a:lnTo>
                    <a:pt x="890" y="1268"/>
                  </a:lnTo>
                  <a:lnTo>
                    <a:pt x="916" y="1240"/>
                  </a:lnTo>
                  <a:lnTo>
                    <a:pt x="940" y="1210"/>
                  </a:lnTo>
                  <a:lnTo>
                    <a:pt x="960" y="1178"/>
                  </a:lnTo>
                  <a:lnTo>
                    <a:pt x="976" y="1142"/>
                  </a:lnTo>
                  <a:lnTo>
                    <a:pt x="990" y="1104"/>
                  </a:lnTo>
                  <a:lnTo>
                    <a:pt x="1002" y="1064"/>
                  </a:lnTo>
                  <a:lnTo>
                    <a:pt x="1008" y="1020"/>
                  </a:lnTo>
                  <a:lnTo>
                    <a:pt x="1014" y="976"/>
                  </a:lnTo>
                  <a:lnTo>
                    <a:pt x="1014" y="928"/>
                  </a:lnTo>
                  <a:lnTo>
                    <a:pt x="1014" y="888"/>
                  </a:lnTo>
                  <a:lnTo>
                    <a:pt x="1010" y="850"/>
                  </a:lnTo>
                  <a:lnTo>
                    <a:pt x="1004" y="814"/>
                  </a:lnTo>
                  <a:lnTo>
                    <a:pt x="996" y="780"/>
                  </a:lnTo>
                  <a:lnTo>
                    <a:pt x="984" y="746"/>
                  </a:lnTo>
                  <a:lnTo>
                    <a:pt x="970" y="716"/>
                  </a:lnTo>
                  <a:lnTo>
                    <a:pt x="954" y="688"/>
                  </a:lnTo>
                  <a:lnTo>
                    <a:pt x="936" y="660"/>
                  </a:lnTo>
                  <a:lnTo>
                    <a:pt x="916" y="636"/>
                  </a:lnTo>
                  <a:lnTo>
                    <a:pt x="894" y="614"/>
                  </a:lnTo>
                  <a:lnTo>
                    <a:pt x="872" y="596"/>
                  </a:lnTo>
                  <a:lnTo>
                    <a:pt x="848" y="580"/>
                  </a:lnTo>
                  <a:lnTo>
                    <a:pt x="824" y="568"/>
                  </a:lnTo>
                  <a:lnTo>
                    <a:pt x="798" y="560"/>
                  </a:lnTo>
                  <a:lnTo>
                    <a:pt x="770" y="556"/>
                  </a:lnTo>
                  <a:lnTo>
                    <a:pt x="742" y="554"/>
                  </a:lnTo>
                  <a:lnTo>
                    <a:pt x="716" y="556"/>
                  </a:lnTo>
                  <a:lnTo>
                    <a:pt x="690" y="558"/>
                  </a:lnTo>
                  <a:lnTo>
                    <a:pt x="664" y="564"/>
                  </a:lnTo>
                  <a:lnTo>
                    <a:pt x="642" y="572"/>
                  </a:lnTo>
                  <a:lnTo>
                    <a:pt x="618" y="584"/>
                  </a:lnTo>
                  <a:lnTo>
                    <a:pt x="598" y="596"/>
                  </a:lnTo>
                  <a:lnTo>
                    <a:pt x="578" y="612"/>
                  </a:lnTo>
                  <a:lnTo>
                    <a:pt x="558" y="628"/>
                  </a:lnTo>
                  <a:lnTo>
                    <a:pt x="542" y="648"/>
                  </a:lnTo>
                  <a:lnTo>
                    <a:pt x="528" y="668"/>
                  </a:lnTo>
                  <a:lnTo>
                    <a:pt x="514" y="690"/>
                  </a:lnTo>
                  <a:lnTo>
                    <a:pt x="504" y="714"/>
                  </a:lnTo>
                  <a:lnTo>
                    <a:pt x="496" y="738"/>
                  </a:lnTo>
                  <a:lnTo>
                    <a:pt x="490" y="762"/>
                  </a:lnTo>
                  <a:lnTo>
                    <a:pt x="488" y="790"/>
                  </a:lnTo>
                  <a:lnTo>
                    <a:pt x="486" y="818"/>
                  </a:lnTo>
                  <a:lnTo>
                    <a:pt x="488" y="840"/>
                  </a:lnTo>
                  <a:lnTo>
                    <a:pt x="490" y="864"/>
                  </a:lnTo>
                  <a:lnTo>
                    <a:pt x="494" y="886"/>
                  </a:lnTo>
                  <a:lnTo>
                    <a:pt x="498" y="906"/>
                  </a:lnTo>
                  <a:lnTo>
                    <a:pt x="506" y="926"/>
                  </a:lnTo>
                  <a:lnTo>
                    <a:pt x="514" y="946"/>
                  </a:lnTo>
                  <a:lnTo>
                    <a:pt x="524" y="966"/>
                  </a:lnTo>
                  <a:lnTo>
                    <a:pt x="536" y="984"/>
                  </a:lnTo>
                  <a:lnTo>
                    <a:pt x="548" y="1002"/>
                  </a:lnTo>
                  <a:lnTo>
                    <a:pt x="560" y="1016"/>
                  </a:lnTo>
                  <a:lnTo>
                    <a:pt x="574" y="1028"/>
                  </a:lnTo>
                  <a:lnTo>
                    <a:pt x="586" y="1038"/>
                  </a:lnTo>
                  <a:lnTo>
                    <a:pt x="600" y="1046"/>
                  </a:lnTo>
                  <a:lnTo>
                    <a:pt x="614" y="1052"/>
                  </a:lnTo>
                  <a:lnTo>
                    <a:pt x="628" y="1056"/>
                  </a:lnTo>
                  <a:lnTo>
                    <a:pt x="642" y="1056"/>
                  </a:lnTo>
                  <a:lnTo>
                    <a:pt x="658" y="1056"/>
                  </a:lnTo>
                  <a:lnTo>
                    <a:pt x="670" y="1052"/>
                  </a:lnTo>
                  <a:lnTo>
                    <a:pt x="680" y="1046"/>
                  </a:lnTo>
                  <a:lnTo>
                    <a:pt x="690" y="1038"/>
                  </a:lnTo>
                  <a:lnTo>
                    <a:pt x="696" y="1028"/>
                  </a:lnTo>
                  <a:lnTo>
                    <a:pt x="702" y="1016"/>
                  </a:lnTo>
                  <a:lnTo>
                    <a:pt x="706" y="1002"/>
                  </a:lnTo>
                  <a:lnTo>
                    <a:pt x="710" y="986"/>
                  </a:lnTo>
                  <a:lnTo>
                    <a:pt x="750" y="990"/>
                  </a:lnTo>
                  <a:lnTo>
                    <a:pt x="748" y="1008"/>
                  </a:lnTo>
                  <a:lnTo>
                    <a:pt x="746" y="1026"/>
                  </a:lnTo>
                  <a:lnTo>
                    <a:pt x="742" y="1042"/>
                  </a:lnTo>
                  <a:lnTo>
                    <a:pt x="738" y="1058"/>
                  </a:lnTo>
                  <a:lnTo>
                    <a:pt x="732" y="1074"/>
                  </a:lnTo>
                  <a:lnTo>
                    <a:pt x="724" y="1088"/>
                  </a:lnTo>
                  <a:lnTo>
                    <a:pt x="716" y="1100"/>
                  </a:lnTo>
                  <a:lnTo>
                    <a:pt x="706" y="1112"/>
                  </a:lnTo>
                  <a:lnTo>
                    <a:pt x="696" y="1122"/>
                  </a:lnTo>
                  <a:lnTo>
                    <a:pt x="684" y="1132"/>
                  </a:lnTo>
                  <a:lnTo>
                    <a:pt x="672" y="1138"/>
                  </a:lnTo>
                  <a:lnTo>
                    <a:pt x="658" y="1146"/>
                  </a:lnTo>
                  <a:lnTo>
                    <a:pt x="644" y="1150"/>
                  </a:lnTo>
                  <a:lnTo>
                    <a:pt x="630" y="1154"/>
                  </a:lnTo>
                  <a:lnTo>
                    <a:pt x="614" y="1156"/>
                  </a:lnTo>
                  <a:lnTo>
                    <a:pt x="596" y="1156"/>
                  </a:lnTo>
                  <a:lnTo>
                    <a:pt x="574" y="1156"/>
                  </a:lnTo>
                  <a:lnTo>
                    <a:pt x="552" y="1152"/>
                  </a:lnTo>
                  <a:lnTo>
                    <a:pt x="530" y="1146"/>
                  </a:lnTo>
                  <a:lnTo>
                    <a:pt x="510" y="1138"/>
                  </a:lnTo>
                  <a:lnTo>
                    <a:pt x="492" y="1128"/>
                  </a:lnTo>
                  <a:lnTo>
                    <a:pt x="474" y="1114"/>
                  </a:lnTo>
                  <a:lnTo>
                    <a:pt x="456" y="1100"/>
                  </a:lnTo>
                  <a:lnTo>
                    <a:pt x="440" y="1082"/>
                  </a:lnTo>
                  <a:lnTo>
                    <a:pt x="426" y="1062"/>
                  </a:lnTo>
                  <a:lnTo>
                    <a:pt x="412" y="1042"/>
                  </a:lnTo>
                  <a:lnTo>
                    <a:pt x="402" y="1020"/>
                  </a:lnTo>
                  <a:lnTo>
                    <a:pt x="394" y="996"/>
                  </a:lnTo>
                  <a:lnTo>
                    <a:pt x="386" y="972"/>
                  </a:lnTo>
                  <a:lnTo>
                    <a:pt x="382" y="946"/>
                  </a:lnTo>
                  <a:lnTo>
                    <a:pt x="378" y="920"/>
                  </a:lnTo>
                  <a:lnTo>
                    <a:pt x="378" y="890"/>
                  </a:lnTo>
                  <a:lnTo>
                    <a:pt x="380" y="856"/>
                  </a:lnTo>
                  <a:lnTo>
                    <a:pt x="384" y="820"/>
                  </a:lnTo>
                  <a:lnTo>
                    <a:pt x="392" y="786"/>
                  </a:lnTo>
                  <a:lnTo>
                    <a:pt x="404" y="754"/>
                  </a:lnTo>
                  <a:lnTo>
                    <a:pt x="418" y="720"/>
                  </a:lnTo>
                  <a:lnTo>
                    <a:pt x="436" y="688"/>
                  </a:lnTo>
                  <a:lnTo>
                    <a:pt x="458" y="658"/>
                  </a:lnTo>
                  <a:lnTo>
                    <a:pt x="482" y="626"/>
                  </a:lnTo>
                  <a:lnTo>
                    <a:pt x="510" y="596"/>
                  </a:lnTo>
                  <a:lnTo>
                    <a:pt x="542" y="568"/>
                  </a:lnTo>
                  <a:lnTo>
                    <a:pt x="576" y="540"/>
                  </a:lnTo>
                  <a:lnTo>
                    <a:pt x="612" y="512"/>
                  </a:lnTo>
                  <a:lnTo>
                    <a:pt x="654" y="484"/>
                  </a:lnTo>
                  <a:lnTo>
                    <a:pt x="696" y="458"/>
                  </a:lnTo>
                  <a:lnTo>
                    <a:pt x="744" y="434"/>
                  </a:lnTo>
                  <a:lnTo>
                    <a:pt x="794" y="410"/>
                  </a:lnTo>
                  <a:lnTo>
                    <a:pt x="972" y="328"/>
                  </a:lnTo>
                  <a:lnTo>
                    <a:pt x="1038" y="298"/>
                  </a:lnTo>
                  <a:lnTo>
                    <a:pt x="1096" y="268"/>
                  </a:lnTo>
                  <a:lnTo>
                    <a:pt x="1146" y="242"/>
                  </a:lnTo>
                  <a:lnTo>
                    <a:pt x="1186" y="216"/>
                  </a:lnTo>
                  <a:lnTo>
                    <a:pt x="1216" y="192"/>
                  </a:lnTo>
                  <a:lnTo>
                    <a:pt x="1228" y="182"/>
                  </a:lnTo>
                  <a:lnTo>
                    <a:pt x="1238" y="172"/>
                  </a:lnTo>
                  <a:lnTo>
                    <a:pt x="1246" y="162"/>
                  </a:lnTo>
                  <a:lnTo>
                    <a:pt x="1252" y="152"/>
                  </a:lnTo>
                  <a:lnTo>
                    <a:pt x="1256" y="142"/>
                  </a:lnTo>
                  <a:lnTo>
                    <a:pt x="1256" y="134"/>
                  </a:lnTo>
                  <a:lnTo>
                    <a:pt x="1256" y="126"/>
                  </a:lnTo>
                  <a:lnTo>
                    <a:pt x="1252" y="120"/>
                  </a:lnTo>
                  <a:lnTo>
                    <a:pt x="1246" y="114"/>
                  </a:lnTo>
                  <a:lnTo>
                    <a:pt x="1238" y="108"/>
                  </a:lnTo>
                  <a:lnTo>
                    <a:pt x="1248" y="52"/>
                  </a:lnTo>
                  <a:lnTo>
                    <a:pt x="1266" y="58"/>
                  </a:lnTo>
                  <a:lnTo>
                    <a:pt x="1282" y="66"/>
                  </a:lnTo>
                  <a:lnTo>
                    <a:pt x="1298" y="76"/>
                  </a:lnTo>
                  <a:lnTo>
                    <a:pt x="1310" y="90"/>
                  </a:lnTo>
                  <a:lnTo>
                    <a:pt x="1320" y="104"/>
                  </a:lnTo>
                  <a:lnTo>
                    <a:pt x="1328" y="122"/>
                  </a:lnTo>
                  <a:lnTo>
                    <a:pt x="1332" y="140"/>
                  </a:lnTo>
                  <a:lnTo>
                    <a:pt x="1334" y="162"/>
                  </a:lnTo>
                  <a:lnTo>
                    <a:pt x="1332" y="188"/>
                  </a:lnTo>
                  <a:lnTo>
                    <a:pt x="1326" y="214"/>
                  </a:lnTo>
                  <a:lnTo>
                    <a:pt x="1316" y="240"/>
                  </a:lnTo>
                  <a:lnTo>
                    <a:pt x="1302" y="264"/>
                  </a:lnTo>
                  <a:lnTo>
                    <a:pt x="1284" y="288"/>
                  </a:lnTo>
                  <a:lnTo>
                    <a:pt x="1264" y="310"/>
                  </a:lnTo>
                  <a:lnTo>
                    <a:pt x="1238" y="332"/>
                  </a:lnTo>
                  <a:lnTo>
                    <a:pt x="1210" y="354"/>
                  </a:lnTo>
                  <a:lnTo>
                    <a:pt x="1178" y="374"/>
                  </a:lnTo>
                  <a:lnTo>
                    <a:pt x="1142" y="394"/>
                  </a:lnTo>
                  <a:lnTo>
                    <a:pt x="1102" y="414"/>
                  </a:lnTo>
                  <a:lnTo>
                    <a:pt x="1060" y="430"/>
                  </a:lnTo>
                  <a:lnTo>
                    <a:pt x="1014" y="446"/>
                  </a:lnTo>
                  <a:lnTo>
                    <a:pt x="964" y="462"/>
                  </a:lnTo>
                  <a:lnTo>
                    <a:pt x="912" y="476"/>
                  </a:lnTo>
                  <a:lnTo>
                    <a:pt x="856" y="490"/>
                  </a:lnTo>
                  <a:lnTo>
                    <a:pt x="888" y="502"/>
                  </a:lnTo>
                  <a:lnTo>
                    <a:pt x="920" y="514"/>
                  </a:lnTo>
                  <a:lnTo>
                    <a:pt x="950" y="530"/>
                  </a:lnTo>
                  <a:lnTo>
                    <a:pt x="978" y="548"/>
                  </a:lnTo>
                  <a:lnTo>
                    <a:pt x="1004" y="566"/>
                  </a:lnTo>
                  <a:lnTo>
                    <a:pt x="1028" y="588"/>
                  </a:lnTo>
                  <a:lnTo>
                    <a:pt x="1052" y="612"/>
                  </a:lnTo>
                  <a:lnTo>
                    <a:pt x="1072" y="636"/>
                  </a:lnTo>
                  <a:lnTo>
                    <a:pt x="1092" y="662"/>
                  </a:lnTo>
                  <a:lnTo>
                    <a:pt x="1108" y="690"/>
                  </a:lnTo>
                  <a:lnTo>
                    <a:pt x="1122" y="718"/>
                  </a:lnTo>
                  <a:lnTo>
                    <a:pt x="1132" y="746"/>
                  </a:lnTo>
                  <a:lnTo>
                    <a:pt x="1142" y="776"/>
                  </a:lnTo>
                  <a:lnTo>
                    <a:pt x="1148" y="808"/>
                  </a:lnTo>
                  <a:lnTo>
                    <a:pt x="1152" y="840"/>
                  </a:lnTo>
                  <a:lnTo>
                    <a:pt x="1152" y="872"/>
                  </a:lnTo>
                  <a:lnTo>
                    <a:pt x="1152" y="902"/>
                  </a:lnTo>
                  <a:lnTo>
                    <a:pt x="1150" y="930"/>
                  </a:lnTo>
                  <a:lnTo>
                    <a:pt x="1146" y="958"/>
                  </a:lnTo>
                  <a:lnTo>
                    <a:pt x="1142" y="986"/>
                  </a:lnTo>
                  <a:lnTo>
                    <a:pt x="1136" y="1012"/>
                  </a:lnTo>
                  <a:lnTo>
                    <a:pt x="1128" y="1038"/>
                  </a:lnTo>
                  <a:lnTo>
                    <a:pt x="1120" y="1064"/>
                  </a:lnTo>
                  <a:lnTo>
                    <a:pt x="1110" y="1090"/>
                  </a:lnTo>
                  <a:lnTo>
                    <a:pt x="1098" y="1114"/>
                  </a:lnTo>
                  <a:lnTo>
                    <a:pt x="1086" y="1138"/>
                  </a:lnTo>
                  <a:lnTo>
                    <a:pt x="1072" y="1162"/>
                  </a:lnTo>
                  <a:lnTo>
                    <a:pt x="1056" y="1184"/>
                  </a:lnTo>
                  <a:lnTo>
                    <a:pt x="1040" y="1208"/>
                  </a:lnTo>
                  <a:lnTo>
                    <a:pt x="1022" y="1230"/>
                  </a:lnTo>
                  <a:lnTo>
                    <a:pt x="1002" y="1250"/>
                  </a:lnTo>
                  <a:lnTo>
                    <a:pt x="982" y="1272"/>
                  </a:lnTo>
                  <a:lnTo>
                    <a:pt x="960" y="1292"/>
                  </a:lnTo>
                  <a:lnTo>
                    <a:pt x="938" y="1310"/>
                  </a:lnTo>
                  <a:lnTo>
                    <a:pt x="916" y="1326"/>
                  </a:lnTo>
                  <a:lnTo>
                    <a:pt x="892" y="1342"/>
                  </a:lnTo>
                  <a:lnTo>
                    <a:pt x="868" y="1358"/>
                  </a:lnTo>
                  <a:lnTo>
                    <a:pt x="844" y="1370"/>
                  </a:lnTo>
                  <a:lnTo>
                    <a:pt x="818" y="1384"/>
                  </a:lnTo>
                  <a:lnTo>
                    <a:pt x="792" y="1394"/>
                  </a:lnTo>
                  <a:lnTo>
                    <a:pt x="766" y="1404"/>
                  </a:lnTo>
                  <a:lnTo>
                    <a:pt x="740" y="1412"/>
                  </a:lnTo>
                  <a:lnTo>
                    <a:pt x="712" y="1418"/>
                  </a:lnTo>
                  <a:lnTo>
                    <a:pt x="684" y="1424"/>
                  </a:lnTo>
                  <a:lnTo>
                    <a:pt x="654" y="1430"/>
                  </a:lnTo>
                  <a:lnTo>
                    <a:pt x="624" y="1432"/>
                  </a:lnTo>
                  <a:lnTo>
                    <a:pt x="594" y="1434"/>
                  </a:lnTo>
                  <a:lnTo>
                    <a:pt x="564" y="1434"/>
                  </a:lnTo>
                  <a:lnTo>
                    <a:pt x="534" y="1434"/>
                  </a:lnTo>
                  <a:lnTo>
                    <a:pt x="506" y="1432"/>
                  </a:lnTo>
                  <a:lnTo>
                    <a:pt x="476" y="1430"/>
                  </a:lnTo>
                  <a:lnTo>
                    <a:pt x="448" y="1426"/>
                  </a:lnTo>
                  <a:lnTo>
                    <a:pt x="422" y="1420"/>
                  </a:lnTo>
                  <a:lnTo>
                    <a:pt x="394" y="1414"/>
                  </a:lnTo>
                  <a:lnTo>
                    <a:pt x="368" y="1406"/>
                  </a:lnTo>
                  <a:lnTo>
                    <a:pt x="344" y="1396"/>
                  </a:lnTo>
                  <a:lnTo>
                    <a:pt x="318" y="1386"/>
                  </a:lnTo>
                  <a:lnTo>
                    <a:pt x="294" y="1374"/>
                  </a:lnTo>
                  <a:lnTo>
                    <a:pt x="270" y="1362"/>
                  </a:lnTo>
                  <a:lnTo>
                    <a:pt x="248" y="1348"/>
                  </a:lnTo>
                  <a:lnTo>
                    <a:pt x="226" y="1334"/>
                  </a:lnTo>
                  <a:lnTo>
                    <a:pt x="204" y="1316"/>
                  </a:lnTo>
                  <a:lnTo>
                    <a:pt x="182" y="1300"/>
                  </a:lnTo>
                  <a:lnTo>
                    <a:pt x="162" y="1280"/>
                  </a:lnTo>
                  <a:lnTo>
                    <a:pt x="142" y="1260"/>
                  </a:lnTo>
                  <a:lnTo>
                    <a:pt x="124" y="1240"/>
                  </a:lnTo>
                  <a:lnTo>
                    <a:pt x="108" y="1220"/>
                  </a:lnTo>
                  <a:lnTo>
                    <a:pt x="92" y="1198"/>
                  </a:lnTo>
                  <a:lnTo>
                    <a:pt x="76" y="1176"/>
                  </a:lnTo>
                  <a:lnTo>
                    <a:pt x="64" y="1154"/>
                  </a:lnTo>
                  <a:lnTo>
                    <a:pt x="52" y="1132"/>
                  </a:lnTo>
                  <a:lnTo>
                    <a:pt x="40" y="1108"/>
                  </a:lnTo>
                  <a:lnTo>
                    <a:pt x="32" y="1084"/>
                  </a:lnTo>
                  <a:lnTo>
                    <a:pt x="24" y="1058"/>
                  </a:lnTo>
                  <a:lnTo>
                    <a:pt x="16" y="1034"/>
                  </a:lnTo>
                  <a:lnTo>
                    <a:pt x="10" y="1008"/>
                  </a:lnTo>
                  <a:lnTo>
                    <a:pt x="6" y="982"/>
                  </a:lnTo>
                  <a:lnTo>
                    <a:pt x="2" y="954"/>
                  </a:lnTo>
                  <a:lnTo>
                    <a:pt x="2" y="926"/>
                  </a:lnTo>
                  <a:lnTo>
                    <a:pt x="0" y="898"/>
                  </a:lnTo>
                  <a:lnTo>
                    <a:pt x="2" y="860"/>
                  </a:lnTo>
                  <a:lnTo>
                    <a:pt x="6" y="822"/>
                  </a:lnTo>
                  <a:lnTo>
                    <a:pt x="12" y="786"/>
                  </a:lnTo>
                  <a:lnTo>
                    <a:pt x="20" y="750"/>
                  </a:lnTo>
                  <a:lnTo>
                    <a:pt x="32" y="714"/>
                  </a:lnTo>
                  <a:lnTo>
                    <a:pt x="46" y="678"/>
                  </a:lnTo>
                  <a:lnTo>
                    <a:pt x="62" y="644"/>
                  </a:lnTo>
                  <a:lnTo>
                    <a:pt x="80" y="610"/>
                  </a:lnTo>
                  <a:lnTo>
                    <a:pt x="102" y="576"/>
                  </a:lnTo>
                  <a:lnTo>
                    <a:pt x="124" y="544"/>
                  </a:lnTo>
                  <a:lnTo>
                    <a:pt x="150" y="514"/>
                  </a:lnTo>
                  <a:lnTo>
                    <a:pt x="178" y="484"/>
                  </a:lnTo>
                  <a:lnTo>
                    <a:pt x="208" y="456"/>
                  </a:lnTo>
                  <a:lnTo>
                    <a:pt x="240" y="428"/>
                  </a:lnTo>
                  <a:lnTo>
                    <a:pt x="274" y="402"/>
                  </a:lnTo>
                  <a:lnTo>
                    <a:pt x="310" y="37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29" name="Text Box 26"/>
            <p:cNvSpPr txBox="1">
              <a:spLocks noChangeArrowheads="1"/>
            </p:cNvSpPr>
            <p:nvPr/>
          </p:nvSpPr>
          <p:spPr bwMode="auto">
            <a:xfrm>
              <a:off x="211" y="1059"/>
              <a:ext cx="2542" cy="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eaLnBrk="0" hangingPunct="0">
                <a:spcBef>
                  <a:spcPct val="35000"/>
                </a:spcBef>
                <a:buClr>
                  <a:schemeClr val="accent1"/>
                </a:buClr>
                <a:buChar char="•"/>
                <a:defRPr sz="2400">
                  <a:solidFill>
                    <a:schemeClr val="tx1"/>
                  </a:solidFill>
                  <a:latin typeface="Arial"/>
                </a:defRPr>
              </a:lvl1pPr>
              <a:lvl2pPr marL="742950" indent="-285750" eaLnBrk="0" hangingPunct="0">
                <a:spcBef>
                  <a:spcPct val="35000"/>
                </a:spcBef>
                <a:buChar char="–"/>
                <a:defRPr sz="2000">
                  <a:solidFill>
                    <a:schemeClr val="tx1"/>
                  </a:solidFill>
                  <a:latin typeface="Arial"/>
                </a:defRPr>
              </a:lvl2pPr>
              <a:lvl3pPr marL="1143000" indent="-228600" eaLnBrk="0" hangingPunct="0">
                <a:spcBef>
                  <a:spcPct val="35000"/>
                </a:spcBef>
                <a:buChar char="•"/>
                <a:defRPr>
                  <a:solidFill>
                    <a:schemeClr val="tx1"/>
                  </a:solidFill>
                  <a:latin typeface="Arial"/>
                </a:defRPr>
              </a:lvl3pPr>
              <a:lvl4pPr marL="1600200" indent="-228600" eaLnBrk="0" hangingPunct="0">
                <a:spcBef>
                  <a:spcPct val="35000"/>
                </a:spcBef>
                <a:buChar char="–"/>
                <a:defRPr sz="1600">
                  <a:solidFill>
                    <a:schemeClr val="tx1"/>
                  </a:solidFill>
                  <a:latin typeface="Arial"/>
                </a:defRPr>
              </a:lvl4pPr>
              <a:lvl5pPr marL="2057400" indent="-228600" eaLnBrk="0" hangingPunct="0">
                <a:spcBef>
                  <a:spcPct val="35000"/>
                </a:spcBef>
                <a:buChar char="»"/>
                <a:defRPr sz="1400">
                  <a:solidFill>
                    <a:schemeClr val="tx1"/>
                  </a:solidFill>
                  <a:latin typeface="Arial"/>
                </a:defRPr>
              </a:lvl5pPr>
              <a:lvl6pPr marL="2514600" indent="-228600" eaLnBrk="0" fontAlgn="base" hangingPunct="0">
                <a:spcBef>
                  <a:spcPct val="35000"/>
                </a:spcBef>
                <a:spcAft>
                  <a:spcPct val="0"/>
                </a:spcAft>
                <a:buChar char="»"/>
                <a:defRPr sz="1400">
                  <a:solidFill>
                    <a:schemeClr val="tx1"/>
                  </a:solidFill>
                  <a:latin typeface="Arial"/>
                </a:defRPr>
              </a:lvl6pPr>
              <a:lvl7pPr marL="2971800" indent="-228600" eaLnBrk="0" fontAlgn="base" hangingPunct="0">
                <a:spcBef>
                  <a:spcPct val="35000"/>
                </a:spcBef>
                <a:spcAft>
                  <a:spcPct val="0"/>
                </a:spcAft>
                <a:buChar char="»"/>
                <a:defRPr sz="1400">
                  <a:solidFill>
                    <a:schemeClr val="tx1"/>
                  </a:solidFill>
                  <a:latin typeface="Arial"/>
                </a:defRPr>
              </a:lvl7pPr>
              <a:lvl8pPr marL="3429000" indent="-228600" eaLnBrk="0" fontAlgn="base" hangingPunct="0">
                <a:spcBef>
                  <a:spcPct val="35000"/>
                </a:spcBef>
                <a:spcAft>
                  <a:spcPct val="0"/>
                </a:spcAft>
                <a:buChar char="»"/>
                <a:defRPr sz="1400">
                  <a:solidFill>
                    <a:schemeClr val="tx1"/>
                  </a:solidFill>
                  <a:latin typeface="Arial"/>
                </a:defRPr>
              </a:lvl8pPr>
              <a:lvl9pPr marL="3886200" indent="-228600" eaLnBrk="0" fontAlgn="base" hangingPunct="0">
                <a:spcBef>
                  <a:spcPct val="35000"/>
                </a:spcBef>
                <a:spcAft>
                  <a:spcPct val="0"/>
                </a:spcAft>
                <a:buChar char="»"/>
                <a:defRPr sz="1400">
                  <a:solidFill>
                    <a:schemeClr val="tx1"/>
                  </a:solidFill>
                  <a:latin typeface="Arial"/>
                </a:defRPr>
              </a:lvl9pPr>
            </a:lstStyle>
            <a:p>
              <a:pPr algn="r" eaLnBrk="1" hangingPunct="1">
                <a:spcBef>
                  <a:spcPct val="0"/>
                </a:spcBef>
                <a:buClrTx/>
                <a:buFontTx/>
                <a:buNone/>
              </a:pPr>
              <a:r>
                <a:rPr lang="en-US" altLang="en-US" sz="8800" baseline="0">
                  <a:solidFill>
                    <a:srgbClr val="FFFFFF"/>
                  </a:solidFill>
                  <a:latin typeface="Times New Roman" pitchFamily="18" charset="0"/>
                </a:rPr>
                <a:t>Question</a:t>
              </a:r>
            </a:p>
          </p:txBody>
        </p:sp>
        <p:sp>
          <p:nvSpPr>
            <p:cNvPr id="26630" name="Text Box 27"/>
            <p:cNvSpPr txBox="1">
              <a:spLocks noChangeArrowheads="1"/>
            </p:cNvSpPr>
            <p:nvPr/>
          </p:nvSpPr>
          <p:spPr bwMode="auto">
            <a:xfrm>
              <a:off x="3403" y="1855"/>
              <a:ext cx="2188" cy="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eaLnBrk="0" hangingPunct="0">
                <a:spcBef>
                  <a:spcPct val="35000"/>
                </a:spcBef>
                <a:buClr>
                  <a:schemeClr val="accent1"/>
                </a:buClr>
                <a:buChar char="•"/>
                <a:defRPr sz="2400">
                  <a:solidFill>
                    <a:schemeClr val="tx1"/>
                  </a:solidFill>
                  <a:latin typeface="Arial"/>
                </a:defRPr>
              </a:lvl1pPr>
              <a:lvl2pPr marL="742950" indent="-285750" eaLnBrk="0" hangingPunct="0">
                <a:spcBef>
                  <a:spcPct val="35000"/>
                </a:spcBef>
                <a:buChar char="–"/>
                <a:defRPr sz="2000">
                  <a:solidFill>
                    <a:schemeClr val="tx1"/>
                  </a:solidFill>
                  <a:latin typeface="Arial"/>
                </a:defRPr>
              </a:lvl2pPr>
              <a:lvl3pPr marL="1143000" indent="-228600" eaLnBrk="0" hangingPunct="0">
                <a:spcBef>
                  <a:spcPct val="35000"/>
                </a:spcBef>
                <a:buChar char="•"/>
                <a:defRPr>
                  <a:solidFill>
                    <a:schemeClr val="tx1"/>
                  </a:solidFill>
                  <a:latin typeface="Arial"/>
                </a:defRPr>
              </a:lvl3pPr>
              <a:lvl4pPr marL="1600200" indent="-228600" eaLnBrk="0" hangingPunct="0">
                <a:spcBef>
                  <a:spcPct val="35000"/>
                </a:spcBef>
                <a:buChar char="–"/>
                <a:defRPr sz="1600">
                  <a:solidFill>
                    <a:schemeClr val="tx1"/>
                  </a:solidFill>
                  <a:latin typeface="Arial"/>
                </a:defRPr>
              </a:lvl4pPr>
              <a:lvl5pPr marL="2057400" indent="-228600" eaLnBrk="0" hangingPunct="0">
                <a:spcBef>
                  <a:spcPct val="35000"/>
                </a:spcBef>
                <a:buChar char="»"/>
                <a:defRPr sz="1400">
                  <a:solidFill>
                    <a:schemeClr val="tx1"/>
                  </a:solidFill>
                  <a:latin typeface="Arial"/>
                </a:defRPr>
              </a:lvl5pPr>
              <a:lvl6pPr marL="2514600" indent="-228600" eaLnBrk="0" fontAlgn="base" hangingPunct="0">
                <a:spcBef>
                  <a:spcPct val="35000"/>
                </a:spcBef>
                <a:spcAft>
                  <a:spcPct val="0"/>
                </a:spcAft>
                <a:buChar char="»"/>
                <a:defRPr sz="1400">
                  <a:solidFill>
                    <a:schemeClr val="tx1"/>
                  </a:solidFill>
                  <a:latin typeface="Arial"/>
                </a:defRPr>
              </a:lvl6pPr>
              <a:lvl7pPr marL="2971800" indent="-228600" eaLnBrk="0" fontAlgn="base" hangingPunct="0">
                <a:spcBef>
                  <a:spcPct val="35000"/>
                </a:spcBef>
                <a:spcAft>
                  <a:spcPct val="0"/>
                </a:spcAft>
                <a:buChar char="»"/>
                <a:defRPr sz="1400">
                  <a:solidFill>
                    <a:schemeClr val="tx1"/>
                  </a:solidFill>
                  <a:latin typeface="Arial"/>
                </a:defRPr>
              </a:lvl7pPr>
              <a:lvl8pPr marL="3429000" indent="-228600" eaLnBrk="0" fontAlgn="base" hangingPunct="0">
                <a:spcBef>
                  <a:spcPct val="35000"/>
                </a:spcBef>
                <a:spcAft>
                  <a:spcPct val="0"/>
                </a:spcAft>
                <a:buChar char="»"/>
                <a:defRPr sz="1400">
                  <a:solidFill>
                    <a:schemeClr val="tx1"/>
                  </a:solidFill>
                  <a:latin typeface="Arial"/>
                </a:defRPr>
              </a:lvl8pPr>
              <a:lvl9pPr marL="3886200" indent="-228600" eaLnBrk="0" fontAlgn="base" hangingPunct="0">
                <a:spcBef>
                  <a:spcPct val="35000"/>
                </a:spcBef>
                <a:spcAft>
                  <a:spcPct val="0"/>
                </a:spcAft>
                <a:buChar char="»"/>
                <a:defRPr sz="1400">
                  <a:solidFill>
                    <a:schemeClr val="tx1"/>
                  </a:solidFill>
                  <a:latin typeface="Arial"/>
                </a:defRPr>
              </a:lvl9pPr>
            </a:lstStyle>
            <a:p>
              <a:pPr algn="r" eaLnBrk="1" hangingPunct="1">
                <a:spcBef>
                  <a:spcPct val="0"/>
                </a:spcBef>
                <a:buClrTx/>
                <a:buFontTx/>
                <a:buNone/>
              </a:pPr>
              <a:r>
                <a:rPr lang="en-US" altLang="en-US" sz="8800" baseline="0">
                  <a:solidFill>
                    <a:srgbClr val="FFFFFF"/>
                  </a:solidFill>
                  <a:latin typeface="Times New Roman" pitchFamily="18" charset="0"/>
                </a:rPr>
                <a:t>Answer</a:t>
              </a:r>
            </a:p>
          </p:txBody>
        </p:sp>
      </p:grpSp>
      <p:sp>
        <p:nvSpPr>
          <p:cNvPr id="26627" name="Text Box 32"/>
          <p:cNvSpPr txBox="1">
            <a:spLocks noChangeArrowheads="1"/>
          </p:cNvSpPr>
          <p:nvPr/>
        </p:nvSpPr>
        <p:spPr bwMode="auto">
          <a:xfrm>
            <a:off x="5386821" y="4203224"/>
            <a:ext cx="188032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eaLnBrk="0" hangingPunct="0">
              <a:spcBef>
                <a:spcPct val="35000"/>
              </a:spcBef>
              <a:buClr>
                <a:schemeClr val="accent1"/>
              </a:buClr>
              <a:buChar char="•"/>
              <a:defRPr sz="2400">
                <a:solidFill>
                  <a:schemeClr val="tx1"/>
                </a:solidFill>
                <a:latin typeface="Arial"/>
              </a:defRPr>
            </a:lvl1pPr>
            <a:lvl2pPr marL="742950" indent="-285750" eaLnBrk="0" hangingPunct="0">
              <a:spcBef>
                <a:spcPct val="35000"/>
              </a:spcBef>
              <a:buChar char="–"/>
              <a:defRPr sz="2000">
                <a:solidFill>
                  <a:schemeClr val="tx1"/>
                </a:solidFill>
                <a:latin typeface="Arial"/>
              </a:defRPr>
            </a:lvl2pPr>
            <a:lvl3pPr marL="1143000" indent="-228600" eaLnBrk="0" hangingPunct="0">
              <a:spcBef>
                <a:spcPct val="35000"/>
              </a:spcBef>
              <a:buChar char="•"/>
              <a:defRPr>
                <a:solidFill>
                  <a:schemeClr val="tx1"/>
                </a:solidFill>
                <a:latin typeface="Arial"/>
              </a:defRPr>
            </a:lvl3pPr>
            <a:lvl4pPr marL="1600200" indent="-228600" eaLnBrk="0" hangingPunct="0">
              <a:spcBef>
                <a:spcPct val="35000"/>
              </a:spcBef>
              <a:buChar char="–"/>
              <a:defRPr sz="1600">
                <a:solidFill>
                  <a:schemeClr val="tx1"/>
                </a:solidFill>
                <a:latin typeface="Arial"/>
              </a:defRPr>
            </a:lvl4pPr>
            <a:lvl5pPr marL="2057400" indent="-228600" eaLnBrk="0" hangingPunct="0">
              <a:spcBef>
                <a:spcPct val="35000"/>
              </a:spcBef>
              <a:buChar char="»"/>
              <a:defRPr sz="1400">
                <a:solidFill>
                  <a:schemeClr val="tx1"/>
                </a:solidFill>
                <a:latin typeface="Arial"/>
              </a:defRPr>
            </a:lvl5pPr>
            <a:lvl6pPr marL="2514600" indent="-228600" eaLnBrk="0" fontAlgn="base" hangingPunct="0">
              <a:spcBef>
                <a:spcPct val="35000"/>
              </a:spcBef>
              <a:spcAft>
                <a:spcPct val="0"/>
              </a:spcAft>
              <a:buChar char="»"/>
              <a:defRPr sz="1400">
                <a:solidFill>
                  <a:schemeClr val="tx1"/>
                </a:solidFill>
                <a:latin typeface="Arial"/>
              </a:defRPr>
            </a:lvl6pPr>
            <a:lvl7pPr marL="2971800" indent="-228600" eaLnBrk="0" fontAlgn="base" hangingPunct="0">
              <a:spcBef>
                <a:spcPct val="35000"/>
              </a:spcBef>
              <a:spcAft>
                <a:spcPct val="0"/>
              </a:spcAft>
              <a:buChar char="»"/>
              <a:defRPr sz="1400">
                <a:solidFill>
                  <a:schemeClr val="tx1"/>
                </a:solidFill>
                <a:latin typeface="Arial"/>
              </a:defRPr>
            </a:lvl7pPr>
            <a:lvl8pPr marL="3429000" indent="-228600" eaLnBrk="0" fontAlgn="base" hangingPunct="0">
              <a:spcBef>
                <a:spcPct val="35000"/>
              </a:spcBef>
              <a:spcAft>
                <a:spcPct val="0"/>
              </a:spcAft>
              <a:buChar char="»"/>
              <a:defRPr sz="1400">
                <a:solidFill>
                  <a:schemeClr val="tx1"/>
                </a:solidFill>
                <a:latin typeface="Arial"/>
              </a:defRPr>
            </a:lvl8pPr>
            <a:lvl9pPr marL="3886200" indent="-228600" eaLnBrk="0" fontAlgn="base" hangingPunct="0">
              <a:spcBef>
                <a:spcPct val="35000"/>
              </a:spcBef>
              <a:spcAft>
                <a:spcPct val="0"/>
              </a:spcAft>
              <a:buChar char="»"/>
              <a:defRPr sz="1400">
                <a:solidFill>
                  <a:schemeClr val="tx1"/>
                </a:solidFill>
                <a:latin typeface="Arial"/>
              </a:defRPr>
            </a:lvl9pPr>
          </a:lstStyle>
          <a:p>
            <a:pPr algn="ctr" eaLnBrk="1" hangingPunct="1">
              <a:spcBef>
                <a:spcPct val="0"/>
              </a:spcBef>
              <a:buClrTx/>
              <a:buFontTx/>
              <a:buNone/>
            </a:pPr>
            <a:r>
              <a:rPr lang="en-US" altLang="en-US" sz="4800" baseline="0">
                <a:solidFill>
                  <a:srgbClr val="FFFFFF"/>
                </a:solidFill>
                <a:latin typeface="Times New Roman" pitchFamily="18" charset="0"/>
              </a:rPr>
              <a:t>Session</a:t>
            </a:r>
          </a:p>
        </p:txBody>
      </p:sp>
      <p:sp>
        <p:nvSpPr>
          <p:cNvPr id="2" name="Slide Number Placeholder 1">
            <a:extLst>
              <a:ext uri="{FF2B5EF4-FFF2-40B4-BE49-F238E27FC236}">
                <a16:creationId xmlns:a16="http://schemas.microsoft.com/office/drawing/2014/main" id="{6F8BEA77-493C-4105-90B0-122B3F35241F}"/>
              </a:ext>
            </a:extLst>
          </p:cNvPr>
          <p:cNvSpPr>
            <a:spLocks noGrp="1"/>
          </p:cNvSpPr>
          <p:nvPr>
            <p:ph type="sldNum" sz="quarter" idx="10"/>
          </p:nvPr>
        </p:nvSpPr>
        <p:spPr/>
        <p:txBody>
          <a:bodyPr/>
          <a:lstStyle/>
          <a:p>
            <a:pPr>
              <a:defRPr/>
            </a:pPr>
            <a:fld id="{3B607D64-ED84-411B-8426-F72FDE7BB8A5}" type="slidenum">
              <a:rPr lang="en-US" smtClean="0"/>
              <a:pPr>
                <a:defRPr/>
              </a:pPr>
              <a:t>97</a:t>
            </a:fld>
            <a:endParaRPr lang="en-US"/>
          </a:p>
        </p:txBody>
      </p:sp>
    </p:spTree>
  </p:cSld>
  <p:clrMapOvr>
    <a:masterClrMapping/>
  </p:clrMapOvr>
  <p:transition/>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solidFill>
          <a:schemeClr val="tx2"/>
        </a:solidFill>
        <a:effectLst/>
      </p:bgPr>
    </p:bg>
    <p:spTree>
      <p:nvGrpSpPr>
        <p:cNvPr id="1" name="">
          <a:extLst>
            <a:ext uri="{FF2B5EF4-FFF2-40B4-BE49-F238E27FC236}">
              <a16:creationId xmlns:a16="http://schemas.microsoft.com/office/drawing/2014/main" id="{E144E3A9-BF4D-6B2C-8274-A4512A1A8342}"/>
            </a:ext>
          </a:extLst>
        </p:cNvPr>
        <p:cNvGrpSpPr/>
        <p:nvPr/>
      </p:nvGrpSpPr>
      <p:grpSpPr>
        <a:xfrm>
          <a:off x="0" y="0"/>
          <a:ext cx="0" cy="0"/>
        </a:xfrm>
      </p:grpSpPr>
      <p:sp>
        <p:nvSpPr>
          <p:cNvPr id="26627" name="Text Box 32">
            <a:extLst>
              <a:ext uri="{FF2B5EF4-FFF2-40B4-BE49-F238E27FC236}">
                <a16:creationId xmlns:a16="http://schemas.microsoft.com/office/drawing/2014/main" id="{8DA2AF0D-EA44-6B50-CA73-6F78A1A239AE}"/>
              </a:ext>
            </a:extLst>
          </p:cNvPr>
          <p:cNvSpPr txBox="1">
            <a:spLocks noChangeArrowheads="1"/>
          </p:cNvSpPr>
          <p:nvPr/>
        </p:nvSpPr>
        <p:spPr bwMode="auto">
          <a:xfrm>
            <a:off x="-197224" y="2123382"/>
            <a:ext cx="7176035"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spcBef>
                <a:spcPct val="35000"/>
              </a:spcBef>
              <a:buClr>
                <a:schemeClr val="accent1"/>
              </a:buClr>
              <a:buChar char="•"/>
              <a:defRPr sz="2400">
                <a:solidFill>
                  <a:schemeClr val="tx1"/>
                </a:solidFill>
                <a:latin typeface="Arial"/>
              </a:defRPr>
            </a:lvl1pPr>
            <a:lvl2pPr marL="742950" indent="-285750" eaLnBrk="0" hangingPunct="0">
              <a:spcBef>
                <a:spcPct val="35000"/>
              </a:spcBef>
              <a:buChar char="–"/>
              <a:defRPr sz="2000">
                <a:solidFill>
                  <a:schemeClr val="tx1"/>
                </a:solidFill>
                <a:latin typeface="Arial"/>
              </a:defRPr>
            </a:lvl2pPr>
            <a:lvl3pPr marL="1143000" indent="-228600" eaLnBrk="0" hangingPunct="0">
              <a:spcBef>
                <a:spcPct val="35000"/>
              </a:spcBef>
              <a:buChar char="•"/>
              <a:defRPr>
                <a:solidFill>
                  <a:schemeClr val="tx1"/>
                </a:solidFill>
                <a:latin typeface="Arial"/>
              </a:defRPr>
            </a:lvl3pPr>
            <a:lvl4pPr marL="1600200" indent="-228600" eaLnBrk="0" hangingPunct="0">
              <a:spcBef>
                <a:spcPct val="35000"/>
              </a:spcBef>
              <a:buChar char="–"/>
              <a:defRPr sz="1600">
                <a:solidFill>
                  <a:schemeClr val="tx1"/>
                </a:solidFill>
                <a:latin typeface="Arial"/>
              </a:defRPr>
            </a:lvl4pPr>
            <a:lvl5pPr marL="2057400" indent="-228600" eaLnBrk="0" hangingPunct="0">
              <a:spcBef>
                <a:spcPct val="35000"/>
              </a:spcBef>
              <a:buChar char="»"/>
              <a:defRPr sz="1400">
                <a:solidFill>
                  <a:schemeClr val="tx1"/>
                </a:solidFill>
                <a:latin typeface="Arial"/>
              </a:defRPr>
            </a:lvl5pPr>
            <a:lvl6pPr marL="2514600" indent="-228600" eaLnBrk="0" fontAlgn="base" hangingPunct="0">
              <a:spcBef>
                <a:spcPct val="35000"/>
              </a:spcBef>
              <a:spcAft>
                <a:spcPct val="0"/>
              </a:spcAft>
              <a:buChar char="»"/>
              <a:defRPr sz="1400">
                <a:solidFill>
                  <a:schemeClr val="tx1"/>
                </a:solidFill>
                <a:latin typeface="Arial"/>
              </a:defRPr>
            </a:lvl6pPr>
            <a:lvl7pPr marL="2971800" indent="-228600" eaLnBrk="0" fontAlgn="base" hangingPunct="0">
              <a:spcBef>
                <a:spcPct val="35000"/>
              </a:spcBef>
              <a:spcAft>
                <a:spcPct val="0"/>
              </a:spcAft>
              <a:buChar char="»"/>
              <a:defRPr sz="1400">
                <a:solidFill>
                  <a:schemeClr val="tx1"/>
                </a:solidFill>
                <a:latin typeface="Arial"/>
              </a:defRPr>
            </a:lvl7pPr>
            <a:lvl8pPr marL="3429000" indent="-228600" eaLnBrk="0" fontAlgn="base" hangingPunct="0">
              <a:spcBef>
                <a:spcPct val="35000"/>
              </a:spcBef>
              <a:spcAft>
                <a:spcPct val="0"/>
              </a:spcAft>
              <a:buChar char="»"/>
              <a:defRPr sz="1400">
                <a:solidFill>
                  <a:schemeClr val="tx1"/>
                </a:solidFill>
                <a:latin typeface="Arial"/>
              </a:defRPr>
            </a:lvl8pPr>
            <a:lvl9pPr marL="3886200" indent="-228600" eaLnBrk="0" fontAlgn="base" hangingPunct="0">
              <a:spcBef>
                <a:spcPct val="35000"/>
              </a:spcBef>
              <a:spcAft>
                <a:spcPct val="0"/>
              </a:spcAft>
              <a:buChar char="»"/>
              <a:defRPr sz="1400">
                <a:solidFill>
                  <a:schemeClr val="tx1"/>
                </a:solidFill>
                <a:latin typeface="Arial"/>
              </a:defRPr>
            </a:lvl9pPr>
          </a:lstStyle>
          <a:p>
            <a:pPr algn="ctr" eaLnBrk="1" hangingPunct="1">
              <a:spcBef>
                <a:spcPct val="0"/>
              </a:spcBef>
              <a:buClrTx/>
              <a:buFontTx/>
              <a:buNone/>
            </a:pPr>
            <a:r>
              <a:rPr lang="en-US" altLang="en-US" sz="3600" baseline="0">
                <a:solidFill>
                  <a:srgbClr val="FFFFFF"/>
                </a:solidFill>
                <a:latin typeface="Times New Roman" pitchFamily="18" charset="0"/>
              </a:rPr>
              <a:t>Ashlee Reece-Walker, Esq. </a:t>
            </a:r>
          </a:p>
          <a:p>
            <a:pPr algn="ctr" eaLnBrk="1" hangingPunct="1">
              <a:spcBef>
                <a:spcPct val="0"/>
              </a:spcBef>
              <a:buClrTx/>
              <a:buFontTx/>
              <a:buNone/>
            </a:pPr>
            <a:r>
              <a:rPr lang="en-US" altLang="en-US" sz="3600" baseline="0">
                <a:solidFill>
                  <a:srgbClr val="FFFFFF"/>
                </a:solidFill>
                <a:latin typeface="Times New Roman" pitchFamily="18" charset="0"/>
              </a:rPr>
              <a:t>Senior Associate</a:t>
            </a:r>
          </a:p>
          <a:p>
            <a:pPr algn="ctr" eaLnBrk="1" hangingPunct="1">
              <a:spcBef>
                <a:spcPct val="0"/>
              </a:spcBef>
              <a:buClrTx/>
              <a:buFontTx/>
              <a:buNone/>
            </a:pPr>
            <a:r>
              <a:rPr lang="en-US" altLang="en-US" sz="3600" baseline="0">
                <a:solidFill>
                  <a:srgbClr val="FFFFFF"/>
                </a:solidFill>
                <a:latin typeface="Times New Roman" pitchFamily="18" charset="0"/>
              </a:rPr>
              <a:t>Ashlee.Reece-Walker@aalrr.com</a:t>
            </a:r>
          </a:p>
          <a:p>
            <a:pPr algn="ctr" eaLnBrk="1" hangingPunct="1">
              <a:spcBef>
                <a:spcPct val="0"/>
              </a:spcBef>
              <a:buClrTx/>
              <a:buFontTx/>
              <a:buNone/>
            </a:pPr>
            <a:r>
              <a:rPr lang="en-US" altLang="en-US" sz="3600" baseline="0">
                <a:solidFill>
                  <a:srgbClr val="FFFFFF"/>
                </a:solidFill>
                <a:latin typeface="Times New Roman" pitchFamily="18" charset="0"/>
              </a:rPr>
              <a:t>562-653-3200</a:t>
            </a:r>
          </a:p>
          <a:p>
            <a:pPr algn="ctr" eaLnBrk="1" hangingPunct="1">
              <a:spcBef>
                <a:spcPct val="0"/>
              </a:spcBef>
              <a:buClrTx/>
              <a:buFontTx/>
              <a:buNone/>
            </a:pPr>
            <a:endParaRPr lang="en-US" altLang="en-US" sz="4800" baseline="0">
              <a:solidFill>
                <a:srgbClr val="FFFFFF"/>
              </a:solidFill>
              <a:latin typeface="Times New Roman" pitchFamily="18" charset="0"/>
            </a:endParaRPr>
          </a:p>
        </p:txBody>
      </p:sp>
      <p:sp>
        <p:nvSpPr>
          <p:cNvPr id="2" name="Slide Number Placeholder 1">
            <a:extLst>
              <a:ext uri="{FF2B5EF4-FFF2-40B4-BE49-F238E27FC236}">
                <a16:creationId xmlns:a16="http://schemas.microsoft.com/office/drawing/2014/main" id="{9352299D-BDBF-4567-5F20-D6F2B10C3CD7}"/>
              </a:ext>
            </a:extLst>
          </p:cNvPr>
          <p:cNvSpPr>
            <a:spLocks noGrp="1"/>
          </p:cNvSpPr>
          <p:nvPr>
            <p:ph type="sldNum" sz="quarter" idx="10"/>
          </p:nvPr>
        </p:nvSpPr>
        <p:spPr/>
        <p:txBody>
          <a:bodyPr/>
          <a:lstStyle/>
          <a:p>
            <a:pPr>
              <a:defRPr/>
            </a:pPr>
            <a:fld id="{3B607D64-ED84-411B-8426-F72FDE7BB8A5}" type="slidenum">
              <a:rPr lang="en-US" smtClean="0"/>
              <a:pPr>
                <a:defRPr/>
              </a:pPr>
              <a:t>98</a:t>
            </a:fld>
            <a:endParaRPr lang="en-US"/>
          </a:p>
        </p:txBody>
      </p:sp>
      <p:pic>
        <p:nvPicPr>
          <p:cNvPr id="4" name="Picture 3" descr="A person in a suit&#10;&#10;AI-generated content may be incorrect.">
            <a:extLst>
              <a:ext uri="{FF2B5EF4-FFF2-40B4-BE49-F238E27FC236}">
                <a16:creationId xmlns:a16="http://schemas.microsoft.com/office/drawing/2014/main" id="{9C3F1BA9-73EF-BECD-9FDE-751F1D74A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788" y="544407"/>
            <a:ext cx="5355745" cy="5742549"/>
          </a:xfrm>
          <a:prstGeom prst="rect">
            <a:avLst/>
          </a:prstGeom>
        </p:spPr>
      </p:pic>
    </p:spTree>
    <p:extLst>
      <p:ext uri="{BB962C8B-B14F-4D97-AF65-F5344CB8AC3E}">
        <p14:creationId val="1260621397"/>
      </p:ext>
    </p:extLst>
  </p:cSld>
  <p:clrMapOvr>
    <a:masterClrMapping/>
  </p:clrMapOvr>
  <p:transition/>
  <p:timing/>
</p:sld>
</file>

<file path=ppt/tags/tag1.xml><?xml version="1.0" encoding="utf-8"?>
<p:tagLst xmlns:p="http://schemas.openxmlformats.org/presentationml/2006/main">
  <p:tag name="AS_NET" val="4.0.30319.42000"/>
  <p:tag name="AS_OS" val="Microsoft Windows NT 10.0.26100.0"/>
  <p:tag name="AS_RELEASE_DATE" val="2024.03.14"/>
  <p:tag name="AS_TITLE" val="Aspose.Slides for .NET 4.0 Client Profile"/>
  <p:tag name="AS_VERSION" val="24.3"/>
</p:tagLst>
</file>

<file path=ppt/theme/theme1.xml><?xml version="1.0" encoding="utf-8"?>
<a:theme xmlns:r="http://schemas.openxmlformats.org/officeDocument/2006/relationships" xmlns:a="http://schemas.openxmlformats.org/drawingml/2006/main" name="Default Design">
  <a:themeElements>
    <a:clrScheme name="Default Design 14">
      <a:dk1>
        <a:srgbClr val="000000"/>
      </a:dk1>
      <a:lt1>
        <a:srgbClr val="BDAF77"/>
      </a:lt1>
      <a:dk2>
        <a:srgbClr val="12175E"/>
      </a:dk2>
      <a:lt2>
        <a:srgbClr val="BDBCAF"/>
      </a:lt2>
      <a:accent1>
        <a:srgbClr val="7BC143"/>
      </a:accent1>
      <a:accent2>
        <a:srgbClr val="4C9880"/>
      </a:accent2>
      <a:accent3>
        <a:srgbClr val="DBD4BD"/>
      </a:accent3>
      <a:accent4>
        <a:srgbClr val="000000"/>
      </a:accent4>
      <a:accent5>
        <a:srgbClr val="BFDDB0"/>
      </a:accent5>
      <a:accent6>
        <a:srgbClr val="448973"/>
      </a:accent6>
      <a:hlink>
        <a:srgbClr val="E09E26"/>
      </a:hlink>
      <a:folHlink>
        <a:srgbClr val="957B34"/>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D4D4D"/>
        </a:dk1>
        <a:lt1>
          <a:srgbClr val="BDAF77"/>
        </a:lt1>
        <a:dk2>
          <a:srgbClr val="12175E"/>
        </a:dk2>
        <a:lt2>
          <a:srgbClr val="BDBCAF"/>
        </a:lt2>
        <a:accent1>
          <a:srgbClr val="7BC143"/>
        </a:accent1>
        <a:accent2>
          <a:srgbClr val="4C9880"/>
        </a:accent2>
        <a:accent3>
          <a:srgbClr val="DBD4BD"/>
        </a:accent3>
        <a:accent4>
          <a:srgbClr val="404040"/>
        </a:accent4>
        <a:accent5>
          <a:srgbClr val="BFDDB0"/>
        </a:accent5>
        <a:accent6>
          <a:srgbClr val="448973"/>
        </a:accent6>
        <a:hlink>
          <a:srgbClr val="E09E26"/>
        </a:hlink>
        <a:folHlink>
          <a:srgbClr val="957B34"/>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BDAF77"/>
        </a:lt1>
        <a:dk2>
          <a:srgbClr val="12175E"/>
        </a:dk2>
        <a:lt2>
          <a:srgbClr val="BDBCAF"/>
        </a:lt2>
        <a:accent1>
          <a:srgbClr val="7BC143"/>
        </a:accent1>
        <a:accent2>
          <a:srgbClr val="4C9880"/>
        </a:accent2>
        <a:accent3>
          <a:srgbClr val="DBD4BD"/>
        </a:accent3>
        <a:accent4>
          <a:srgbClr val="000000"/>
        </a:accent4>
        <a:accent5>
          <a:srgbClr val="BFDDB0"/>
        </a:accent5>
        <a:accent6>
          <a:srgbClr val="448973"/>
        </a:accent6>
        <a:hlink>
          <a:srgbClr val="E09E26"/>
        </a:hlink>
        <a:folHlink>
          <a:srgbClr val="957B3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1_Default Design">
  <a:themeElements>
    <a:clrScheme name="1_Default Design 13">
      <a:dk1>
        <a:srgbClr val="4D4D4D"/>
      </a:dk1>
      <a:lt1>
        <a:srgbClr val="BDAF77"/>
      </a:lt1>
      <a:dk2>
        <a:srgbClr val="12175E"/>
      </a:dk2>
      <a:lt2>
        <a:srgbClr val="BDBCAF"/>
      </a:lt2>
      <a:accent1>
        <a:srgbClr val="7BC143"/>
      </a:accent1>
      <a:accent2>
        <a:srgbClr val="4C9880"/>
      </a:accent2>
      <a:accent3>
        <a:srgbClr val="DBD4BD"/>
      </a:accent3>
      <a:accent4>
        <a:srgbClr val="404040"/>
      </a:accent4>
      <a:accent5>
        <a:srgbClr val="BFDDB0"/>
      </a:accent5>
      <a:accent6>
        <a:srgbClr val="448973"/>
      </a:accent6>
      <a:hlink>
        <a:srgbClr val="E09E26"/>
      </a:hlink>
      <a:folHlink>
        <a:srgbClr val="957B34"/>
      </a:folHlink>
    </a:clrScheme>
    <a:fontScheme name="1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4D4D4D"/>
        </a:dk1>
        <a:lt1>
          <a:srgbClr val="BDAF77"/>
        </a:lt1>
        <a:dk2>
          <a:srgbClr val="12175E"/>
        </a:dk2>
        <a:lt2>
          <a:srgbClr val="BDBCAF"/>
        </a:lt2>
        <a:accent1>
          <a:srgbClr val="7BC143"/>
        </a:accent1>
        <a:accent2>
          <a:srgbClr val="4C9880"/>
        </a:accent2>
        <a:accent3>
          <a:srgbClr val="DBD4BD"/>
        </a:accent3>
        <a:accent4>
          <a:srgbClr val="404040"/>
        </a:accent4>
        <a:accent5>
          <a:srgbClr val="BFDDB0"/>
        </a:accent5>
        <a:accent6>
          <a:srgbClr val="448973"/>
        </a:accent6>
        <a:hlink>
          <a:srgbClr val="E09E26"/>
        </a:hlink>
        <a:folHlink>
          <a:srgbClr val="957B34"/>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BDAF77"/>
        </a:lt1>
        <a:dk2>
          <a:srgbClr val="12175E"/>
        </a:dk2>
        <a:lt2>
          <a:srgbClr val="BDBCAF"/>
        </a:lt2>
        <a:accent1>
          <a:srgbClr val="7BC143"/>
        </a:accent1>
        <a:accent2>
          <a:srgbClr val="4C9880"/>
        </a:accent2>
        <a:accent3>
          <a:srgbClr val="DBD4BD"/>
        </a:accent3>
        <a:accent4>
          <a:srgbClr val="000000"/>
        </a:accent4>
        <a:accent5>
          <a:srgbClr val="BFDDB0"/>
        </a:accent5>
        <a:accent6>
          <a:srgbClr val="448973"/>
        </a:accent6>
        <a:hlink>
          <a:srgbClr val="E09E26"/>
        </a:hlink>
        <a:folHlink>
          <a:srgbClr val="957B3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r="http://schemas.openxmlformats.org/officeDocument/2006/relationships" xmlns:a="http://schemas.openxmlformats.org/drawingml/2006/main" name="AALRR_Template">
  <a:themeElements>
    <a:clrScheme name="AALRR_Template 14">
      <a:dk1>
        <a:srgbClr val="000000"/>
      </a:dk1>
      <a:lt1>
        <a:srgbClr val="BDAF77"/>
      </a:lt1>
      <a:dk2>
        <a:srgbClr val="12175E"/>
      </a:dk2>
      <a:lt2>
        <a:srgbClr val="BDBCAF"/>
      </a:lt2>
      <a:accent1>
        <a:srgbClr val="7BC143"/>
      </a:accent1>
      <a:accent2>
        <a:srgbClr val="4C9880"/>
      </a:accent2>
      <a:accent3>
        <a:srgbClr val="DBD4BD"/>
      </a:accent3>
      <a:accent4>
        <a:srgbClr val="000000"/>
      </a:accent4>
      <a:accent5>
        <a:srgbClr val="BFDDB0"/>
      </a:accent5>
      <a:accent6>
        <a:srgbClr val="448973"/>
      </a:accent6>
      <a:hlink>
        <a:srgbClr val="E09E26"/>
      </a:hlink>
      <a:folHlink>
        <a:srgbClr val="957B34"/>
      </a:folHlink>
    </a:clrScheme>
    <a:fontScheme name="AALRR_Templat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AALRR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LRR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LRR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LRR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LRR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LRR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LRR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LRR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LRR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LRR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LRR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LRR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ALRR_Template 13">
        <a:dk1>
          <a:srgbClr val="4D4D4D"/>
        </a:dk1>
        <a:lt1>
          <a:srgbClr val="BDAF77"/>
        </a:lt1>
        <a:dk2>
          <a:srgbClr val="12175E"/>
        </a:dk2>
        <a:lt2>
          <a:srgbClr val="BDBCAF"/>
        </a:lt2>
        <a:accent1>
          <a:srgbClr val="7BC143"/>
        </a:accent1>
        <a:accent2>
          <a:srgbClr val="4C9880"/>
        </a:accent2>
        <a:accent3>
          <a:srgbClr val="DBD4BD"/>
        </a:accent3>
        <a:accent4>
          <a:srgbClr val="404040"/>
        </a:accent4>
        <a:accent5>
          <a:srgbClr val="BFDDB0"/>
        </a:accent5>
        <a:accent6>
          <a:srgbClr val="448973"/>
        </a:accent6>
        <a:hlink>
          <a:srgbClr val="E09E26"/>
        </a:hlink>
        <a:folHlink>
          <a:srgbClr val="957B34"/>
        </a:folHlink>
      </a:clrScheme>
      <a:clrMap bg1="lt1" tx1="dk1" bg2="lt2" tx2="dk2" accent1="accent1" accent2="accent2" accent3="accent3" accent4="accent4" accent5="accent5" accent6="accent6" hlink="hlink" folHlink="folHlink"/>
    </a:extraClrScheme>
    <a:extraClrScheme>
      <a:clrScheme name="AALRR_Template 14">
        <a:dk1>
          <a:srgbClr val="000000"/>
        </a:dk1>
        <a:lt1>
          <a:srgbClr val="BDAF77"/>
        </a:lt1>
        <a:dk2>
          <a:srgbClr val="12175E"/>
        </a:dk2>
        <a:lt2>
          <a:srgbClr val="BDBCAF"/>
        </a:lt2>
        <a:accent1>
          <a:srgbClr val="7BC143"/>
        </a:accent1>
        <a:accent2>
          <a:srgbClr val="4C9880"/>
        </a:accent2>
        <a:accent3>
          <a:srgbClr val="DBD4BD"/>
        </a:accent3>
        <a:accent4>
          <a:srgbClr val="000000"/>
        </a:accent4>
        <a:accent5>
          <a:srgbClr val="BFDDB0"/>
        </a:accent5>
        <a:accent6>
          <a:srgbClr val="448973"/>
        </a:accent6>
        <a:hlink>
          <a:srgbClr val="E09E26"/>
        </a:hlink>
        <a:folHlink>
          <a:srgbClr val="957B3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24.0300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